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handoutMasterIdLst>
    <p:handoutMasterId r:id="rId13"/>
  </p:handoutMasterIdLst>
  <p:sldIdLst>
    <p:sldId id="271" r:id="rId2"/>
    <p:sldId id="275" r:id="rId3"/>
    <p:sldId id="305" r:id="rId4"/>
    <p:sldId id="306" r:id="rId5"/>
    <p:sldId id="307" r:id="rId6"/>
    <p:sldId id="299" r:id="rId7"/>
    <p:sldId id="300" r:id="rId8"/>
    <p:sldId id="303" r:id="rId9"/>
    <p:sldId id="304" r:id="rId10"/>
    <p:sldId id="308"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89"/>
    <p:restoredTop sz="82156" autoAdjust="0"/>
  </p:normalViewPr>
  <p:slideViewPr>
    <p:cSldViewPr snapToGrid="0" snapToObjects="1">
      <p:cViewPr varScale="1">
        <p:scale>
          <a:sx n="76" d="100"/>
          <a:sy n="76" d="100"/>
        </p:scale>
        <p:origin x="584" y="19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9/11/19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9/11/19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10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6.3 Functions of All Animals PPT.</a:t>
            </a:r>
          </a:p>
          <a:p>
            <a:pPr lvl="0"/>
            <a:r>
              <a:rPr lang="en-US" sz="1200" kern="1200" dirty="0">
                <a:solidFill>
                  <a:schemeClr val="tx1"/>
                </a:solidFill>
                <a:effectLst/>
                <a:latin typeface="+mn-lt"/>
                <a:ea typeface="+mn-ea"/>
                <a:cs typeface="+mn-cs"/>
              </a:rPr>
              <a:t>Pass out a Learning Tracking Tool to each student.</a:t>
            </a:r>
          </a:p>
          <a:p>
            <a:pPr lvl="0"/>
            <a:r>
              <a:rPr lang="en-US" sz="1200" kern="1200" dirty="0">
                <a:solidFill>
                  <a:schemeClr val="tx1"/>
                </a:solidFill>
                <a:effectLst/>
                <a:latin typeface="+mn-lt"/>
                <a:ea typeface="+mn-ea"/>
                <a:cs typeface="+mn-cs"/>
              </a:rPr>
              <a:t>Explain that students will add to the tool after activities to keep track of what they have figured out that will help them to answer the unit driving question. </a:t>
            </a:r>
          </a:p>
          <a:p>
            <a:pPr lvl="0"/>
            <a:r>
              <a:rPr lang="en-US" sz="1200" kern="1200" dirty="0">
                <a:solidFill>
                  <a:schemeClr val="tx1"/>
                </a:solidFill>
                <a:effectLst/>
                <a:latin typeface="+mn-lt"/>
                <a:ea typeface="+mn-ea"/>
                <a:cs typeface="+mn-cs"/>
              </a:rPr>
              <a:t>Have students write the activity name in the first column, "6.3 Functions of All Animals” and their role, Explainer. </a:t>
            </a:r>
          </a:p>
          <a:p>
            <a:pPr lvl="0"/>
            <a:r>
              <a:rPr lang="en-US" sz="1200" kern="1200" dirty="0">
                <a:solidFill>
                  <a:schemeClr val="tx1"/>
                </a:solidFill>
                <a:effectLst/>
                <a:latin typeface="+mn-lt"/>
                <a:ea typeface="+mn-ea"/>
                <a:cs typeface="+mn-cs"/>
              </a:rPr>
              <a:t>Have a class discussion about what students did during the activity.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figured out during the activity that will help them in</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answering the unit driving question. When you come to consensus as a class, have students record the answer in the third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fourth column of the tool. </a:t>
            </a:r>
          </a:p>
          <a:p>
            <a:pPr lvl="0"/>
            <a:r>
              <a:rPr lang="en-US" sz="1200" kern="1200" dirty="0">
                <a:solidFill>
                  <a:schemeClr val="tx1"/>
                </a:solidFill>
                <a:effectLst/>
                <a:latin typeface="+mn-lt"/>
                <a:ea typeface="+mn-ea"/>
                <a:cs typeface="+mn-cs"/>
              </a:rPr>
              <a:t>Have students keep their Learning Tracking Tool for future activities. </a:t>
            </a:r>
          </a:p>
          <a:p>
            <a:pPr lvl="0"/>
            <a:r>
              <a:rPr lang="en-US" sz="1200" kern="1200" dirty="0">
                <a:solidFill>
                  <a:schemeClr val="tx1"/>
                </a:solidFill>
                <a:effectLst/>
                <a:latin typeface="+mn-lt"/>
                <a:ea typeface="+mn-ea"/>
                <a:cs typeface="+mn-cs"/>
              </a:rPr>
              <a:t>Example Learning Tracking Tool</a:t>
            </a:r>
          </a:p>
          <a:p>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Explaining Other Examples, Explainer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 </a:t>
            </a:r>
            <a:r>
              <a:rPr lang="en-US" sz="1200" kern="1200" dirty="0">
                <a:solidFill>
                  <a:schemeClr val="tx1"/>
                </a:solidFill>
                <a:effectLst/>
                <a:latin typeface="+mn-lt"/>
                <a:ea typeface="+mn-ea"/>
                <a:cs typeface="+mn-cs"/>
              </a:rPr>
              <a:t>Practice explaining digestion, biosynthesis, and cellular respiration in other animals, and take the unit posttest.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All animals use the same carbon-transforming processes (digestion, biosynthesis, and cellular respiration) to move, grow, and function.</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Are We Asking Now? </a:t>
            </a:r>
            <a:r>
              <a:rPr lang="en-US" sz="1200" kern="1200" dirty="0">
                <a:solidFill>
                  <a:schemeClr val="tx1"/>
                </a:solidFill>
                <a:effectLst/>
                <a:latin typeface="+mn-lt"/>
                <a:ea typeface="+mn-ea"/>
                <a:cs typeface="+mn-cs"/>
              </a:rPr>
              <a:t>How do plants grow, move, and function?</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2139769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2 of the 6.3 Functions of All Animals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23329368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students try explaining new examples.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slides 3-5. Have students work to explain the scenarios on the slides about animal growth, movement, and function.</a:t>
            </a:r>
          </a:p>
          <a:p>
            <a:pPr lvl="0"/>
            <a:r>
              <a:rPr lang="en-US" sz="1200" kern="1200" dirty="0">
                <a:solidFill>
                  <a:schemeClr val="tx1"/>
                </a:solidFill>
                <a:effectLst/>
                <a:latin typeface="+mn-lt"/>
                <a:ea typeface="+mn-ea"/>
                <a:cs typeface="+mn-cs"/>
              </a:rPr>
              <a:t>Have students discuss the scenarios with a partner and then discuss each as a class.</a:t>
            </a:r>
          </a:p>
          <a:p>
            <a:r>
              <a:rPr lang="en-US" sz="1200" kern="1200" dirty="0">
                <a:solidFill>
                  <a:schemeClr val="tx1"/>
                </a:solidFill>
                <a:effectLst/>
                <a:latin typeface="+mn-lt"/>
                <a:ea typeface="+mn-ea"/>
                <a:cs typeface="+mn-cs"/>
              </a:rPr>
              <a:t>At this point in the unit, you will want to point out places where their explanations do not align with scientific explanations.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1622463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students try explaining new examples.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slides 3-5. Have students work to explain the scenarios on the slides about animal growth, movement, and function.</a:t>
            </a:r>
          </a:p>
          <a:p>
            <a:pPr lvl="0"/>
            <a:r>
              <a:rPr lang="en-US" sz="1200" kern="1200" dirty="0">
                <a:solidFill>
                  <a:schemeClr val="tx1"/>
                </a:solidFill>
                <a:effectLst/>
                <a:latin typeface="+mn-lt"/>
                <a:ea typeface="+mn-ea"/>
                <a:cs typeface="+mn-cs"/>
              </a:rPr>
              <a:t>Have students discuss the scenarios with a partner and then discuss each as a class.</a:t>
            </a:r>
          </a:p>
          <a:p>
            <a:r>
              <a:rPr lang="en-US" sz="1200" kern="1200" dirty="0">
                <a:solidFill>
                  <a:schemeClr val="tx1"/>
                </a:solidFill>
                <a:effectLst/>
                <a:latin typeface="+mn-lt"/>
                <a:ea typeface="+mn-ea"/>
                <a:cs typeface="+mn-cs"/>
              </a:rPr>
              <a:t>At this point in the unit, you will want to point out places where their explanations do not align with scientific explanations. </a:t>
            </a:r>
            <a:endParaRPr lang="en-US" altLang="zh-CN"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2278197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students try explaining new examples.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slides 3-5. Have students work to explain the scenarios on the slides about animal growth, movement, and function.</a:t>
            </a:r>
          </a:p>
          <a:p>
            <a:pPr lvl="0"/>
            <a:r>
              <a:rPr lang="en-US" sz="1200" kern="1200" dirty="0">
                <a:solidFill>
                  <a:schemeClr val="tx1"/>
                </a:solidFill>
                <a:effectLst/>
                <a:latin typeface="+mn-lt"/>
                <a:ea typeface="+mn-ea"/>
                <a:cs typeface="+mn-cs"/>
              </a:rPr>
              <a:t>Have students discuss the scenarios with a partner and then discuss each as a class.</a:t>
            </a:r>
          </a:p>
          <a:p>
            <a:r>
              <a:rPr lang="en-US" sz="1200" kern="1200" dirty="0">
                <a:solidFill>
                  <a:schemeClr val="tx1"/>
                </a:solidFill>
                <a:effectLst/>
                <a:latin typeface="+mn-lt"/>
                <a:ea typeface="+mn-ea"/>
                <a:cs typeface="+mn-cs"/>
              </a:rPr>
              <a:t>At this point in the unit, you will want to point out places where their explanations do not align with scientific explanations. </a:t>
            </a:r>
            <a:endParaRPr lang="en-US" altLang="zh-CN"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4203339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explain the primary functions that animals have in common.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6 of the 6.3 Functions of All Animals PPT. Tell students they will be constructing explanations that answer three questions about the functions of animals that are shared by all animals. </a:t>
            </a:r>
          </a:p>
          <a:p>
            <a:r>
              <a:rPr lang="en-US" sz="1200" kern="1200" dirty="0">
                <a:solidFill>
                  <a:schemeClr val="tx1"/>
                </a:solidFill>
                <a:effectLst/>
                <a:latin typeface="+mn-lt"/>
                <a:ea typeface="+mn-ea"/>
                <a:cs typeface="+mn-cs"/>
              </a:rPr>
              <a:t>Option 1: Have students construct their explanations on 6.3 Functions of All Animals Worksheet in pairs. Students’ explanations can include words, illustrations, diagrams, and/or charts. Students may need additional sheets to answer each of the questions.</a:t>
            </a:r>
          </a:p>
          <a:p>
            <a:r>
              <a:rPr lang="en-US" sz="1200" kern="1200" dirty="0">
                <a:solidFill>
                  <a:schemeClr val="tx1"/>
                </a:solidFill>
                <a:effectLst/>
                <a:latin typeface="+mn-lt"/>
                <a:ea typeface="+mn-ea"/>
                <a:cs typeface="+mn-cs"/>
              </a:rPr>
              <a:t>Option 2: Have students construct their explanations in a PowerPoint presentation in pairs for each of the questions.</a:t>
            </a:r>
          </a:p>
          <a:p>
            <a:r>
              <a:rPr lang="en-US" sz="1200" kern="1200" dirty="0">
                <a:solidFill>
                  <a:schemeClr val="tx1"/>
                </a:solidFill>
                <a:effectLst/>
                <a:latin typeface="+mn-lt"/>
                <a:ea typeface="+mn-ea"/>
                <a:cs typeface="+mn-cs"/>
              </a:rPr>
              <a:t>Option 3: Have students construct their explanations on a poster in pairs or small groups.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For all options, display slide 7 of the PPT and remind students that good answers to questions about animal cells should address each of the four numbered questions of the Three Questions Poster (or Handout).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19463378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explain the primary functions that animals have in common.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6 of the 6.3 Functions of All Animals PPT. Tell students they will be constructing explanations that answer three questions about the functions of animals that are shared by all animals. </a:t>
            </a:r>
          </a:p>
          <a:p>
            <a:r>
              <a:rPr lang="en-US" sz="1200" kern="1200" dirty="0">
                <a:solidFill>
                  <a:schemeClr val="tx1"/>
                </a:solidFill>
                <a:effectLst/>
                <a:latin typeface="+mn-lt"/>
                <a:ea typeface="+mn-ea"/>
                <a:cs typeface="+mn-cs"/>
              </a:rPr>
              <a:t>Option 1: Have students construct their explanations on 6.3 Functions of All Animals Worksheet in pairs. Students’ explanations can include words, illustrations, diagrams, and/or charts. Students may need additional sheets to answer each of the questions.</a:t>
            </a:r>
          </a:p>
          <a:p>
            <a:r>
              <a:rPr lang="en-US" sz="1200" kern="1200" dirty="0">
                <a:solidFill>
                  <a:schemeClr val="tx1"/>
                </a:solidFill>
                <a:effectLst/>
                <a:latin typeface="+mn-lt"/>
                <a:ea typeface="+mn-ea"/>
                <a:cs typeface="+mn-cs"/>
              </a:rPr>
              <a:t>Option 2: Have students construct their explanations in a PowerPoint presentation in pairs for each of the questions.</a:t>
            </a:r>
          </a:p>
          <a:p>
            <a:r>
              <a:rPr lang="en-US" sz="1200" kern="1200" dirty="0">
                <a:solidFill>
                  <a:schemeClr val="tx1"/>
                </a:solidFill>
                <a:effectLst/>
                <a:latin typeface="+mn-lt"/>
                <a:ea typeface="+mn-ea"/>
                <a:cs typeface="+mn-cs"/>
              </a:rPr>
              <a:t>Option 3: Have students construct their explanations on a poster in pairs or small groups.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For all options, display slide 7 of the PPT and remind students that good answers to questions about animal cells should address each of the four numbered questions of the Three Questions Poster (or Handout).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12722744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Allow students to share their explanations with the class.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8 of the 6.3 Functions of All Animals PPT. Provide students an opportunity to share their explanations with the class. </a:t>
            </a:r>
          </a:p>
          <a:p>
            <a:pPr lvl="0"/>
            <a:r>
              <a:rPr lang="en-US" sz="1200" kern="1200" dirty="0">
                <a:solidFill>
                  <a:schemeClr val="tx1"/>
                </a:solidFill>
                <a:effectLst/>
                <a:latin typeface="+mn-lt"/>
                <a:ea typeface="+mn-ea"/>
                <a:cs typeface="+mn-cs"/>
              </a:rPr>
              <a:t>Decide how you will have students present depending on the option you chose in step 6 and the needs of your students and classroom.</a:t>
            </a:r>
          </a:p>
          <a:p>
            <a:pPr lvl="0"/>
            <a:r>
              <a:rPr lang="en-US" sz="1200" kern="1200" dirty="0">
                <a:solidFill>
                  <a:schemeClr val="tx1"/>
                </a:solidFill>
                <a:effectLst/>
                <a:latin typeface="+mn-lt"/>
                <a:ea typeface="+mn-ea"/>
                <a:cs typeface="+mn-cs"/>
              </a:rPr>
              <a:t>If students did option 1, they could verbally share their explanations or share them with the class using a document camera. </a:t>
            </a:r>
          </a:p>
          <a:p>
            <a:pPr lvl="0"/>
            <a:r>
              <a:rPr lang="en-US" sz="1200" kern="1200" dirty="0">
                <a:solidFill>
                  <a:schemeClr val="tx1"/>
                </a:solidFill>
                <a:effectLst/>
                <a:latin typeface="+mn-lt"/>
                <a:ea typeface="+mn-ea"/>
                <a:cs typeface="+mn-cs"/>
              </a:rPr>
              <a:t>If student did option 2, they could present their PPT to the class.</a:t>
            </a:r>
          </a:p>
          <a:p>
            <a:pPr lvl="0"/>
            <a:r>
              <a:rPr lang="en-US" sz="1200" kern="1200" dirty="0">
                <a:solidFill>
                  <a:schemeClr val="tx1"/>
                </a:solidFill>
                <a:effectLst/>
                <a:latin typeface="+mn-lt"/>
                <a:ea typeface="+mn-ea"/>
                <a:cs typeface="+mn-cs"/>
              </a:rPr>
              <a:t>If students did option 3, they could share their posters with the whole class or you could organize a gallery walk in which students circulate the classroom and view the posters.</a:t>
            </a:r>
          </a:p>
          <a:p>
            <a:r>
              <a:rPr lang="en-US" sz="1200" kern="1200" dirty="0">
                <a:solidFill>
                  <a:schemeClr val="tx1"/>
                </a:solidFill>
                <a:effectLst/>
                <a:latin typeface="+mn-lt"/>
                <a:ea typeface="+mn-ea"/>
                <a:cs typeface="+mn-cs"/>
              </a:rPr>
              <a:t>Have students share feedback on their classmates’ explanations as to if the explanations addressed each of the Three Questions.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54EE964-B89B-4FE9-BE39-55957A3A45BE}" type="slidenum">
              <a:rPr lang="en-US" smtClean="0"/>
              <a:t>8</a:t>
            </a:fld>
            <a:endParaRPr lang="en-US"/>
          </a:p>
        </p:txBody>
      </p:sp>
    </p:spTree>
    <p:extLst>
      <p:ext uri="{BB962C8B-B14F-4D97-AF65-F5344CB8AC3E}">
        <p14:creationId xmlns:p14="http://schemas.microsoft.com/office/powerpoint/2010/main" val="2384494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Lead a discussion about how student ideas have changed over time.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9 of the PPT. Have students consider how their ideas changed with regard to scale, movement, and carbon. What do they know about how animals grow and move now that they didn’t know before this unit?</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(Optional) Have students complete the Big Idea Probe: What Happens to the Fat? for the final time.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 decided to use the Big Idea Probe: What Happens to the Fat?, have students complete it and share their ideas again. Have students discuss how their ideas have changed throughout the unit. See Assessing the Big Idea Probe: What Happens to the Fat? </a:t>
            </a:r>
            <a:r>
              <a:rPr lang="en-US" sz="1200" kern="1200">
                <a:solidFill>
                  <a:schemeClr val="tx1"/>
                </a:solidFill>
                <a:effectLst/>
                <a:latin typeface="+mn-lt"/>
                <a:ea typeface="+mn-ea"/>
                <a:cs typeface="+mn-cs"/>
              </a:rPr>
              <a:t>for suggestions about how to use the Big Idea Probe.</a:t>
            </a:r>
            <a:r>
              <a:rPr lang="en-US">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1063102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9" name="TextBox 8"/>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2498669"/>
            <a:ext cx="8229600" cy="1838318"/>
          </a:xfrm>
        </p:spPr>
        <p:txBody>
          <a:bodyPr>
            <a:normAutofit fontScale="90000"/>
          </a:bodyPr>
          <a:lstStyle/>
          <a:p>
            <a:r>
              <a:rPr lang="en-US" i="1" dirty="0">
                <a:latin typeface="Arial"/>
                <a:cs typeface="Arial"/>
              </a:rPr>
              <a:t>Animals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6.3: </a:t>
            </a:r>
            <a:r>
              <a:rPr lang="en-US" dirty="0">
                <a:latin typeface="Arial"/>
                <a:ea typeface="ＭＳ Ｐゴシック" charset="-128"/>
                <a:cs typeface="Arial"/>
              </a:rPr>
              <a:t>Functions of All Animals</a:t>
            </a:r>
            <a:endParaRPr lang="en-US" dirty="0">
              <a:latin typeface="Arial"/>
              <a:cs typeface="Arial"/>
            </a:endParaRPr>
          </a:p>
        </p:txBody>
      </p:sp>
      <p:sp>
        <p:nvSpPr>
          <p:cNvPr id="5" name="TextBox 4"/>
          <p:cNvSpPr txBox="1"/>
          <p:nvPr/>
        </p:nvSpPr>
        <p:spPr>
          <a:xfrm>
            <a:off x="5417932" y="4762156"/>
            <a:ext cx="184666" cy="369332"/>
          </a:xfrm>
          <a:prstGeom prst="rect">
            <a:avLst/>
          </a:prstGeom>
          <a:noFill/>
        </p:spPr>
        <p:txBody>
          <a:bodyPr wrap="none" rtlCol="0">
            <a:spAutoFit/>
          </a:bodyPr>
          <a:lstStyle/>
          <a:p>
            <a:endParaRPr lang="en-US" dirty="0"/>
          </a:p>
        </p:txBody>
      </p:sp>
      <p:sp>
        <p:nvSpPr>
          <p:cNvPr id="8" name="Slide Number Placeholder 7">
            <a:extLst>
              <a:ext uri="{FF2B5EF4-FFF2-40B4-BE49-F238E27FC236}">
                <a16:creationId xmlns:a16="http://schemas.microsoft.com/office/drawing/2014/main" id="{02E0BA23-4831-4A80-8465-0BA01B271CB4}"/>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42341683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A661-34C2-3842-ADF0-37618B88BEBE}"/>
              </a:ext>
            </a:extLst>
          </p:cNvPr>
          <p:cNvSpPr>
            <a:spLocks noGrp="1"/>
          </p:cNvSpPr>
          <p:nvPr>
            <p:ph type="title"/>
          </p:nvPr>
        </p:nvSpPr>
        <p:spPr/>
        <p:txBody>
          <a:bodyPr/>
          <a:lstStyle/>
          <a:p>
            <a:r>
              <a:rPr lang="en-US" dirty="0"/>
              <a:t>Learning Tracking Tool</a:t>
            </a:r>
          </a:p>
        </p:txBody>
      </p:sp>
      <p:sp>
        <p:nvSpPr>
          <p:cNvPr id="3" name="Slide Number Placeholder 2">
            <a:extLst>
              <a:ext uri="{FF2B5EF4-FFF2-40B4-BE49-F238E27FC236}">
                <a16:creationId xmlns:a16="http://schemas.microsoft.com/office/drawing/2014/main" id="{2E7E7F18-C482-8A44-B238-1362A5B0543F}"/>
              </a:ext>
            </a:extLst>
          </p:cNvPr>
          <p:cNvSpPr>
            <a:spLocks noGrp="1"/>
          </p:cNvSpPr>
          <p:nvPr>
            <p:ph type="sldNum" sz="quarter" idx="12"/>
          </p:nvPr>
        </p:nvSpPr>
        <p:spPr/>
        <p:txBody>
          <a:bodyPr/>
          <a:lstStyle/>
          <a:p>
            <a:fld id="{D3A1C050-F6FE-0E43-A9D0-F8EEADE3D1E4}" type="slidenum">
              <a:rPr lang="en-US" smtClean="0"/>
              <a:pPr/>
              <a:t>10</a:t>
            </a:fld>
            <a:endParaRPr lang="en-US" dirty="0"/>
          </a:p>
        </p:txBody>
      </p:sp>
      <p:pic>
        <p:nvPicPr>
          <p:cNvPr id="5" name="Picture 4">
            <a:extLst>
              <a:ext uri="{FF2B5EF4-FFF2-40B4-BE49-F238E27FC236}">
                <a16:creationId xmlns:a16="http://schemas.microsoft.com/office/drawing/2014/main" id="{84204630-6A04-3E4C-B555-9440FBDA71F9}"/>
              </a:ext>
            </a:extLst>
          </p:cNvPr>
          <p:cNvPicPr>
            <a:picLocks noChangeAspect="1"/>
          </p:cNvPicPr>
          <p:nvPr/>
        </p:nvPicPr>
        <p:blipFill>
          <a:blip r:embed="rId3"/>
          <a:srcRect/>
          <a:stretch/>
        </p:blipFill>
        <p:spPr>
          <a:xfrm>
            <a:off x="4717184" y="2340789"/>
            <a:ext cx="3883140" cy="2777262"/>
          </a:xfrm>
          <a:prstGeom prst="rect">
            <a:avLst/>
          </a:prstGeom>
          <a:ln>
            <a:solidFill>
              <a:schemeClr val="tx1"/>
            </a:solidFill>
          </a:ln>
        </p:spPr>
      </p:pic>
      <p:sp>
        <p:nvSpPr>
          <p:cNvPr id="7" name="TextBox 6">
            <a:extLst>
              <a:ext uri="{FF2B5EF4-FFF2-40B4-BE49-F238E27FC236}">
                <a16:creationId xmlns:a16="http://schemas.microsoft.com/office/drawing/2014/main" id="{599BEFAC-80B0-D34F-B127-C33E45157111}"/>
              </a:ext>
            </a:extLst>
          </p:cNvPr>
          <p:cNvSpPr txBox="1"/>
          <p:nvPr/>
        </p:nvSpPr>
        <p:spPr>
          <a:xfrm>
            <a:off x="182881" y="1240052"/>
            <a:ext cx="4534303" cy="6032421"/>
          </a:xfrm>
          <a:prstGeom prst="rect">
            <a:avLst/>
          </a:prstGeom>
          <a:noFill/>
        </p:spPr>
        <p:txBody>
          <a:bodyPr wrap="square" rtlCol="0">
            <a:spAutoFit/>
          </a:bodyPr>
          <a:lstStyle/>
          <a:p>
            <a:pPr marL="285750" indent="-285750">
              <a:buFont typeface="Arial" panose="020B0604020202020204" pitchFamily="34" charset="0"/>
              <a:buChar char="•"/>
            </a:pPr>
            <a:r>
              <a:rPr lang="en-US" sz="1900" dirty="0"/>
              <a:t>Record the activity chunk name “Functions of All Animal,” and your role in the first column.</a:t>
            </a:r>
          </a:p>
          <a:p>
            <a:pPr marL="285750" indent="-285750">
              <a:buFont typeface="Arial" panose="020B0604020202020204" pitchFamily="34" charset="0"/>
              <a:buChar char="•"/>
            </a:pPr>
            <a:endParaRPr lang="en-US" sz="1900" dirty="0"/>
          </a:p>
          <a:p>
            <a:pPr marL="285750" indent="-285750">
              <a:buFont typeface="Arial" panose="020B0604020202020204" pitchFamily="34" charset="0"/>
              <a:buChar char="•"/>
            </a:pPr>
            <a:r>
              <a:rPr lang="en-US" sz="1900" dirty="0"/>
              <a:t>Discuss what you did during the activity chunk and record your ideas in the column, “What Did We Do?”</a:t>
            </a:r>
          </a:p>
          <a:p>
            <a:pPr marL="285750" indent="-285750">
              <a:buFont typeface="Arial" panose="020B0604020202020204" pitchFamily="34" charset="0"/>
              <a:buChar char="•"/>
            </a:pPr>
            <a:endParaRPr lang="en-US" sz="1900" dirty="0"/>
          </a:p>
          <a:p>
            <a:pPr marL="285750" indent="-285750">
              <a:buFont typeface="Arial" panose="020B0604020202020204" pitchFamily="34" charset="0"/>
              <a:buChar char="•"/>
            </a:pPr>
            <a:r>
              <a:rPr lang="en-US" sz="1900" dirty="0"/>
              <a:t>Discuss with your classmates what you figured out will help you to answer the unit driving question. Record your ideas in the column “What Did We Figure Out?”</a:t>
            </a:r>
          </a:p>
          <a:p>
            <a:endParaRPr lang="en-US" sz="1900" dirty="0"/>
          </a:p>
          <a:p>
            <a:pPr marL="285750" indent="-285750">
              <a:buFont typeface="Arial" panose="020B0604020202020204" pitchFamily="34" charset="0"/>
              <a:buChar char="•"/>
            </a:pPr>
            <a:r>
              <a:rPr lang="en-US" sz="1900" dirty="0"/>
              <a:t>Discuss questions you now have related to the unit driving question and record them in the column “What Are We Asking Now?”</a:t>
            </a:r>
          </a:p>
          <a:p>
            <a:endParaRPr lang="en-US" sz="2200" dirty="0"/>
          </a:p>
          <a:p>
            <a:pPr marL="285750" indent="-285750">
              <a:buFont typeface="Arial" panose="020B0604020202020204" pitchFamily="34" charset="0"/>
              <a:buChar char="•"/>
            </a:pPr>
            <a:endParaRPr lang="en-US" sz="2200" dirty="0"/>
          </a:p>
        </p:txBody>
      </p:sp>
    </p:spTree>
    <p:extLst>
      <p:ext uri="{BB962C8B-B14F-4D97-AF65-F5344CB8AC3E}">
        <p14:creationId xmlns:p14="http://schemas.microsoft.com/office/powerpoint/2010/main" val="42176298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295672-98DC-B54C-9586-499AB35CF0AE}"/>
              </a:ext>
            </a:extLst>
          </p:cNvPr>
          <p:cNvPicPr>
            <a:picLocks noChangeAspect="1"/>
          </p:cNvPicPr>
          <p:nvPr/>
        </p:nvPicPr>
        <p:blipFill>
          <a:blip r:embed="rId3"/>
          <a:srcRect/>
          <a:stretch/>
        </p:blipFill>
        <p:spPr>
          <a:xfrm>
            <a:off x="106057" y="840905"/>
            <a:ext cx="8931885" cy="5176189"/>
          </a:xfrm>
          <a:prstGeom prst="rect">
            <a:avLst/>
          </a:prstGeom>
        </p:spPr>
      </p:pic>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sp>
        <p:nvSpPr>
          <p:cNvPr id="7" name="Oval Callout 6"/>
          <p:cNvSpPr>
            <a:spLocks noChangeArrowheads="1"/>
          </p:cNvSpPr>
          <p:nvPr/>
        </p:nvSpPr>
        <p:spPr bwMode="auto">
          <a:xfrm>
            <a:off x="8113382" y="1449602"/>
            <a:ext cx="924560" cy="924560"/>
          </a:xfrm>
          <a:prstGeom prst="wedgeEllipseCallout">
            <a:avLst>
              <a:gd name="adj1" fmla="val -60253"/>
              <a:gd name="adj2" fmla="val 126716"/>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282651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8460"/>
            <a:ext cx="8229600" cy="992402"/>
          </a:xfrm>
        </p:spPr>
        <p:txBody>
          <a:bodyPr>
            <a:normAutofit fontScale="90000"/>
          </a:bodyPr>
          <a:lstStyle/>
          <a:p>
            <a:r>
              <a:rPr lang="en-US" dirty="0"/>
              <a:t>Scenarios of Animal Growth, Movement, and Functioning:</a:t>
            </a:r>
          </a:p>
        </p:txBody>
      </p:sp>
      <p:sp>
        <p:nvSpPr>
          <p:cNvPr id="14338" name="Content Placeholder 2"/>
          <p:cNvSpPr>
            <a:spLocks noGrp="1"/>
          </p:cNvSpPr>
          <p:nvPr>
            <p:ph idx="1"/>
          </p:nvPr>
        </p:nvSpPr>
        <p:spPr/>
        <p:txBody>
          <a:bodyPr>
            <a:normAutofit/>
          </a:bodyPr>
          <a:lstStyle/>
          <a:p>
            <a:pPr marL="0" indent="0">
              <a:buNone/>
            </a:pPr>
            <a:r>
              <a:rPr lang="en-US" dirty="0"/>
              <a:t>1. A man drinks 10 cans of soda a day and gains weight.  Soda is mostly sugar and water. </a:t>
            </a:r>
          </a:p>
          <a:p>
            <a:pPr lvl="1"/>
            <a:r>
              <a:rPr lang="en-US" dirty="0"/>
              <a:t>How did drinking soda cause the man to add fat to his body?</a:t>
            </a:r>
          </a:p>
          <a:p>
            <a:pPr marL="0" indent="0">
              <a:buNone/>
            </a:pPr>
            <a:r>
              <a:rPr lang="en-US" dirty="0"/>
              <a:t>2. A girl plays tennis for 2 hours and weighs less at the end of her match than at the beginning. </a:t>
            </a:r>
          </a:p>
          <a:p>
            <a:pPr lvl="1"/>
            <a:r>
              <a:rPr lang="en-US" dirty="0"/>
              <a:t>What energy left her body?  </a:t>
            </a:r>
          </a:p>
          <a:p>
            <a:pPr lvl="1"/>
            <a:r>
              <a:rPr lang="en-US" dirty="0"/>
              <a:t>What kinds of atoms left her body?  </a:t>
            </a:r>
          </a:p>
          <a:p>
            <a:pPr lvl="1"/>
            <a:r>
              <a:rPr lang="en-US" dirty="0"/>
              <a:t>Where did the energy and atoms come from?</a:t>
            </a:r>
          </a:p>
        </p:txBody>
      </p:sp>
      <p:sp>
        <p:nvSpPr>
          <p:cNvPr id="4" name="Slide Number Placeholder 3"/>
          <p:cNvSpPr>
            <a:spLocks noGrp="1"/>
          </p:cNvSpPr>
          <p:nvPr>
            <p:ph type="sldNum" sz="quarter" idx="12"/>
          </p:nvPr>
        </p:nvSpPr>
        <p:spPr/>
        <p:txBody>
          <a:bodyPr/>
          <a:lstStyle/>
          <a:p>
            <a:fld id="{D3A1C050-F6FE-0E43-A9D0-F8EEADE3D1E4}" type="slidenum">
              <a:rPr lang="en-US" smtClean="0"/>
              <a:pPr/>
              <a:t>3</a:t>
            </a:fld>
            <a:endParaRPr lang="en-US"/>
          </a:p>
        </p:txBody>
      </p:sp>
    </p:spTree>
    <p:extLst>
      <p:ext uri="{BB962C8B-B14F-4D97-AF65-F5344CB8AC3E}">
        <p14:creationId xmlns:p14="http://schemas.microsoft.com/office/powerpoint/2010/main" val="504417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Scenarios:</a:t>
            </a:r>
          </a:p>
        </p:txBody>
      </p:sp>
      <p:sp>
        <p:nvSpPr>
          <p:cNvPr id="3" name="Content Placeholder 2"/>
          <p:cNvSpPr>
            <a:spLocks noGrp="1"/>
          </p:cNvSpPr>
          <p:nvPr>
            <p:ph idx="1"/>
          </p:nvPr>
        </p:nvSpPr>
        <p:spPr>
          <a:xfrm>
            <a:off x="457200" y="1504825"/>
            <a:ext cx="8229600" cy="5087899"/>
          </a:xfrm>
        </p:spPr>
        <p:txBody>
          <a:bodyPr>
            <a:normAutofit/>
          </a:bodyPr>
          <a:lstStyle/>
          <a:p>
            <a:pPr marL="0" indent="0">
              <a:buNone/>
            </a:pPr>
            <a:r>
              <a:rPr lang="en-US" dirty="0"/>
              <a:t>3. A bee uses energy to move its wings as it flies from flower to flower collecting nectar (the main ingredients in nectar are water and sugar).  </a:t>
            </a:r>
          </a:p>
          <a:p>
            <a:pPr lvl="1"/>
            <a:r>
              <a:rPr lang="en-US" dirty="0"/>
              <a:t>How could the nectar from one flower help the bee to fly to the next flower? </a:t>
            </a:r>
          </a:p>
          <a:p>
            <a:pPr marL="0" indent="0">
              <a:buNone/>
            </a:pPr>
            <a:r>
              <a:rPr lang="en-US" dirty="0"/>
              <a:t>4. A wolf gains weight by eating a rabbit.  </a:t>
            </a:r>
          </a:p>
          <a:p>
            <a:pPr lvl="1"/>
            <a:r>
              <a:rPr lang="en-US" dirty="0"/>
              <a:t>Could a wolf gain five pounds by eating a four-pound rabbit?  </a:t>
            </a:r>
          </a:p>
          <a:p>
            <a:pPr lvl="1"/>
            <a:r>
              <a:rPr lang="en-US" dirty="0"/>
              <a:t>Why or why not?</a:t>
            </a:r>
          </a:p>
        </p:txBody>
      </p:sp>
      <p:sp>
        <p:nvSpPr>
          <p:cNvPr id="4" name="Slide Number Placeholder 3"/>
          <p:cNvSpPr>
            <a:spLocks noGrp="1"/>
          </p:cNvSpPr>
          <p:nvPr>
            <p:ph type="sldNum" sz="quarter" idx="12"/>
          </p:nvPr>
        </p:nvSpPr>
        <p:spPr/>
        <p:txBody>
          <a:bodyPr/>
          <a:lstStyle/>
          <a:p>
            <a:fld id="{D3A1C050-F6FE-0E43-A9D0-F8EEADE3D1E4}" type="slidenum">
              <a:rPr lang="en-US" smtClean="0"/>
              <a:pPr/>
              <a:t>4</a:t>
            </a:fld>
            <a:endParaRPr lang="en-US"/>
          </a:p>
        </p:txBody>
      </p:sp>
    </p:spTree>
    <p:extLst>
      <p:ext uri="{BB962C8B-B14F-4D97-AF65-F5344CB8AC3E}">
        <p14:creationId xmlns:p14="http://schemas.microsoft.com/office/powerpoint/2010/main" val="2144430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Scenarios:</a:t>
            </a:r>
          </a:p>
        </p:txBody>
      </p:sp>
      <p:sp>
        <p:nvSpPr>
          <p:cNvPr id="3" name="Content Placeholder 2"/>
          <p:cNvSpPr>
            <a:spLocks noGrp="1"/>
          </p:cNvSpPr>
          <p:nvPr>
            <p:ph idx="1"/>
          </p:nvPr>
        </p:nvSpPr>
        <p:spPr/>
        <p:txBody>
          <a:bodyPr/>
          <a:lstStyle/>
          <a:p>
            <a:pPr marL="0" indent="0">
              <a:buNone/>
            </a:pPr>
            <a:r>
              <a:rPr lang="en-US" dirty="0"/>
              <a:t>5. A male penguin loses up to half his body weight while keeping his egg warm without eating.  </a:t>
            </a:r>
          </a:p>
          <a:p>
            <a:pPr lvl="1"/>
            <a:r>
              <a:rPr lang="en-US" dirty="0"/>
              <a:t>Where did the energy come from to keep the egg warm?  </a:t>
            </a:r>
          </a:p>
          <a:p>
            <a:pPr lvl="1"/>
            <a:r>
              <a:rPr lang="en-US" dirty="0"/>
              <a:t>What happened to the matter in the penguin when he lost weight?</a:t>
            </a:r>
          </a:p>
        </p:txBody>
      </p:sp>
      <p:sp>
        <p:nvSpPr>
          <p:cNvPr id="4" name="Slide Number Placeholder 3"/>
          <p:cNvSpPr>
            <a:spLocks noGrp="1"/>
          </p:cNvSpPr>
          <p:nvPr>
            <p:ph type="sldNum" sz="quarter" idx="12"/>
          </p:nvPr>
        </p:nvSpPr>
        <p:spPr/>
        <p:txBody>
          <a:bodyPr/>
          <a:lstStyle/>
          <a:p>
            <a:fld id="{D3A1C050-F6FE-0E43-A9D0-F8EEADE3D1E4}" type="slidenum">
              <a:rPr lang="en-US" smtClean="0"/>
              <a:pPr/>
              <a:t>5</a:t>
            </a:fld>
            <a:endParaRPr lang="en-US"/>
          </a:p>
        </p:txBody>
      </p:sp>
    </p:spTree>
    <p:extLst>
      <p:ext uri="{BB962C8B-B14F-4D97-AF65-F5344CB8AC3E}">
        <p14:creationId xmlns:p14="http://schemas.microsoft.com/office/powerpoint/2010/main" val="2708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Explaining What Animals Have in Common</a:t>
            </a:r>
          </a:p>
        </p:txBody>
      </p:sp>
      <p:sp>
        <p:nvSpPr>
          <p:cNvPr id="3" name="Content Placeholder 2"/>
          <p:cNvSpPr>
            <a:spLocks noGrp="1"/>
          </p:cNvSpPr>
          <p:nvPr>
            <p:ph idx="1"/>
          </p:nvPr>
        </p:nvSpPr>
        <p:spPr/>
        <p:txBody>
          <a:bodyPr>
            <a:normAutofit lnSpcReduction="10000"/>
          </a:bodyPr>
          <a:lstStyle/>
          <a:p>
            <a:pPr marL="0" indent="0">
              <a:buNone/>
            </a:pPr>
            <a:r>
              <a:rPr lang="en-US" dirty="0"/>
              <a:t>Here are three functions that all animals have in common.  For each function, explain how animal cells work to accomplish that function.  </a:t>
            </a:r>
          </a:p>
          <a:p>
            <a:pPr marL="514350" indent="-514350">
              <a:buFont typeface="+mj-lt"/>
              <a:buAutoNum type="arabicPeriod"/>
            </a:pPr>
            <a:r>
              <a:rPr lang="en-US" dirty="0"/>
              <a:t>All animals eat and digest food made mostly of water and large organic molecules and produce feces.  What happens to food when they eat and digest it?</a:t>
            </a:r>
          </a:p>
          <a:p>
            <a:pPr marL="514350" indent="-514350">
              <a:buFont typeface="+mj-lt"/>
              <a:buAutoNum type="arabicPeriod"/>
            </a:pPr>
            <a:r>
              <a:rPr lang="en-US" dirty="0"/>
              <a:t>All animals grow.  How do their cells do that?</a:t>
            </a:r>
          </a:p>
          <a:p>
            <a:pPr marL="514350" indent="-514350">
              <a:buFont typeface="+mj-lt"/>
              <a:buAutoNum type="arabicPeriod"/>
            </a:pPr>
            <a:r>
              <a:rPr lang="en-US" dirty="0"/>
              <a:t>All animals use energy to move and function.  How do their cells do that?</a:t>
            </a:r>
          </a:p>
        </p:txBody>
      </p:sp>
      <p:sp>
        <p:nvSpPr>
          <p:cNvPr id="4" name="Slide Number Placeholder 3"/>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10507612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0"/>
          <p:cNvSpPr>
            <a:spLocks noChangeArrowheads="1"/>
          </p:cNvSpPr>
          <p:nvPr/>
        </p:nvSpPr>
        <p:spPr bwMode="auto">
          <a:xfrm>
            <a:off x="200871" y="718209"/>
            <a:ext cx="8686800"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Answer each of the questions (numbered 1-4) below to explain how matter and energy move and change in a system.  Note that matter movement is addressed at both the beginning (1) and end (4) of your explanation.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pic>
        <p:nvPicPr>
          <p:cNvPr id="62"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47899" y="1229797"/>
            <a:ext cx="4572000" cy="1462910"/>
          </a:xfrm>
          <a:prstGeom prst="rect">
            <a:avLst/>
          </a:prstGeom>
          <a:noFill/>
          <a:extLst>
            <a:ext uri="{909E8E84-426E-40dd-AFC4-6F175D3DCCD1}">
              <a14:hiddenFill xmlns:a14="http://schemas.microsoft.com/office/drawing/2010/main" xmlns="">
                <a:solidFill>
                  <a:srgbClr val="FFFFFF"/>
                </a:solidFill>
              </a14:hiddenFill>
            </a:ext>
          </a:extLst>
        </p:spPr>
      </p:pic>
      <p:pic>
        <p:nvPicPr>
          <p:cNvPr id="63"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97269" y="1142353"/>
            <a:ext cx="1963430" cy="1831975"/>
          </a:xfrm>
          <a:prstGeom prst="rect">
            <a:avLst/>
          </a:prstGeom>
          <a:noFill/>
          <a:extLst>
            <a:ext uri="{909E8E84-426E-40dd-AFC4-6F175D3DCCD1}">
              <a14:hiddenFill xmlns:a14="http://schemas.microsoft.com/office/drawing/2010/main" xmlns="">
                <a:solidFill>
                  <a:srgbClr val="FFFFFF"/>
                </a:solidFill>
              </a14:hiddenFill>
            </a:ext>
          </a:extLst>
        </p:spPr>
      </p:pic>
      <p:pic>
        <p:nvPicPr>
          <p:cNvPr id="64" name="Picture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28662">
            <a:off x="6034452" y="1078225"/>
            <a:ext cx="2004538" cy="2135407"/>
          </a:xfrm>
          <a:prstGeom prst="rect">
            <a:avLst/>
          </a:prstGeom>
          <a:noFill/>
          <a:extLst>
            <a:ext uri="{909E8E84-426E-40dd-AFC4-6F175D3DCCD1}">
              <a14:hiddenFill xmlns:a14="http://schemas.microsoft.com/office/drawing/2010/main" xmlns="">
                <a:solidFill>
                  <a:srgbClr val="FFFFFF"/>
                </a:solidFill>
              </a14:hiddenFill>
            </a:ext>
          </a:extLst>
        </p:spPr>
      </p:pic>
      <p:pic>
        <p:nvPicPr>
          <p:cNvPr id="56"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47899" y="3072680"/>
            <a:ext cx="4572000" cy="1462910"/>
          </a:xfrm>
          <a:prstGeom prst="rect">
            <a:avLst/>
          </a:prstGeom>
          <a:noFill/>
          <a:extLst>
            <a:ext uri="{909E8E84-426E-40dd-AFC4-6F175D3DCCD1}">
              <a14:hiddenFill xmlns:a14="http://schemas.microsoft.com/office/drawing/2010/main" xmlns="">
                <a:solidFill>
                  <a:srgbClr val="FFFFFF"/>
                </a:solidFill>
              </a14:hiddenFill>
            </a:ext>
          </a:extLst>
        </p:spPr>
      </p:pic>
      <p:pic>
        <p:nvPicPr>
          <p:cNvPr id="57"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97269" y="2985236"/>
            <a:ext cx="1963430" cy="1831975"/>
          </a:xfrm>
          <a:prstGeom prst="rect">
            <a:avLst/>
          </a:prstGeom>
          <a:noFill/>
          <a:extLst>
            <a:ext uri="{909E8E84-426E-40dd-AFC4-6F175D3DCCD1}">
              <a14:hiddenFill xmlns:a14="http://schemas.microsoft.com/office/drawing/2010/main" xmlns="">
                <a:solidFill>
                  <a:srgbClr val="FFFFFF"/>
                </a:solidFill>
              </a14:hiddenFill>
            </a:ext>
          </a:extLst>
        </p:spPr>
      </p:pic>
      <p:pic>
        <p:nvPicPr>
          <p:cNvPr id="58" name="Picture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28662">
            <a:off x="6034452" y="2921108"/>
            <a:ext cx="2004538" cy="2135407"/>
          </a:xfrm>
          <a:prstGeom prst="rect">
            <a:avLst/>
          </a:prstGeom>
          <a:noFill/>
          <a:extLst>
            <a:ext uri="{909E8E84-426E-40dd-AFC4-6F175D3DCCD1}">
              <a14:hiddenFill xmlns:a14="http://schemas.microsoft.com/office/drawing/2010/main" xmlns="">
                <a:solidFill>
                  <a:srgbClr val="FFFFFF"/>
                </a:solidFill>
              </a14:hiddenFill>
            </a:ext>
          </a:extLst>
        </p:spPr>
      </p:pic>
      <p:pic>
        <p:nvPicPr>
          <p:cNvPr id="65" name="Picture 5"/>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a:off x="2247899" y="4963140"/>
            <a:ext cx="4572000" cy="1462910"/>
          </a:xfrm>
          <a:prstGeom prst="rect">
            <a:avLst/>
          </a:prstGeom>
          <a:noFill/>
          <a:extLst>
            <a:ext uri="{909E8E84-426E-40dd-AFC4-6F175D3DCCD1}">
              <a14:hiddenFill xmlns:a14="http://schemas.microsoft.com/office/drawing/2010/main" xmlns="">
                <a:solidFill>
                  <a:srgbClr val="FFFFFF"/>
                </a:solidFill>
              </a14:hiddenFill>
            </a:ext>
          </a:extLst>
        </p:spPr>
      </p:pic>
      <p:pic>
        <p:nvPicPr>
          <p:cNvPr id="66" name="Picture 6"/>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1097269" y="4875696"/>
            <a:ext cx="1963430" cy="1831975"/>
          </a:xfrm>
          <a:prstGeom prst="rect">
            <a:avLst/>
          </a:prstGeom>
          <a:noFill/>
          <a:extLst>
            <a:ext uri="{909E8E84-426E-40dd-AFC4-6F175D3DCCD1}">
              <a14:hiddenFill xmlns:a14="http://schemas.microsoft.com/office/drawing/2010/main" xmlns="">
                <a:solidFill>
                  <a:srgbClr val="FFFFFF"/>
                </a:solidFill>
              </a14:hiddenFill>
            </a:ext>
          </a:extLst>
        </p:spPr>
      </p:pic>
      <p:pic>
        <p:nvPicPr>
          <p:cNvPr id="67" name="Picture 7"/>
          <p:cNvPicPr>
            <a:picLocks noChangeAspect="1" noChangeArrowheads="1"/>
          </p:cNvPicPr>
          <p:nvPr/>
        </p:nvPicPr>
        <p:blipFill>
          <a:blip r:embed="rId8" cstate="screen">
            <a:extLst>
              <a:ext uri="{28A0092B-C50C-407E-A947-70E740481C1C}">
                <a14:useLocalDpi xmlns:a14="http://schemas.microsoft.com/office/drawing/2010/main"/>
              </a:ext>
            </a:extLst>
          </a:blip>
          <a:stretch>
            <a:fillRect/>
          </a:stretch>
        </p:blipFill>
        <p:spPr bwMode="auto">
          <a:xfrm rot="628662">
            <a:off x="6055237" y="4811795"/>
            <a:ext cx="2004538" cy="2134953"/>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Text Box 16"/>
          <p:cNvSpPr txBox="1"/>
          <p:nvPr/>
        </p:nvSpPr>
        <p:spPr>
          <a:xfrm>
            <a:off x="6286498" y="3072679"/>
            <a:ext cx="1828800" cy="200494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Evidence We </a:t>
            </a:r>
            <a:br>
              <a:rPr lang="en-US" sz="1100" b="1" dirty="0">
                <a:effectLst/>
                <a:latin typeface="+mj-lt"/>
                <a:ea typeface="Times New Roman"/>
                <a:cs typeface="Arial" pitchFamily="34" charset="0"/>
              </a:rPr>
            </a:br>
            <a:r>
              <a:rPr lang="en-US" sz="1100" b="1" dirty="0">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effectLst/>
                <a:latin typeface="+mj-lt"/>
                <a:ea typeface="Times New Roman"/>
                <a:cs typeface="Arial" pitchFamily="34" charset="0"/>
              </a:rPr>
              <a:t>BTB can indicate CO</a:t>
            </a:r>
            <a:r>
              <a:rPr lang="en-US" sz="800" baseline="-25000" dirty="0">
                <a:effectLst/>
                <a:latin typeface="+mj-lt"/>
                <a:ea typeface="Times New Roman"/>
                <a:cs typeface="Arial" pitchFamily="34" charset="0"/>
              </a:rPr>
              <a:t>2</a:t>
            </a:r>
            <a:r>
              <a:rPr lang="en-US" sz="800" dirty="0">
                <a:effectLst/>
                <a:latin typeface="+mj-lt"/>
                <a:ea typeface="Times New Roman"/>
                <a:cs typeface="Arial" pitchFamily="34" charset="0"/>
              </a:rPr>
              <a:t> in the air.</a:t>
            </a:r>
            <a:endParaRPr lang="en-US" sz="800" dirty="0">
              <a:effectLst/>
              <a:latin typeface="+mj-lt"/>
              <a:ea typeface="Calibri"/>
              <a:cs typeface="Arial" pitchFamily="34" charset="0"/>
            </a:endParaRPr>
          </a:p>
          <a:p>
            <a:pPr marL="0" marR="0">
              <a:lnSpc>
                <a:spcPct val="115000"/>
              </a:lnSpc>
              <a:spcBef>
                <a:spcPts val="0"/>
              </a:spcBef>
            </a:pPr>
            <a:r>
              <a:rPr lang="en-US" sz="800" dirty="0">
                <a:effectLst/>
                <a:latin typeface="+mj-lt"/>
                <a:ea typeface="Times New Roman"/>
                <a:cs typeface="Arial" pitchFamily="34" charset="0"/>
              </a:rPr>
              <a:t>Organic materials are made up of molecules containing carbon atoms: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fuels</a:t>
            </a:r>
            <a:r>
              <a:rPr lang="en-US" sz="800" dirty="0">
                <a:latin typeface="+mj-lt"/>
                <a:ea typeface="Times New Roman"/>
                <a:cs typeface="Arial" pitchFamily="34" charset="0"/>
              </a:rPr>
              <a:t>	</a:t>
            </a:r>
            <a:r>
              <a:rPr lang="en-US" sz="800" dirty="0">
                <a:effectLst/>
                <a:latin typeface="+mj-lt"/>
                <a:ea typeface="Times New Roman"/>
                <a:cs typeface="Arial" pitchFamily="34" charset="0"/>
              </a:rPr>
              <a:t>• foods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living and dead plants</a:t>
            </a:r>
            <a:r>
              <a:rPr lang="en-US" sz="800" dirty="0">
                <a:latin typeface="+mj-lt"/>
                <a:ea typeface="Times New Roman"/>
                <a:cs typeface="Arial" pitchFamily="34" charset="0"/>
              </a:rPr>
              <a:t> and </a:t>
            </a:r>
            <a:br>
              <a:rPr lang="en-US" sz="800" dirty="0">
                <a:effectLst/>
                <a:latin typeface="+mj-lt"/>
                <a:ea typeface="Times New Roman"/>
                <a:cs typeface="Arial" pitchFamily="34" charset="0"/>
              </a:rPr>
            </a:br>
            <a:r>
              <a:rPr lang="en-US" sz="800" dirty="0">
                <a:effectLst/>
                <a:latin typeface="+mj-lt"/>
                <a:ea typeface="Times New Roman"/>
                <a:cs typeface="Arial" pitchFamily="34" charset="0"/>
              </a:rPr>
              <a:t>   animals</a:t>
            </a:r>
          </a:p>
          <a:p>
            <a:pPr marL="515938" marR="0" lvl="0" indent="-60325">
              <a:lnSpc>
                <a:spcPct val="115000"/>
              </a:lnSpc>
              <a:spcBef>
                <a:spcPts val="0"/>
              </a:spcBef>
              <a:buSzPts val="1000"/>
              <a:buFont typeface="Arial" panose="020B0604020202020204" pitchFamily="34" charset="0"/>
              <a:buChar char="•"/>
            </a:pPr>
            <a:r>
              <a:rPr lang="en-US" sz="800" dirty="0">
                <a:effectLst/>
                <a:latin typeface="+mj-lt"/>
                <a:ea typeface="Times New Roman"/>
                <a:cs typeface="Arial" pitchFamily="34" charset="0"/>
              </a:rPr>
              <a:t>decomposers</a:t>
            </a:r>
            <a:endParaRPr lang="en-US" sz="800" dirty="0">
              <a:effectLst/>
              <a:latin typeface="+mj-lt"/>
              <a:ea typeface="Calibri"/>
              <a:cs typeface="Arial" pitchFamily="34" charset="0"/>
            </a:endParaRPr>
          </a:p>
        </p:txBody>
      </p:sp>
      <p:sp>
        <p:nvSpPr>
          <p:cNvPr id="21" name="Text Box 31"/>
          <p:cNvSpPr txBox="1"/>
          <p:nvPr/>
        </p:nvSpPr>
        <p:spPr>
          <a:xfrm>
            <a:off x="1140894" y="4959099"/>
            <a:ext cx="1819910" cy="22771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What is happening </a:t>
            </a:r>
            <a:br>
              <a:rPr lang="en-US" sz="950" dirty="0">
                <a:solidFill>
                  <a:srgbClr val="000000"/>
                </a:solidFill>
                <a:effectLst/>
                <a:latin typeface="+mj-lt"/>
                <a:ea typeface="Times New Roman"/>
                <a:cs typeface="Times New Roman"/>
              </a:rPr>
            </a:br>
            <a:r>
              <a:rPr lang="en-US" sz="950" dirty="0">
                <a:solidFill>
                  <a:srgbClr val="000000"/>
                </a:solidFill>
                <a:effectLst/>
                <a:latin typeface="+mj-lt"/>
                <a:ea typeface="Times New Roman"/>
                <a:cs typeface="Times New Roman"/>
              </a:rPr>
              <a:t>to energy?</a:t>
            </a:r>
            <a:endParaRPr lang="en-US" sz="950" dirty="0">
              <a:effectLst/>
              <a:latin typeface="+mj-lt"/>
              <a:ea typeface="Calibri"/>
              <a:cs typeface="Times New Roman"/>
            </a:endParaRPr>
          </a:p>
          <a:p>
            <a:pPr marL="457200" marR="0">
              <a:lnSpc>
                <a:spcPct val="115000"/>
              </a:lnSpc>
              <a:spcBef>
                <a:spcPts val="0"/>
              </a:spcBef>
              <a:spcAft>
                <a:spcPts val="300"/>
              </a:spcAft>
            </a:pPr>
            <a:r>
              <a:rPr lang="en-US" sz="800" dirty="0">
                <a:solidFill>
                  <a:srgbClr val="000000"/>
                </a:solidFill>
                <a:effectLst/>
                <a:latin typeface="+mj-lt"/>
                <a:ea typeface="Times New Roman"/>
                <a:cs typeface="Times New Roman"/>
              </a:rPr>
              <a:t>What forms of energy are involved?</a:t>
            </a:r>
            <a:endParaRPr lang="en-US" sz="80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What energy transformations take place during the chemical change?</a:t>
            </a:r>
            <a:endParaRPr lang="en-US" sz="800" dirty="0">
              <a:effectLst/>
              <a:latin typeface="+mj-lt"/>
              <a:ea typeface="Calibri"/>
              <a:cs typeface="Times New Roman"/>
            </a:endParaRPr>
          </a:p>
        </p:txBody>
      </p:sp>
      <p:sp>
        <p:nvSpPr>
          <p:cNvPr id="23" name="Text Box 37"/>
          <p:cNvSpPr txBox="1"/>
          <p:nvPr/>
        </p:nvSpPr>
        <p:spPr>
          <a:xfrm>
            <a:off x="6362697" y="4890576"/>
            <a:ext cx="1752601" cy="19773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Times New Roman"/>
              </a:rPr>
              <a:t>Evidence We </a:t>
            </a:r>
            <a:br>
              <a:rPr lang="en-US" sz="1100" b="1" dirty="0">
                <a:effectLst/>
                <a:latin typeface="+mj-lt"/>
                <a:ea typeface="Times New Roman"/>
                <a:cs typeface="Times New Roman"/>
              </a:rPr>
            </a:br>
            <a:r>
              <a:rPr lang="en-US" sz="1100" b="1" dirty="0">
                <a:effectLst/>
                <a:latin typeface="+mj-lt"/>
                <a:ea typeface="Times New Roman"/>
                <a:cs typeface="Times New Roman"/>
              </a:rPr>
              <a:t>Can Observe</a:t>
            </a:r>
            <a:endParaRPr lang="en-US" sz="1100" dirty="0">
              <a:effectLst/>
              <a:latin typeface="+mj-lt"/>
              <a:ea typeface="Calibri"/>
              <a:cs typeface="Times New Roman"/>
            </a:endParaRPr>
          </a:p>
          <a:p>
            <a:pPr marL="0" marR="0">
              <a:lnSpc>
                <a:spcPct val="115000"/>
              </a:lnSpc>
              <a:spcBef>
                <a:spcPts val="0"/>
              </a:spcBef>
              <a:spcAft>
                <a:spcPts val="300"/>
              </a:spcAft>
            </a:pPr>
            <a:r>
              <a:rPr lang="en-US" sz="800" dirty="0">
                <a:effectLst/>
                <a:latin typeface="+mj-lt"/>
                <a:ea typeface="Times New Roman"/>
                <a:cs typeface="Times New Roman"/>
              </a:rPr>
              <a:t>We can observe indicators of different forms of energy before and after chemical changes:</a:t>
            </a:r>
            <a:endParaRPr lang="en-US" sz="800" dirty="0">
              <a:effectLst/>
              <a:latin typeface="+mj-lt"/>
              <a:ea typeface="Calibri"/>
              <a:cs typeface="Times New Roman"/>
            </a:endParaRPr>
          </a:p>
          <a:p>
            <a:pPr>
              <a:lnSpc>
                <a:spcPct val="115000"/>
              </a:lnSpc>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light energy	</a:t>
            </a:r>
            <a:r>
              <a:rPr lang="en-US" sz="800" dirty="0">
                <a:ea typeface="Times New Roman"/>
                <a:cs typeface="Arial" pitchFamily="34" charset="0"/>
              </a:rPr>
              <a:t>• </a:t>
            </a:r>
            <a:r>
              <a:rPr lang="en-US" sz="800" dirty="0">
                <a:ea typeface="Times New Roman"/>
                <a:cs typeface="Times New Roman"/>
              </a:rPr>
              <a:t>heat energy</a:t>
            </a:r>
            <a:endParaRPr lang="en-US" sz="800" dirty="0">
              <a:effectLst/>
              <a:latin typeface="+mj-lt"/>
              <a:ea typeface="Calibri"/>
              <a:cs typeface="Times New Roman"/>
            </a:endParaRPr>
          </a:p>
          <a:p>
            <a:pPr marL="53975" marR="0" lvl="0" indent="-53975">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chemical energy stored in organic materials</a:t>
            </a:r>
            <a:endParaRPr lang="en-US" sz="800" dirty="0">
              <a:effectLst/>
              <a:latin typeface="+mj-lt"/>
              <a:ea typeface="Calibri"/>
              <a:cs typeface="Times New Roman"/>
            </a:endParaRPr>
          </a:p>
          <a:p>
            <a:pPr marR="0" lvl="0" algn="ctr">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motion energy</a:t>
            </a:r>
            <a:endParaRPr lang="en-US" sz="800" dirty="0">
              <a:effectLst/>
              <a:latin typeface="+mj-lt"/>
              <a:ea typeface="Calibri"/>
              <a:cs typeface="Times New Roman"/>
            </a:endParaRPr>
          </a:p>
        </p:txBody>
      </p:sp>
      <p:sp>
        <p:nvSpPr>
          <p:cNvPr id="12" name="Text Box 42"/>
          <p:cNvSpPr txBox="1"/>
          <p:nvPr/>
        </p:nvSpPr>
        <p:spPr>
          <a:xfrm>
            <a:off x="3086098" y="1447800"/>
            <a:ext cx="3133285" cy="9810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All materials (solids, liquids, and gases) are made of atoms that are bonded together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solidFill>
                  <a:srgbClr val="000000"/>
                </a:solidFill>
                <a:effectLst/>
                <a:latin typeface="+mj-lt"/>
                <a:ea typeface="Times New Roman"/>
                <a:cs typeface="Arial" pitchFamily="34" charset="0"/>
              </a:rPr>
              <a:t>Scale</a:t>
            </a:r>
            <a:r>
              <a:rPr lang="en-US" sz="800" dirty="0">
                <a:solidFill>
                  <a:srgbClr val="000000"/>
                </a:solidFill>
                <a:effectLst/>
                <a:latin typeface="+mj-lt"/>
                <a:ea typeface="Times New Roman"/>
                <a:cs typeface="Arial" pitchFamily="34" charset="0"/>
              </a:rPr>
              <a:t>: The matter movement question can be answered at the atomic-molecular, cellular, or macroscopic scale.</a:t>
            </a:r>
            <a:endParaRPr lang="en-US" sz="800" dirty="0">
              <a:effectLst/>
              <a:latin typeface="+mj-lt"/>
              <a:ea typeface="Calibri"/>
              <a:cs typeface="Arial" pitchFamily="34" charset="0"/>
            </a:endParaRPr>
          </a:p>
        </p:txBody>
      </p:sp>
      <p:sp>
        <p:nvSpPr>
          <p:cNvPr id="14" name="Text Box 8"/>
          <p:cNvSpPr txBox="1"/>
          <p:nvPr/>
        </p:nvSpPr>
        <p:spPr>
          <a:xfrm>
            <a:off x="1289051" y="1165860"/>
            <a:ext cx="1608136" cy="159078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Where are molecules moving?</a:t>
            </a:r>
            <a:endParaRPr lang="en-US" sz="95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to the location of the chemical change? </a:t>
            </a:r>
            <a:endParaRPr lang="en-US" sz="800" dirty="0">
              <a:effectLst/>
              <a:latin typeface="+mj-lt"/>
              <a:ea typeface="Calibri"/>
              <a:cs typeface="Times New Roman"/>
            </a:endParaRPr>
          </a:p>
          <a:p>
            <a:pPr marL="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away from the location of the chemical change?</a:t>
            </a:r>
            <a:endParaRPr lang="en-US" sz="800" dirty="0">
              <a:effectLst/>
              <a:latin typeface="+mj-lt"/>
              <a:ea typeface="Calibri"/>
              <a:cs typeface="Times New Roman"/>
            </a:endParaRPr>
          </a:p>
        </p:txBody>
      </p:sp>
      <p:sp>
        <p:nvSpPr>
          <p:cNvPr id="15" name="Text Box 9"/>
          <p:cNvSpPr txBox="1"/>
          <p:nvPr/>
        </p:nvSpPr>
        <p:spPr>
          <a:xfrm>
            <a:off x="6408417" y="1219200"/>
            <a:ext cx="1554481" cy="126651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Evidence We </a:t>
            </a:r>
            <a:br>
              <a:rPr lang="en-US" sz="1100" b="1" dirty="0">
                <a:solidFill>
                  <a:srgbClr val="000000"/>
                </a:solidFill>
                <a:effectLst/>
                <a:latin typeface="+mj-lt"/>
                <a:ea typeface="Times New Roman"/>
                <a:cs typeface="Arial" pitchFamily="34" charset="0"/>
              </a:rPr>
            </a:br>
            <a:r>
              <a:rPr lang="en-US" sz="1100" b="1" dirty="0">
                <a:solidFill>
                  <a:srgbClr val="000000"/>
                </a:solidFill>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Moving solids, liquids, and gases are made of moving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 change in mass shows that molecules are moving</a:t>
            </a:r>
            <a:r>
              <a:rPr lang="en-US" sz="1000" dirty="0">
                <a:solidFill>
                  <a:srgbClr val="000000"/>
                </a:solidFill>
                <a:effectLst/>
                <a:latin typeface="+mj-lt"/>
                <a:ea typeface="Times New Roman"/>
                <a:cs typeface="Arial" pitchFamily="34" charset="0"/>
              </a:rPr>
              <a:t>.</a:t>
            </a:r>
            <a:endParaRPr lang="en-US" sz="1100" dirty="0">
              <a:effectLst/>
              <a:latin typeface="+mj-lt"/>
              <a:ea typeface="Calibri"/>
              <a:cs typeface="Arial" pitchFamily="34" charset="0"/>
            </a:endParaRPr>
          </a:p>
        </p:txBody>
      </p:sp>
      <p:pic>
        <p:nvPicPr>
          <p:cNvPr id="1049" name="Picture 12"/>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255644" y="1116647"/>
            <a:ext cx="1288967" cy="356247"/>
          </a:xfrm>
          <a:prstGeom prst="rect">
            <a:avLst/>
          </a:prstGeom>
          <a:noFill/>
          <a:extLst>
            <a:ext uri="{909E8E84-426E-40dd-AFC4-6F175D3DCCD1}">
              <a14:hiddenFill xmlns:a14="http://schemas.microsoft.com/office/drawing/2010/main" xmlns="">
                <a:solidFill>
                  <a:srgbClr val="FFFFFF"/>
                </a:solidFill>
              </a14:hiddenFill>
            </a:ext>
          </a:extLst>
        </p:spPr>
      </p:pic>
      <p:pic>
        <p:nvPicPr>
          <p:cNvPr id="1046" name="Picture 17"/>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342325" y="1828800"/>
            <a:ext cx="233180" cy="236418"/>
          </a:xfrm>
          <a:prstGeom prst="rect">
            <a:avLst/>
          </a:prstGeom>
          <a:noFill/>
          <a:extLst>
            <a:ext uri="{909E8E84-426E-40dd-AFC4-6F175D3DCCD1}">
              <a14:hiddenFill xmlns:a14="http://schemas.microsoft.com/office/drawing/2010/main" xmlns="">
                <a:solidFill>
                  <a:srgbClr val="FFFFFF"/>
                </a:solidFill>
              </a14:hiddenFill>
            </a:ext>
          </a:extLst>
        </p:spPr>
      </p:pic>
      <p:pic>
        <p:nvPicPr>
          <p:cNvPr id="1045" name="Picture 19"/>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1109144" y="2278182"/>
            <a:ext cx="233181" cy="236418"/>
          </a:xfrm>
          <a:prstGeom prst="rect">
            <a:avLst/>
          </a:prstGeom>
          <a:noFill/>
          <a:extLst>
            <a:ext uri="{909E8E84-426E-40dd-AFC4-6F175D3DCCD1}">
              <a14:hiddenFill xmlns:a14="http://schemas.microsoft.com/office/drawing/2010/main" xmlns="">
                <a:solidFill>
                  <a:srgbClr val="FFFFFF"/>
                </a:solidFill>
              </a14:hiddenFill>
            </a:ext>
          </a:extLst>
        </p:spPr>
      </p:pic>
      <p:pic>
        <p:nvPicPr>
          <p:cNvPr id="1047" name="Picture 21"/>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289051" y="5256684"/>
            <a:ext cx="234487" cy="237744"/>
          </a:xfrm>
          <a:prstGeom prst="rect">
            <a:avLst/>
          </a:prstGeom>
          <a:noFill/>
          <a:extLst>
            <a:ext uri="{909E8E84-426E-40dd-AFC4-6F175D3DCCD1}">
              <a14:hiddenFill xmlns:a14="http://schemas.microsoft.com/office/drawing/2010/main" xmlns="">
                <a:solidFill>
                  <a:srgbClr val="FFFFFF"/>
                </a:solidFill>
              </a14:hiddenFill>
            </a:ext>
          </a:extLst>
        </p:spPr>
      </p:pic>
      <p:pic>
        <p:nvPicPr>
          <p:cNvPr id="42" name="Picture 12"/>
          <p:cNvPicPr>
            <a:picLocks noChangeAspect="1" noChangeArrowheads="1"/>
          </p:cNvPicPr>
          <p:nvPr/>
        </p:nvPicPr>
        <p:blipFill>
          <a:blip r:embed="rId13" cstate="screen">
            <a:extLst>
              <a:ext uri="{28A0092B-C50C-407E-A947-70E740481C1C}">
                <a14:useLocalDpi xmlns:a14="http://schemas.microsoft.com/office/drawing/2010/main"/>
              </a:ext>
            </a:extLst>
          </a:blip>
          <a:stretch>
            <a:fillRect/>
          </a:stretch>
        </p:blipFill>
        <p:spPr bwMode="auto">
          <a:xfrm>
            <a:off x="3256973" y="2973809"/>
            <a:ext cx="1288287" cy="356247"/>
          </a:xfrm>
          <a:prstGeom prst="rect">
            <a:avLst/>
          </a:prstGeom>
          <a:noFill/>
          <a:extLst>
            <a:ext uri="{909E8E84-426E-40dd-AFC4-6F175D3DCCD1}">
              <a14:hiddenFill xmlns:a14="http://schemas.microsoft.com/office/drawing/2010/main" xmlns="">
                <a:solidFill>
                  <a:srgbClr val="FFFFFF"/>
                </a:solidFill>
              </a14:hiddenFill>
            </a:ext>
          </a:extLst>
        </p:spPr>
      </p:pic>
      <p:pic>
        <p:nvPicPr>
          <p:cNvPr id="52" name="Picture 12"/>
          <p:cNvPicPr>
            <a:picLocks noChangeAspect="1" noChangeArrowheads="1"/>
          </p:cNvPicPr>
          <p:nvPr/>
        </p:nvPicPr>
        <p:blipFill>
          <a:blip r:embed="rId14" cstate="screen">
            <a:extLst>
              <a:ext uri="{28A0092B-C50C-407E-A947-70E740481C1C}">
                <a14:useLocalDpi xmlns:a14="http://schemas.microsoft.com/office/drawing/2010/main"/>
              </a:ext>
            </a:extLst>
          </a:blip>
          <a:stretch>
            <a:fillRect/>
          </a:stretch>
        </p:blipFill>
        <p:spPr bwMode="auto">
          <a:xfrm>
            <a:off x="3255984" y="4849343"/>
            <a:ext cx="1288287" cy="356247"/>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Text Box 14"/>
          <p:cNvSpPr txBox="1"/>
          <p:nvPr/>
        </p:nvSpPr>
        <p:spPr>
          <a:xfrm>
            <a:off x="1174749" y="2994978"/>
            <a:ext cx="1705610" cy="16294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Question</a:t>
            </a:r>
            <a:endParaRPr lang="en-US" sz="1100" dirty="0">
              <a:effectLst/>
              <a:latin typeface="+mj-lt"/>
              <a:ea typeface="Calibri"/>
              <a:cs typeface="Arial" pitchFamily="34" charset="0"/>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Arial" pitchFamily="34" charset="0"/>
              </a:rPr>
              <a:t>How are atoms in molecules being rearranged into </a:t>
            </a:r>
            <a:br>
              <a:rPr lang="en-US" sz="950" dirty="0">
                <a:solidFill>
                  <a:srgbClr val="000000"/>
                </a:solidFill>
                <a:effectLst/>
                <a:latin typeface="+mj-lt"/>
                <a:ea typeface="Times New Roman"/>
                <a:cs typeface="Arial" pitchFamily="34" charset="0"/>
              </a:rPr>
            </a:br>
            <a:r>
              <a:rPr lang="en-US" sz="950" dirty="0">
                <a:solidFill>
                  <a:srgbClr val="000000"/>
                </a:solidFill>
                <a:effectLst/>
                <a:latin typeface="+mj-lt"/>
                <a:ea typeface="Times New Roman"/>
                <a:cs typeface="Arial" pitchFamily="34" charset="0"/>
              </a:rPr>
              <a:t>different molecules?</a:t>
            </a:r>
            <a:endParaRPr lang="en-US" sz="950" dirty="0">
              <a:effectLst/>
              <a:latin typeface="+mj-lt"/>
              <a:ea typeface="Calibri"/>
              <a:cs typeface="Arial" pitchFamily="34" charset="0"/>
            </a:endParaRPr>
          </a:p>
          <a:p>
            <a:pPr marL="228600" marR="0" indent="22860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molecules are carbon atoms in before and after the chemical change?</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other molecules are involved?</a:t>
            </a:r>
            <a:endParaRPr lang="en-US" sz="800" dirty="0">
              <a:effectLst/>
              <a:latin typeface="+mj-lt"/>
              <a:ea typeface="Calibri"/>
              <a:cs typeface="Arial" pitchFamily="34" charset="0"/>
            </a:endParaRPr>
          </a:p>
        </p:txBody>
      </p:sp>
      <p:pic>
        <p:nvPicPr>
          <p:cNvPr id="1048" name="Picture 20"/>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1060912" y="3301278"/>
            <a:ext cx="234488" cy="237744"/>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Text Box 10"/>
          <p:cNvSpPr txBox="1"/>
          <p:nvPr/>
        </p:nvSpPr>
        <p:spPr>
          <a:xfrm>
            <a:off x="3060699" y="3245144"/>
            <a:ext cx="3158685" cy="129044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last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can be rearranged </a:t>
            </a:r>
            <a:r>
              <a:rPr lang="en-US" sz="800" dirty="0">
                <a:effectLst/>
                <a:latin typeface="+mj-lt"/>
                <a:ea typeface="Times New Roman"/>
                <a:cs typeface="Arial" pitchFamily="34" charset="0"/>
              </a:rPr>
              <a:t>to make new molecules, but not created or destroyed.</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Carbon atoms are bound to other atoms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matter change question is always answered at the atomic-molecular scale.</a:t>
            </a:r>
            <a:endParaRPr lang="en-US" sz="800" dirty="0">
              <a:effectLst/>
              <a:latin typeface="+mj-lt"/>
              <a:ea typeface="Calibri"/>
              <a:cs typeface="Arial" pitchFamily="34" charset="0"/>
            </a:endParaRPr>
          </a:p>
        </p:txBody>
      </p:sp>
      <p:sp>
        <p:nvSpPr>
          <p:cNvPr id="22" name="Text Box 32"/>
          <p:cNvSpPr txBox="1"/>
          <p:nvPr/>
        </p:nvSpPr>
        <p:spPr>
          <a:xfrm>
            <a:off x="3086099" y="5123347"/>
            <a:ext cx="3200399" cy="130270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lasts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can be transformed</a:t>
            </a:r>
            <a:r>
              <a:rPr lang="en-US" sz="800" dirty="0">
                <a:effectLst/>
                <a:latin typeface="+mj-lt"/>
                <a:ea typeface="Times New Roman"/>
                <a:cs typeface="Arial" pitchFamily="34" charset="0"/>
              </a:rPr>
              <a:t>, but not created or destroyed. </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C-C and C-H bonds have more stored chemical energy than C-O and H-O bonds.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energy change question can be answered at the atomic-molecular, cellular, or macroscopic scales.</a:t>
            </a:r>
            <a:endParaRPr lang="en-US" sz="800" dirty="0">
              <a:effectLst/>
              <a:latin typeface="+mj-lt"/>
              <a:ea typeface="Calibri"/>
              <a:cs typeface="Arial" pitchFamily="34" charset="0"/>
            </a:endParaRPr>
          </a:p>
        </p:txBody>
      </p:sp>
      <p:sp>
        <p:nvSpPr>
          <p:cNvPr id="5" name="TextBox 4"/>
          <p:cNvSpPr txBox="1"/>
          <p:nvPr/>
        </p:nvSpPr>
        <p:spPr>
          <a:xfrm>
            <a:off x="783770" y="104500"/>
            <a:ext cx="7820474" cy="584775"/>
          </a:xfrm>
          <a:prstGeom prst="rect">
            <a:avLst/>
          </a:prstGeom>
          <a:noFill/>
        </p:spPr>
        <p:txBody>
          <a:bodyPr wrap="none" rtlCol="0">
            <a:spAutoFit/>
          </a:bodyPr>
          <a:lstStyle/>
          <a:p>
            <a:r>
              <a:rPr lang="en-US" sz="3200" dirty="0"/>
              <a:t>Good answers to questions about animal cells</a:t>
            </a:r>
          </a:p>
        </p:txBody>
      </p:sp>
      <p:sp>
        <p:nvSpPr>
          <p:cNvPr id="2" name="Slide Number Placeholder 1">
            <a:extLst>
              <a:ext uri="{FF2B5EF4-FFF2-40B4-BE49-F238E27FC236}">
                <a16:creationId xmlns:a16="http://schemas.microsoft.com/office/drawing/2014/main" id="{D9D83E11-E951-46A1-BFDD-FC6F0E723BC3}"/>
              </a:ext>
            </a:extLst>
          </p:cNvPr>
          <p:cNvSpPr>
            <a:spLocks noGrp="1"/>
          </p:cNvSpPr>
          <p:nvPr>
            <p:ph type="sldNum" sz="quarter" idx="12"/>
          </p:nvPr>
        </p:nvSpPr>
        <p:spPr/>
        <p:txBody>
          <a:bodyPr/>
          <a:lstStyle/>
          <a:p>
            <a:fld id="{D3A1C050-F6FE-0E43-A9D0-F8EEADE3D1E4}" type="slidenum">
              <a:rPr lang="en-US" smtClean="0"/>
              <a:pPr/>
              <a:t>7</a:t>
            </a:fld>
            <a:endParaRPr lang="en-US"/>
          </a:p>
        </p:txBody>
      </p:sp>
    </p:spTree>
    <p:extLst>
      <p:ext uri="{BB962C8B-B14F-4D97-AF65-F5344CB8AC3E}">
        <p14:creationId xmlns:p14="http://schemas.microsoft.com/office/powerpoint/2010/main" val="41527928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 Your Answers</a:t>
            </a:r>
          </a:p>
        </p:txBody>
      </p:sp>
      <p:sp>
        <p:nvSpPr>
          <p:cNvPr id="6" name="Content Placeholder 5"/>
          <p:cNvSpPr>
            <a:spLocks noGrp="1"/>
          </p:cNvSpPr>
          <p:nvPr>
            <p:ph idx="1"/>
          </p:nvPr>
        </p:nvSpPr>
        <p:spPr/>
        <p:txBody>
          <a:bodyPr>
            <a:normAutofit/>
          </a:bodyPr>
          <a:lstStyle/>
          <a:p>
            <a:r>
              <a:rPr lang="en-US" dirty="0"/>
              <a:t>How did you explain each of the three functions?</a:t>
            </a:r>
          </a:p>
          <a:p>
            <a:r>
              <a:rPr lang="en-US" dirty="0"/>
              <a:t>Do your explanations answer the Three Questions?</a:t>
            </a:r>
          </a:p>
          <a:p>
            <a:r>
              <a:rPr lang="en-US" dirty="0"/>
              <a:t>How do your answers compare to your classmates?</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8</a:t>
            </a:fld>
            <a:endParaRPr lang="en-US" sz="1800" kern="0">
              <a:solidFill>
                <a:sysClr val="windowText" lastClr="000000"/>
              </a:solidFill>
            </a:endParaRPr>
          </a:p>
        </p:txBody>
      </p:sp>
    </p:spTree>
    <p:extLst>
      <p:ext uri="{BB962C8B-B14F-4D97-AF65-F5344CB8AC3E}">
        <p14:creationId xmlns:p14="http://schemas.microsoft.com/office/powerpoint/2010/main" val="23374323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have your ideas changed?</a:t>
            </a:r>
          </a:p>
        </p:txBody>
      </p:sp>
      <p:sp>
        <p:nvSpPr>
          <p:cNvPr id="3" name="Content Placeholder 2"/>
          <p:cNvSpPr>
            <a:spLocks noGrp="1"/>
          </p:cNvSpPr>
          <p:nvPr>
            <p:ph idx="1"/>
          </p:nvPr>
        </p:nvSpPr>
        <p:spPr/>
        <p:txBody>
          <a:bodyPr>
            <a:normAutofit fontScale="92500" lnSpcReduction="10000"/>
          </a:bodyPr>
          <a:lstStyle/>
          <a:p>
            <a:r>
              <a:rPr lang="en-US" dirty="0"/>
              <a:t>Gather together your process tools for the unit (Expressing Ideas Tool, Predictions Tool, &amp; Evidence-Based Argument Tool, Explanations Tool).</a:t>
            </a:r>
          </a:p>
          <a:p>
            <a:r>
              <a:rPr lang="en-US" dirty="0"/>
              <a:t>How have your ideas changed related to:</a:t>
            </a:r>
          </a:p>
          <a:p>
            <a:pPr lvl="1"/>
            <a:r>
              <a:rPr lang="en-US" dirty="0"/>
              <a:t>Scale?</a:t>
            </a:r>
          </a:p>
          <a:p>
            <a:pPr lvl="1"/>
            <a:r>
              <a:rPr lang="en-US" dirty="0"/>
              <a:t>Movement?</a:t>
            </a:r>
          </a:p>
          <a:p>
            <a:pPr lvl="1"/>
            <a:r>
              <a:rPr lang="en-US" dirty="0"/>
              <a:t>Carbon?</a:t>
            </a:r>
          </a:p>
          <a:p>
            <a:r>
              <a:rPr lang="en-US" dirty="0"/>
              <a:t>What do you know now about how animals grow, move, and function that you didn’t know before this unit?</a:t>
            </a:r>
          </a:p>
        </p:txBody>
      </p:sp>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spTree>
    <p:extLst>
      <p:ext uri="{BB962C8B-B14F-4D97-AF65-F5344CB8AC3E}">
        <p14:creationId xmlns:p14="http://schemas.microsoft.com/office/powerpoint/2010/main" val="29949768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2029</TotalTime>
  <Words>1890</Words>
  <Application>Microsoft Macintosh PowerPoint</Application>
  <PresentationFormat>On-screen Show (4:3)</PresentationFormat>
  <Paragraphs>162</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Animals Unit  Activity 6.3: Functions of All Animals</vt:lpstr>
      <vt:lpstr>Unit Map</vt:lpstr>
      <vt:lpstr>Scenarios of Animal Growth, Movement, and Functioning:</vt:lpstr>
      <vt:lpstr>More Scenarios:</vt:lpstr>
      <vt:lpstr>More Scenarios:</vt:lpstr>
      <vt:lpstr>Explaining What Animals Have in Common</vt:lpstr>
      <vt:lpstr>PowerPoint Presentation</vt:lpstr>
      <vt:lpstr>Share Your Answers</vt:lpstr>
      <vt:lpstr>How have your ideas changed?</vt:lpstr>
      <vt:lpstr>Learning Tracking Tool</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111</cp:revision>
  <dcterms:created xsi:type="dcterms:W3CDTF">2013-03-15T22:46:26Z</dcterms:created>
  <dcterms:modified xsi:type="dcterms:W3CDTF">2019-09-11T19:21:34Z</dcterms:modified>
</cp:coreProperties>
</file>