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71" r:id="rId2"/>
    <p:sldId id="275" r:id="rId3"/>
    <p:sldId id="282" r:id="rId4"/>
    <p:sldId id="296" r:id="rId5"/>
    <p:sldId id="297" r:id="rId6"/>
    <p:sldId id="298" r:id="rId7"/>
    <p:sldId id="299" r:id="rId8"/>
    <p:sldId id="285" r:id="rId9"/>
    <p:sldId id="300" r:id="rId10"/>
    <p:sldId id="301" r:id="rId11"/>
    <p:sldId id="276" r:id="rId12"/>
    <p:sldId id="277" r:id="rId13"/>
    <p:sldId id="314"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99"/>
    <p:restoredTop sz="66221" autoAdjust="0"/>
  </p:normalViewPr>
  <p:slideViewPr>
    <p:cSldViewPr snapToGrid="0" snapToObjects="1">
      <p:cViewPr varScale="1">
        <p:scale>
          <a:sx n="61" d="100"/>
          <a:sy n="61" d="100"/>
        </p:scale>
        <p:origin x="1744" y="192"/>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the similarities and differences between the organic materials.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of the 6.1 Explaining Other Examples of Animals Moving and Growing PPT.</a:t>
            </a:r>
          </a:p>
          <a:p>
            <a:r>
              <a:rPr lang="en-US" sz="1200" kern="1200" dirty="0">
                <a:solidFill>
                  <a:schemeClr val="tx1"/>
                </a:solidFill>
                <a:effectLst/>
                <a:latin typeface="+mn-lt"/>
                <a:ea typeface="+mn-ea"/>
                <a:cs typeface="+mn-cs"/>
              </a:rPr>
              <a:t>Have a class discussion about the similarities and differences between the three animals. Students should recognize that the chemical changes are similar in each case and that the rules about atoms and energy always apply.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331776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revisit their initial ideas from Lesson 1.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Have students look back at their initial ideas on 1.2 Expressing Ideas Tool about Animals Growing.</a:t>
            </a:r>
          </a:p>
          <a:p>
            <a:pPr lvl="0"/>
            <a:r>
              <a:rPr lang="en-US" sz="1200" kern="1200" dirty="0">
                <a:solidFill>
                  <a:schemeClr val="tx1"/>
                </a:solidFill>
                <a:effectLst/>
                <a:latin typeface="+mn-lt"/>
                <a:ea typeface="+mn-ea"/>
                <a:cs typeface="+mn-cs"/>
              </a:rPr>
              <a:t>Ask them to share some of their initial ideas, their thinking about how their ideas have changed, and what their initial questions were.</a:t>
            </a:r>
          </a:p>
          <a:p>
            <a:r>
              <a:rPr lang="en-US" sz="1200" kern="1200" dirty="0">
                <a:solidFill>
                  <a:schemeClr val="tx1"/>
                </a:solidFill>
                <a:effectLst/>
                <a:latin typeface="+mn-lt"/>
                <a:ea typeface="+mn-ea"/>
                <a:cs typeface="+mn-cs"/>
              </a:rPr>
              <a:t>Ask them how they would now answer their initial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967486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revisit their data and unanswered questions from the Mealworms Eating Investigation from Lesson 3.</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12. Have students review their data from 3.2 Mealworms Eating Class Results 11 x 17 Poster (or Spreadsheet).</a:t>
            </a:r>
          </a:p>
          <a:p>
            <a:pPr lvl="0"/>
            <a:r>
              <a:rPr lang="en-US" sz="1200" kern="1200" dirty="0">
                <a:solidFill>
                  <a:schemeClr val="tx1"/>
                </a:solidFill>
                <a:effectLst/>
                <a:latin typeface="+mn-lt"/>
                <a:ea typeface="+mn-ea"/>
                <a:cs typeface="+mn-cs"/>
              </a:rPr>
              <a:t>Have students review their evidence-based arguments and unanswered questions from their 3.3 Evidence-Based Arguments Tool for Mealworms Eating. </a:t>
            </a:r>
          </a:p>
          <a:p>
            <a:r>
              <a:rPr lang="en-US" sz="1200" kern="1200" dirty="0">
                <a:solidFill>
                  <a:schemeClr val="tx1"/>
                </a:solidFill>
                <a:effectLst/>
                <a:latin typeface="+mn-lt"/>
                <a:ea typeface="+mn-ea"/>
                <a:cs typeface="+mn-cs"/>
              </a:rPr>
              <a:t>Have them consider how they would now answer their unanswered questions.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(Optional) Have students complete the Big Idea Probe: What Happens to the Fat? for the final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decided to use the Big Idea Probe: What Happens to the Fat?, have students complete it and share their ideas again. Have students discuss how their ideas have changed throughout the unit. See Assessing the Big Idea Probe: What Happens to the Fat? for suggestions about how to use the Big Idea Probe.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425372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a:t>
            </a:r>
            <a:r>
              <a:rPr lang="en-US" sz="1200" kern="1200">
                <a:solidFill>
                  <a:schemeClr val="tx1"/>
                </a:solidFill>
                <a:effectLst/>
                <a:latin typeface="+mn-lt"/>
                <a:ea typeface="+mn-ea"/>
                <a:cs typeface="+mn-cs"/>
              </a:rPr>
              <a:t>lead into </a:t>
            </a:r>
            <a:r>
              <a:rPr lang="en-US" sz="1200" kern="1200" dirty="0">
                <a:solidFill>
                  <a:schemeClr val="tx1"/>
                </a:solidFill>
                <a:effectLst/>
                <a:latin typeface="+mn-lt"/>
                <a:ea typeface="+mn-ea"/>
                <a:cs typeface="+mn-cs"/>
              </a:rPr>
              <a:t>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2537094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6.1 Explaining Other Examples of Animals Moving and Growing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332936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Review the ways in which animals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3-6 of the PPT to review what students have learned about how animals use food. </a:t>
            </a:r>
          </a:p>
          <a:p>
            <a:pPr lvl="0"/>
            <a:r>
              <a:rPr lang="en-US" sz="1200" kern="1200" dirty="0">
                <a:solidFill>
                  <a:schemeClr val="tx1"/>
                </a:solidFill>
                <a:effectLst/>
                <a:latin typeface="+mn-lt"/>
                <a:ea typeface="+mn-ea"/>
                <a:cs typeface="+mn-cs"/>
              </a:rPr>
              <a:t>Slide 3 reminds students that the unit is about all kinds of animals.</a:t>
            </a:r>
          </a:p>
          <a:p>
            <a:pPr lvl="0"/>
            <a:r>
              <a:rPr lang="en-US" sz="1200" kern="1200" dirty="0">
                <a:solidFill>
                  <a:schemeClr val="tx1"/>
                </a:solidFill>
                <a:effectLst/>
                <a:latin typeface="+mn-lt"/>
                <a:ea typeface="+mn-ea"/>
                <a:cs typeface="+mn-cs"/>
              </a:rPr>
              <a:t>Slide 4 reminds students of structures that all animals have in common at different scales: cells that are made of molecules that are made of atoms.</a:t>
            </a:r>
          </a:p>
          <a:p>
            <a:pPr lvl="0"/>
            <a:r>
              <a:rPr lang="en-US" sz="1200" kern="1200" dirty="0">
                <a:solidFill>
                  <a:schemeClr val="tx1"/>
                </a:solidFill>
                <a:effectLst/>
                <a:latin typeface="+mn-lt"/>
                <a:ea typeface="+mn-ea"/>
                <a:cs typeface="+mn-cs"/>
              </a:rPr>
              <a:t>Slide 5 reminds students that all animals eat food made mostly of water and large organic molecules, and that some large organic molecules leave the animals as feces.</a:t>
            </a:r>
          </a:p>
          <a:p>
            <a:pPr lvl="0"/>
            <a:r>
              <a:rPr lang="en-US" sz="1200" kern="1200" dirty="0">
                <a:solidFill>
                  <a:schemeClr val="tx1"/>
                </a:solidFill>
                <a:effectLst/>
                <a:latin typeface="+mn-lt"/>
                <a:ea typeface="+mn-ea"/>
                <a:cs typeface="+mn-cs"/>
              </a:rPr>
              <a:t>Slide 6 reminds students that after food is digested the molecules can either be used for growth through biosynthesis or energy through cellular respiration.</a:t>
            </a:r>
          </a:p>
          <a:p>
            <a:r>
              <a:rPr lang="en-US" sz="1200" kern="1200" dirty="0">
                <a:solidFill>
                  <a:schemeClr val="tx1"/>
                </a:solidFill>
                <a:effectLst/>
                <a:latin typeface="+mn-lt"/>
                <a:ea typeface="+mn-ea"/>
                <a:cs typeface="+mn-cs"/>
              </a:rPr>
              <a:t>Tell students that their explanations today will be to tell this whole story.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673091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Review the ways in which animals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3-6 of the PPT to review what students have learned about how animals use food. </a:t>
            </a:r>
          </a:p>
          <a:p>
            <a:pPr lvl="0"/>
            <a:r>
              <a:rPr lang="en-US" sz="1200" kern="1200" dirty="0">
                <a:solidFill>
                  <a:schemeClr val="tx1"/>
                </a:solidFill>
                <a:effectLst/>
                <a:latin typeface="+mn-lt"/>
                <a:ea typeface="+mn-ea"/>
                <a:cs typeface="+mn-cs"/>
              </a:rPr>
              <a:t>Slide 3 reminds students that the unit is about all kinds of animals.</a:t>
            </a:r>
          </a:p>
          <a:p>
            <a:pPr lvl="0"/>
            <a:r>
              <a:rPr lang="en-US" sz="1200" kern="1200" dirty="0">
                <a:solidFill>
                  <a:schemeClr val="tx1"/>
                </a:solidFill>
                <a:effectLst/>
                <a:latin typeface="+mn-lt"/>
                <a:ea typeface="+mn-ea"/>
                <a:cs typeface="+mn-cs"/>
              </a:rPr>
              <a:t>Slide 4 reminds students of structures that all animals have in common at different scales: cells that are made of molecules that are made of atoms.</a:t>
            </a:r>
          </a:p>
          <a:p>
            <a:pPr lvl="0"/>
            <a:r>
              <a:rPr lang="en-US" sz="1200" kern="1200" dirty="0">
                <a:solidFill>
                  <a:schemeClr val="tx1"/>
                </a:solidFill>
                <a:effectLst/>
                <a:latin typeface="+mn-lt"/>
                <a:ea typeface="+mn-ea"/>
                <a:cs typeface="+mn-cs"/>
              </a:rPr>
              <a:t>Slide 5 reminds students that all animals eat food made mostly of water and large organic molecules, and that some large organic molecules leave the animals as feces.</a:t>
            </a:r>
          </a:p>
          <a:p>
            <a:pPr lvl="0"/>
            <a:r>
              <a:rPr lang="en-US" sz="1200" kern="1200" dirty="0">
                <a:solidFill>
                  <a:schemeClr val="tx1"/>
                </a:solidFill>
                <a:effectLst/>
                <a:latin typeface="+mn-lt"/>
                <a:ea typeface="+mn-ea"/>
                <a:cs typeface="+mn-cs"/>
              </a:rPr>
              <a:t>Slide 6 reminds students that after food is digested the molecules can either be used for growth through biosynthesis or energy through cellular respiration.</a:t>
            </a:r>
          </a:p>
          <a:p>
            <a:r>
              <a:rPr lang="en-US" sz="1200" kern="1200" dirty="0">
                <a:solidFill>
                  <a:schemeClr val="tx1"/>
                </a:solidFill>
                <a:effectLst/>
                <a:latin typeface="+mn-lt"/>
                <a:ea typeface="+mn-ea"/>
                <a:cs typeface="+mn-cs"/>
              </a:rPr>
              <a:t>Tell students that their explanations today will be to tell this whole story.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701206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Craig</a:t>
            </a:r>
            <a:r>
              <a:rPr lang="en-US" sz="1200" kern="1200" baseline="0" dirty="0">
                <a:solidFill>
                  <a:schemeClr val="tx1"/>
                </a:solidFill>
                <a:effectLst/>
                <a:latin typeface="+mn-lt"/>
                <a:ea typeface="+mn-ea"/>
                <a:cs typeface="+mn-cs"/>
              </a:rPr>
              <a:t>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Review the ways in which animals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3-6 of the PPT to review what students have learned about how animals use food. </a:t>
            </a:r>
          </a:p>
          <a:p>
            <a:pPr lvl="0"/>
            <a:r>
              <a:rPr lang="en-US" sz="1200" kern="1200" dirty="0">
                <a:solidFill>
                  <a:schemeClr val="tx1"/>
                </a:solidFill>
                <a:effectLst/>
                <a:latin typeface="+mn-lt"/>
                <a:ea typeface="+mn-ea"/>
                <a:cs typeface="+mn-cs"/>
              </a:rPr>
              <a:t>Slide 3 reminds students that the unit is about all kinds of animals.</a:t>
            </a:r>
          </a:p>
          <a:p>
            <a:pPr lvl="0"/>
            <a:r>
              <a:rPr lang="en-US" sz="1200" kern="1200" dirty="0">
                <a:solidFill>
                  <a:schemeClr val="tx1"/>
                </a:solidFill>
                <a:effectLst/>
                <a:latin typeface="+mn-lt"/>
                <a:ea typeface="+mn-ea"/>
                <a:cs typeface="+mn-cs"/>
              </a:rPr>
              <a:t>Slide 4 reminds students of structures that all animals have in common at different scales: cells that are made of molecules that are made of atoms.</a:t>
            </a:r>
          </a:p>
          <a:p>
            <a:pPr lvl="0"/>
            <a:r>
              <a:rPr lang="en-US" sz="1200" kern="1200" dirty="0">
                <a:solidFill>
                  <a:schemeClr val="tx1"/>
                </a:solidFill>
                <a:effectLst/>
                <a:latin typeface="+mn-lt"/>
                <a:ea typeface="+mn-ea"/>
                <a:cs typeface="+mn-cs"/>
              </a:rPr>
              <a:t>Slide 5 reminds students that all animals eat food made mostly of water and large organic molecules, and that some large organic molecules leave the animals as feces.</a:t>
            </a:r>
          </a:p>
          <a:p>
            <a:pPr lvl="0"/>
            <a:r>
              <a:rPr lang="en-US" sz="1200" kern="1200" dirty="0">
                <a:solidFill>
                  <a:schemeClr val="tx1"/>
                </a:solidFill>
                <a:effectLst/>
                <a:latin typeface="+mn-lt"/>
                <a:ea typeface="+mn-ea"/>
                <a:cs typeface="+mn-cs"/>
              </a:rPr>
              <a:t>Slide 6 reminds students that after food is digested the molecules can either be used for growth through biosynthesis or energy through cellular respiration.</a:t>
            </a:r>
          </a:p>
          <a:p>
            <a:r>
              <a:rPr lang="en-US" sz="1200" kern="1200" dirty="0">
                <a:solidFill>
                  <a:schemeClr val="tx1"/>
                </a:solidFill>
                <a:effectLst/>
                <a:latin typeface="+mn-lt"/>
                <a:ea typeface="+mn-ea"/>
                <a:cs typeface="+mn-cs"/>
              </a:rPr>
              <a:t>Tell students that their explanations today will be to tell this whole story. </a:t>
            </a:r>
            <a:endParaRPr lang="en-US"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5</a:t>
            </a:fld>
            <a:endParaRPr lang="en-US"/>
          </a:p>
        </p:txBody>
      </p:sp>
    </p:spTree>
    <p:extLst>
      <p:ext uri="{BB962C8B-B14F-4D97-AF65-F5344CB8AC3E}">
        <p14:creationId xmlns:p14="http://schemas.microsoft.com/office/powerpoint/2010/main" val="999034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Image</a:t>
            </a:r>
            <a:r>
              <a:rPr lang="en-US" baseline="0" dirty="0"/>
              <a:t> Credit: Craig Douglas, Michigan State University</a:t>
            </a:r>
          </a:p>
          <a:p>
            <a:endParaRPr lang="en-US" baseline="0" dirty="0"/>
          </a:p>
          <a:p>
            <a:pPr lvl="0"/>
            <a:r>
              <a:rPr lang="en-US" sz="1200" b="1" kern="1200" dirty="0">
                <a:solidFill>
                  <a:schemeClr val="tx1"/>
                </a:solidFill>
                <a:effectLst/>
                <a:latin typeface="+mn-lt"/>
                <a:ea typeface="+mn-ea"/>
                <a:cs typeface="+mn-cs"/>
              </a:rPr>
              <a:t>Review the ways in which animals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3-6 of the PPT to review what students have learned about how animals use food. </a:t>
            </a:r>
          </a:p>
          <a:p>
            <a:pPr lvl="0"/>
            <a:r>
              <a:rPr lang="en-US" sz="1200" kern="1200" dirty="0">
                <a:solidFill>
                  <a:schemeClr val="tx1"/>
                </a:solidFill>
                <a:effectLst/>
                <a:latin typeface="+mn-lt"/>
                <a:ea typeface="+mn-ea"/>
                <a:cs typeface="+mn-cs"/>
              </a:rPr>
              <a:t>Slide 3 reminds students that the unit is about all kinds of animals.</a:t>
            </a:r>
          </a:p>
          <a:p>
            <a:pPr lvl="0"/>
            <a:r>
              <a:rPr lang="en-US" sz="1200" kern="1200" dirty="0">
                <a:solidFill>
                  <a:schemeClr val="tx1"/>
                </a:solidFill>
                <a:effectLst/>
                <a:latin typeface="+mn-lt"/>
                <a:ea typeface="+mn-ea"/>
                <a:cs typeface="+mn-cs"/>
              </a:rPr>
              <a:t>Slide 4 reminds students of structures that all animals have in common at different scales: cells that are made of molecules that are made of atoms.</a:t>
            </a:r>
          </a:p>
          <a:p>
            <a:pPr lvl="0"/>
            <a:r>
              <a:rPr lang="en-US" sz="1200" kern="1200" dirty="0">
                <a:solidFill>
                  <a:schemeClr val="tx1"/>
                </a:solidFill>
                <a:effectLst/>
                <a:latin typeface="+mn-lt"/>
                <a:ea typeface="+mn-ea"/>
                <a:cs typeface="+mn-cs"/>
              </a:rPr>
              <a:t>Slide 5 reminds students that all animals eat food made mostly of water and large organic molecules, and that some large organic molecules leave the animals as feces.</a:t>
            </a:r>
          </a:p>
          <a:p>
            <a:pPr lvl="0"/>
            <a:r>
              <a:rPr lang="en-US" sz="1200" kern="1200" dirty="0">
                <a:solidFill>
                  <a:schemeClr val="tx1"/>
                </a:solidFill>
                <a:effectLst/>
                <a:latin typeface="+mn-lt"/>
                <a:ea typeface="+mn-ea"/>
                <a:cs typeface="+mn-cs"/>
              </a:rPr>
              <a:t>Slide 6 reminds students that after food is digested the molecules can either be used for growth through biosynthesis or energy through cellular respiration.</a:t>
            </a:r>
          </a:p>
          <a:p>
            <a:r>
              <a:rPr lang="en-US" sz="1200" kern="1200" dirty="0">
                <a:solidFill>
                  <a:schemeClr val="tx1"/>
                </a:solidFill>
                <a:effectLst/>
                <a:latin typeface="+mn-lt"/>
                <a:ea typeface="+mn-ea"/>
                <a:cs typeface="+mn-cs"/>
              </a:rPr>
              <a:t>Tell students that their explanations today will be to tell this whole story. </a:t>
            </a:r>
            <a:endParaRPr lang="en-US"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6</a:t>
            </a:fld>
            <a:endParaRPr lang="en-US"/>
          </a:p>
        </p:txBody>
      </p:sp>
    </p:spTree>
    <p:extLst>
      <p:ext uri="{BB962C8B-B14F-4D97-AF65-F5344CB8AC3E}">
        <p14:creationId xmlns:p14="http://schemas.microsoft.com/office/powerpoint/2010/main" val="2038576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reading and corresponding explanation worksheet for one other animals</a:t>
            </a:r>
            <a:r>
              <a:rPr lang="en-US" sz="1200" b="1" i="1"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6.1 Explaining Other Examples of Animals Moving and Growing PPT.</a:t>
            </a:r>
          </a:p>
          <a:p>
            <a:pPr lvl="0"/>
            <a:r>
              <a:rPr lang="en-US" sz="1200" kern="1200" dirty="0">
                <a:solidFill>
                  <a:schemeClr val="tx1"/>
                </a:solidFill>
                <a:effectLst/>
                <a:latin typeface="+mn-lt"/>
                <a:ea typeface="+mn-ea"/>
                <a:cs typeface="+mn-cs"/>
              </a:rPr>
              <a:t>Give each student a copy of one of the 6.1 Other Animals Readings. About 1/3 of the students should read about each animal.</a:t>
            </a:r>
          </a:p>
          <a:p>
            <a:pPr lvl="0"/>
            <a:r>
              <a:rPr lang="en-US" sz="1200" kern="1200" dirty="0">
                <a:solidFill>
                  <a:schemeClr val="tx1"/>
                </a:solidFill>
                <a:effectLst/>
                <a:latin typeface="+mn-lt"/>
                <a:ea typeface="+mn-ea"/>
                <a:cs typeface="+mn-cs"/>
              </a:rPr>
              <a:t>Have students complete the 6.1 Dolphins/Mealworms/Salmon Worksheet for the animal they read about. </a:t>
            </a:r>
          </a:p>
          <a:p>
            <a:r>
              <a:rPr lang="en-US" sz="1200" kern="1200" dirty="0">
                <a:solidFill>
                  <a:schemeClr val="tx1"/>
                </a:solidFill>
                <a:effectLst/>
                <a:latin typeface="+mn-lt"/>
                <a:ea typeface="+mn-ea"/>
                <a:cs typeface="+mn-cs"/>
              </a:rPr>
              <a:t>Modifications: Students can work in pairs or groups with those who have the animal.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33622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who focused on the same animal form a group.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6.1 Explaining Other Examples of Animals Moving and Growing PPT. </a:t>
            </a:r>
          </a:p>
          <a:p>
            <a:r>
              <a:rPr lang="en-US" sz="1200" kern="1200" dirty="0">
                <a:solidFill>
                  <a:schemeClr val="tx1"/>
                </a:solidFill>
                <a:effectLst/>
                <a:latin typeface="+mn-lt"/>
                <a:ea typeface="+mn-ea"/>
                <a:cs typeface="+mn-cs"/>
              </a:rPr>
              <a:t>In their groups, have students discuss their answers and come to consensus about their explanations and answers to the questions. </a:t>
            </a:r>
          </a:p>
        </p:txBody>
      </p:sp>
      <p:sp>
        <p:nvSpPr>
          <p:cNvPr id="4" name="Slide Number Placeholder 3"/>
          <p:cNvSpPr>
            <a:spLocks noGrp="1"/>
          </p:cNvSpPr>
          <p:nvPr>
            <p:ph type="sldNum" sz="quarter" idx="10"/>
          </p:nvPr>
        </p:nvSpPr>
        <p:spPr/>
        <p:txBody>
          <a:bodyPr/>
          <a:lstStyle/>
          <a:p>
            <a:fld id="{754EE964-B89B-4FE9-BE39-55957A3A45BE}" type="slidenum">
              <a:rPr lang="en-US" smtClean="0"/>
              <a:t>8</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about how their animals grows, moves, and functions.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6.1 Explaining Other Examples of Animals Moving and Growing PPT.</a:t>
            </a:r>
          </a:p>
          <a:p>
            <a:pPr lvl="0"/>
            <a:r>
              <a:rPr lang="en-US" sz="1200" kern="1200" dirty="0">
                <a:solidFill>
                  <a:schemeClr val="tx1"/>
                </a:solidFill>
                <a:effectLst/>
                <a:latin typeface="+mn-lt"/>
                <a:ea typeface="+mn-ea"/>
                <a:cs typeface="+mn-cs"/>
              </a:rPr>
              <a:t>Decide how to have students share the explanation for their animal.</a:t>
            </a:r>
          </a:p>
          <a:p>
            <a:pPr lvl="0"/>
            <a:r>
              <a:rPr lang="en-US" sz="1200" kern="1200" dirty="0">
                <a:solidFill>
                  <a:schemeClr val="tx1"/>
                </a:solidFill>
                <a:effectLst/>
                <a:latin typeface="+mn-lt"/>
                <a:ea typeface="+mn-ea"/>
                <a:cs typeface="+mn-cs"/>
              </a:rPr>
              <a:t>Students who focused on the same animal can present to the whole class. They could make a poster to share.</a:t>
            </a:r>
          </a:p>
          <a:p>
            <a:r>
              <a:rPr lang="en-US" sz="1200" kern="1200" dirty="0">
                <a:solidFill>
                  <a:schemeClr val="tx1"/>
                </a:solidFill>
                <a:effectLst/>
                <a:latin typeface="+mn-lt"/>
                <a:ea typeface="+mn-ea"/>
                <a:cs typeface="+mn-cs"/>
              </a:rPr>
              <a:t>Students can form groups of three with students who focused on each of three materials.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489646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tiff"/><Relationship Id="rId4" Type="http://schemas.openxmlformats.org/officeDocument/2006/relationships/image" Target="../media/image22.tif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3.tiff"/><Relationship Id="rId4" Type="http://schemas.openxmlformats.org/officeDocument/2006/relationships/image" Target="../media/image2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1838318"/>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r>
              <a:rPr lang="en-US" dirty="0">
                <a:latin typeface="Arial"/>
                <a:cs typeface="Arial"/>
              </a:rPr>
              <a:t>Activity 6.1: </a:t>
            </a:r>
            <a:r>
              <a:rPr lang="en-US" dirty="0">
                <a:ea typeface="ＭＳ Ｐゴシック" charset="-128"/>
                <a:cs typeface="ＭＳ Ｐゴシック" charset="-128"/>
              </a:rPr>
              <a:t>Explaining Other Examples of Animals Growing and Moving</a:t>
            </a:r>
            <a:endParaRPr lang="en-US" dirty="0">
              <a:latin typeface="Arial"/>
              <a:cs typeface="Arial"/>
            </a:endParaRPr>
          </a:p>
        </p:txBody>
      </p:sp>
      <p:pic>
        <p:nvPicPr>
          <p:cNvPr id="5" name="Picture 4" descr="bir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3223703"/>
            <a:ext cx="2633579" cy="2641848"/>
          </a:xfrm>
          <a:prstGeom prst="rect">
            <a:avLst/>
          </a:prstGeom>
        </p:spPr>
      </p:pic>
      <p:pic>
        <p:nvPicPr>
          <p:cNvPr id="8" name="Picture 7" descr="dog digestiv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9583" y="3886200"/>
            <a:ext cx="2439736" cy="2205789"/>
          </a:xfrm>
          <a:prstGeom prst="rect">
            <a:avLst/>
          </a:prstGeom>
        </p:spPr>
      </p:pic>
      <p:pic>
        <p:nvPicPr>
          <p:cNvPr id="10" name="Picture 9" descr="fis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7421" y="5138500"/>
            <a:ext cx="3090779" cy="1422018"/>
          </a:xfrm>
          <a:prstGeom prst="rect">
            <a:avLst/>
          </a:prstGeom>
        </p:spPr>
      </p:pic>
      <p:pic>
        <p:nvPicPr>
          <p:cNvPr id="11" name="Picture 10" descr="mealworm lin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29319" y="3223703"/>
            <a:ext cx="2573657" cy="1755234"/>
          </a:xfrm>
          <a:prstGeom prst="rect">
            <a:avLst/>
          </a:prstGeom>
        </p:spPr>
      </p:pic>
      <p:sp>
        <p:nvSpPr>
          <p:cNvPr id="9" name="Slide Number Placeholder 8">
            <a:extLst>
              <a:ext uri="{FF2B5EF4-FFF2-40B4-BE49-F238E27FC236}">
                <a16:creationId xmlns:a16="http://schemas.microsoft.com/office/drawing/2014/main" id="{88075BF0-615A-476C-95AE-7E2B815EBF3C}"/>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Similarities and Differences</a:t>
            </a:r>
          </a:p>
        </p:txBody>
      </p:sp>
      <p:sp>
        <p:nvSpPr>
          <p:cNvPr id="3" name="Content Placeholder 2"/>
          <p:cNvSpPr>
            <a:spLocks noGrp="1"/>
          </p:cNvSpPr>
          <p:nvPr>
            <p:ph idx="1"/>
          </p:nvPr>
        </p:nvSpPr>
        <p:spPr/>
        <p:txBody>
          <a:bodyPr/>
          <a:lstStyle/>
          <a:p>
            <a:r>
              <a:rPr lang="en-US" dirty="0"/>
              <a:t>What are differences between the different animals you read about?</a:t>
            </a:r>
          </a:p>
          <a:p>
            <a:r>
              <a:rPr lang="en-US" dirty="0"/>
              <a:t>What are similarities between the animals you read about?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675480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Your Initial Ideas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
        <p:nvSpPr>
          <p:cNvPr id="13" name="TextBox 12"/>
          <p:cNvSpPr txBox="1"/>
          <p:nvPr/>
        </p:nvSpPr>
        <p:spPr>
          <a:xfrm>
            <a:off x="457200" y="1449602"/>
            <a:ext cx="3268265" cy="4401205"/>
          </a:xfrm>
          <a:prstGeom prst="rect">
            <a:avLst/>
          </a:prstGeom>
          <a:noFill/>
        </p:spPr>
        <p:txBody>
          <a:bodyPr wrap="square" rtlCol="0">
            <a:spAutoFit/>
          </a:bodyPr>
          <a:lstStyle/>
          <a:p>
            <a:r>
              <a:rPr lang="en-US" sz="2800" dirty="0"/>
              <a:t>Look back at your initial ideas about how a child grows from Lesson 1.2.</a:t>
            </a:r>
          </a:p>
          <a:p>
            <a:pPr marL="457200" indent="-457200">
              <a:buFont typeface="Arial"/>
              <a:buChar char="•"/>
            </a:pPr>
            <a:r>
              <a:rPr lang="en-US" sz="2800" dirty="0"/>
              <a:t>What were your initial ideas?</a:t>
            </a:r>
          </a:p>
          <a:p>
            <a:pPr marL="457200" indent="-457200">
              <a:buFont typeface="Arial"/>
              <a:buChar char="•"/>
            </a:pPr>
            <a:r>
              <a:rPr lang="en-US" sz="2800" dirty="0"/>
              <a:t>How have your ideas changed?</a:t>
            </a:r>
          </a:p>
          <a:p>
            <a:pPr marL="457200" indent="-457200">
              <a:buFont typeface="Arial"/>
              <a:buChar char="•"/>
            </a:pPr>
            <a:r>
              <a:rPr lang="en-US" sz="2800" dirty="0"/>
              <a:t>What questions did you have?</a:t>
            </a: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517279" y="1449602"/>
            <a:ext cx="5318375" cy="4274839"/>
          </a:xfrm>
          <a:ln>
            <a:solidFill>
              <a:schemeClr val="tx1"/>
            </a:solidFill>
          </a:ln>
        </p:spPr>
      </p:pic>
    </p:spTree>
    <p:extLst>
      <p:ext uri="{BB962C8B-B14F-4D97-AF65-F5344CB8AC3E}">
        <p14:creationId xmlns:p14="http://schemas.microsoft.com/office/powerpoint/2010/main" val="53674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the Mealworm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
        <p:nvSpPr>
          <p:cNvPr id="7" name="TextBox 6"/>
          <p:cNvSpPr txBox="1"/>
          <p:nvPr/>
        </p:nvSpPr>
        <p:spPr>
          <a:xfrm>
            <a:off x="457199" y="1504951"/>
            <a:ext cx="2736313" cy="4524315"/>
          </a:xfrm>
          <a:prstGeom prst="rect">
            <a:avLst/>
          </a:prstGeom>
          <a:noFill/>
        </p:spPr>
        <p:txBody>
          <a:bodyPr wrap="square" rtlCol="0">
            <a:spAutoFit/>
          </a:bodyPr>
          <a:lstStyle/>
          <a:p>
            <a:r>
              <a:rPr lang="en-US" sz="2400" dirty="0"/>
              <a:t>Look back at the Mealworm Investigation Results and your Evidence-Based Arguments.</a:t>
            </a:r>
          </a:p>
          <a:p>
            <a:pPr marL="342900" indent="-342900">
              <a:buFont typeface="Arial"/>
              <a:buChar char="•"/>
            </a:pPr>
            <a:r>
              <a:rPr lang="en-US" sz="2400" dirty="0"/>
              <a:t>What was the overall change in mass for the whole system?</a:t>
            </a:r>
          </a:p>
          <a:p>
            <a:pPr marL="342900" indent="-342900">
              <a:buFont typeface="Arial"/>
              <a:buChar char="•"/>
            </a:pPr>
            <a:r>
              <a:rPr lang="en-US" sz="2400" dirty="0"/>
              <a:t>What caused the change in mass?</a:t>
            </a:r>
          </a:p>
          <a:p>
            <a:endParaRPr lang="en-US" sz="2400" dirty="0"/>
          </a:p>
        </p:txBody>
      </p:sp>
      <p:sp>
        <p:nvSpPr>
          <p:cNvPr id="8" name="TextBox 7"/>
          <p:cNvSpPr txBox="1"/>
          <p:nvPr/>
        </p:nvSpPr>
        <p:spPr>
          <a:xfrm>
            <a:off x="457199" y="5567601"/>
            <a:ext cx="6455613" cy="461665"/>
          </a:xfrm>
          <a:prstGeom prst="rect">
            <a:avLst/>
          </a:prstGeom>
          <a:noFill/>
        </p:spPr>
        <p:txBody>
          <a:bodyPr wrap="none" rtlCol="0">
            <a:spAutoFit/>
          </a:bodyPr>
          <a:lstStyle/>
          <a:p>
            <a:pPr marL="342900" indent="-342900">
              <a:buFont typeface="Arial"/>
              <a:buChar char="•"/>
            </a:pPr>
            <a:r>
              <a:rPr lang="en-US" sz="2400" dirty="0"/>
              <a:t>How do mealworms grow, move, and function?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268" y="1768856"/>
            <a:ext cx="5927992" cy="2581918"/>
          </a:xfrm>
          <a:prstGeom prst="rect">
            <a:avLst/>
          </a:prstGeom>
          <a:ln>
            <a:solidFill>
              <a:schemeClr val="tx1"/>
            </a:solidFill>
          </a:ln>
        </p:spPr>
      </p:pic>
    </p:spTree>
    <p:extLst>
      <p:ext uri="{BB962C8B-B14F-4D97-AF65-F5344CB8AC3E}">
        <p14:creationId xmlns:p14="http://schemas.microsoft.com/office/powerpoint/2010/main" val="1927998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is the same about how all animals move, grow, and function?</a:t>
            </a:r>
            <a:endParaRPr lang="en-US" sz="3200" dirty="0"/>
          </a:p>
          <a:p>
            <a:r>
              <a:rPr lang="en-US" dirty="0"/>
              <a:t>Predictions</a:t>
            </a:r>
          </a:p>
          <a:p>
            <a:pPr lvl="1"/>
            <a:r>
              <a:rPr lang="en-US" dirty="0"/>
              <a:t>How is how the animal you studied moves, grows, and functions different from other animals?</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13</a:t>
            </a:fld>
            <a:endParaRPr lang="en-US"/>
          </a:p>
        </p:txBody>
      </p:sp>
    </p:spTree>
    <p:extLst>
      <p:ext uri="{BB962C8B-B14F-4D97-AF65-F5344CB8AC3E}">
        <p14:creationId xmlns:p14="http://schemas.microsoft.com/office/powerpoint/2010/main" val="2226876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pic>
        <p:nvPicPr>
          <p:cNvPr id="6" name="Picture 5">
            <a:extLst>
              <a:ext uri="{FF2B5EF4-FFF2-40B4-BE49-F238E27FC236}">
                <a16:creationId xmlns:a16="http://schemas.microsoft.com/office/drawing/2014/main" id="{307A7B1F-1CB1-574A-A993-69CA33B8556B}"/>
              </a:ext>
            </a:extLst>
          </p:cNvPr>
          <p:cNvPicPr>
            <a:picLocks noChangeAspect="1"/>
          </p:cNvPicPr>
          <p:nvPr/>
        </p:nvPicPr>
        <p:blipFill>
          <a:blip r:embed="rId3"/>
          <a:srcRect/>
          <a:stretch/>
        </p:blipFill>
        <p:spPr>
          <a:xfrm>
            <a:off x="106057" y="840905"/>
            <a:ext cx="8931885" cy="5176189"/>
          </a:xfrm>
          <a:prstGeom prst="rect">
            <a:avLst/>
          </a:prstGeom>
        </p:spPr>
      </p:pic>
      <p:sp>
        <p:nvSpPr>
          <p:cNvPr id="7" name="Oval Callout 6"/>
          <p:cNvSpPr>
            <a:spLocks noChangeArrowheads="1"/>
          </p:cNvSpPr>
          <p:nvPr/>
        </p:nvSpPr>
        <p:spPr bwMode="auto">
          <a:xfrm>
            <a:off x="8113382" y="1381802"/>
            <a:ext cx="924560" cy="924560"/>
          </a:xfrm>
          <a:prstGeom prst="wedgeEllipseCallout">
            <a:avLst>
              <a:gd name="adj1" fmla="val -45255"/>
              <a:gd name="adj2" fmla="val 147368"/>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4" name="Title 3"/>
          <p:cNvSpPr>
            <a:spLocks noGrp="1"/>
          </p:cNvSpPr>
          <p:nvPr>
            <p:ph type="title"/>
          </p:nvPr>
        </p:nvSpPr>
        <p:spPr/>
        <p:txBody>
          <a:bodyPr/>
          <a:lstStyle/>
          <a:p>
            <a:r>
              <a:rPr lang="en-US" dirty="0"/>
              <a:t>Unit map</a:t>
            </a:r>
          </a:p>
        </p:txBody>
      </p:sp>
    </p:spTree>
    <p:extLst>
      <p:ext uri="{BB962C8B-B14F-4D97-AF65-F5344CB8AC3E}">
        <p14:creationId xmlns:p14="http://schemas.microsoft.com/office/powerpoint/2010/main" val="2826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Explaining Movement, Growth, and Functioning in Other Animals</a:t>
            </a:r>
          </a:p>
        </p:txBody>
      </p:sp>
      <p:sp>
        <p:nvSpPr>
          <p:cNvPr id="2" name="Slide Number Placeholder 1"/>
          <p:cNvSpPr>
            <a:spLocks noGrp="1"/>
          </p:cNvSpPr>
          <p:nvPr>
            <p:ph type="sldNum" sz="quarter" idx="12"/>
          </p:nvPr>
        </p:nvSpPr>
        <p:spPr/>
        <p:txBody>
          <a:bodyPr/>
          <a:lstStyle/>
          <a:p>
            <a:fld id="{D3A1C050-F6FE-0E43-A9D0-F8EEADE3D1E4}" type="slidenum">
              <a:rPr lang="en-US" smtClean="0"/>
              <a:pPr/>
              <a:t>3</a:t>
            </a:fld>
            <a:endParaRPr lang="en-US"/>
          </a:p>
        </p:txBody>
      </p:sp>
      <p:pic>
        <p:nvPicPr>
          <p:cNvPr id="5" name="Picture 4" descr="Macintosh HD:Users:kirstenedwards:Dropbox (CarbonTIME):2 CTIME2 General:2.2 Curriculum Development:2.2.2 Media and Images:1 From Craig:B&amp;W line drawings:child clothed digestive.png"/>
          <p:cNvPicPr/>
          <p:nvPr/>
        </p:nvPicPr>
        <p:blipFill>
          <a:blip r:embed="rId3">
            <a:extLst>
              <a:ext uri="{28A0092B-C50C-407E-A947-70E740481C1C}">
                <a14:useLocalDpi xmlns:a14="http://schemas.microsoft.com/office/drawing/2010/main" val="0"/>
              </a:ext>
            </a:extLst>
          </a:blip>
          <a:srcRect/>
          <a:stretch>
            <a:fillRect/>
          </a:stretch>
        </p:blipFill>
        <p:spPr bwMode="auto">
          <a:xfrm>
            <a:off x="624326" y="1746916"/>
            <a:ext cx="1224550" cy="4151185"/>
          </a:xfrm>
          <a:prstGeom prst="rect">
            <a:avLst/>
          </a:prstGeom>
          <a:noFill/>
          <a:ln>
            <a:noFill/>
          </a:ln>
        </p:spPr>
      </p:pic>
      <p:pic>
        <p:nvPicPr>
          <p:cNvPr id="7" name="Picture 6" descr="Macintosh HD:Users:kirstenedwards:Dropbox (CarbonTIME):2 CTIME2 General:2.2 Curriculum Development:2.2.2 Media and Images:1 From Craig:B&amp;W line drawings:dog digestive.png"/>
          <p:cNvPicPr/>
          <p:nvPr/>
        </p:nvPicPr>
        <p:blipFill>
          <a:blip r:embed="rId4">
            <a:extLst>
              <a:ext uri="{28A0092B-C50C-407E-A947-70E740481C1C}">
                <a14:useLocalDpi xmlns:a14="http://schemas.microsoft.com/office/drawing/2010/main" val="0"/>
              </a:ext>
            </a:extLst>
          </a:blip>
          <a:srcRect/>
          <a:stretch>
            <a:fillRect/>
          </a:stretch>
        </p:blipFill>
        <p:spPr bwMode="auto">
          <a:xfrm>
            <a:off x="2405608" y="2292032"/>
            <a:ext cx="1889762" cy="1807225"/>
          </a:xfrm>
          <a:prstGeom prst="rect">
            <a:avLst/>
          </a:prstGeom>
          <a:noFill/>
          <a:ln>
            <a:noFill/>
          </a:ln>
        </p:spPr>
      </p:pic>
      <p:pic>
        <p:nvPicPr>
          <p:cNvPr id="8" name="Picture 7" descr="Macintosh HD:Users:kirstenedwards:Dropbox (CarbonTIME):2 CTIME2 General:2.2 Curriculum Development:2.2.2 Media and Images:1 From Craig:B&amp;W line drawings:fish3 digestive.png"/>
          <p:cNvPicPr/>
          <p:nvPr/>
        </p:nvPicPr>
        <p:blipFill>
          <a:blip r:embed="rId5">
            <a:extLst>
              <a:ext uri="{28A0092B-C50C-407E-A947-70E740481C1C}">
                <a14:useLocalDpi xmlns:a14="http://schemas.microsoft.com/office/drawing/2010/main" val="0"/>
              </a:ext>
            </a:extLst>
          </a:blip>
          <a:srcRect/>
          <a:stretch>
            <a:fillRect/>
          </a:stretch>
        </p:blipFill>
        <p:spPr bwMode="auto">
          <a:xfrm>
            <a:off x="3554071" y="4478461"/>
            <a:ext cx="1953512" cy="1139702"/>
          </a:xfrm>
          <a:prstGeom prst="rect">
            <a:avLst/>
          </a:prstGeom>
          <a:noFill/>
          <a:ln>
            <a:noFill/>
          </a:ln>
        </p:spPr>
      </p:pic>
      <p:pic>
        <p:nvPicPr>
          <p:cNvPr id="9" name="Picture 8" descr="Macintosh HD:Users:kirstenedwards:Dropbox (CarbonTIME):2 CTIME2 General:2.2 Curriculum Development:2.2.2 Media and Images:1 From Craig:B&amp;W line drawings:bird digestive.png"/>
          <p:cNvPicPr/>
          <p:nvPr/>
        </p:nvPicPr>
        <p:blipFill>
          <a:blip r:embed="rId6">
            <a:extLst>
              <a:ext uri="{28A0092B-C50C-407E-A947-70E740481C1C}">
                <a14:useLocalDpi xmlns:a14="http://schemas.microsoft.com/office/drawing/2010/main" val="0"/>
              </a:ext>
            </a:extLst>
          </a:blip>
          <a:srcRect/>
          <a:stretch>
            <a:fillRect/>
          </a:stretch>
        </p:blipFill>
        <p:spPr bwMode="auto">
          <a:xfrm>
            <a:off x="5202237" y="2385402"/>
            <a:ext cx="1868422" cy="1713855"/>
          </a:xfrm>
          <a:prstGeom prst="rect">
            <a:avLst/>
          </a:prstGeom>
          <a:noFill/>
          <a:ln>
            <a:noFill/>
          </a:ln>
        </p:spPr>
      </p:pic>
      <p:pic>
        <p:nvPicPr>
          <p:cNvPr id="10" name="Picture 9" descr="Macintosh HD:Users:kirstenedwards:Dropbox (CarbonTIME):2 CTIME2 General:2.2 Curriculum Development:2.2.2 Media and Images:1 From Craig:B&amp;W line drawings:mealworm line digestive.png"/>
          <p:cNvPicPr/>
          <p:nvPr/>
        </p:nvPicPr>
        <p:blipFill>
          <a:blip r:embed="rId7">
            <a:extLst>
              <a:ext uri="{28A0092B-C50C-407E-A947-70E740481C1C}">
                <a14:useLocalDpi xmlns:a14="http://schemas.microsoft.com/office/drawing/2010/main" val="0"/>
              </a:ext>
            </a:extLst>
          </a:blip>
          <a:srcRect/>
          <a:stretch>
            <a:fillRect/>
          </a:stretch>
        </p:blipFill>
        <p:spPr bwMode="auto">
          <a:xfrm>
            <a:off x="6553200" y="4696682"/>
            <a:ext cx="1157671" cy="703259"/>
          </a:xfrm>
          <a:prstGeom prst="rect">
            <a:avLst/>
          </a:prstGeom>
          <a:noFill/>
          <a:ln>
            <a:noFill/>
          </a:ln>
        </p:spPr>
      </p:pic>
    </p:spTree>
    <p:extLst>
      <p:ext uri="{BB962C8B-B14F-4D97-AF65-F5344CB8AC3E}">
        <p14:creationId xmlns:p14="http://schemas.microsoft.com/office/powerpoint/2010/main" val="358716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3528"/>
            <a:ext cx="8229600" cy="509207"/>
          </a:xfrm>
        </p:spPr>
        <p:txBody>
          <a:bodyPr>
            <a:normAutofit fontScale="90000"/>
          </a:bodyPr>
          <a:lstStyle/>
          <a:p>
            <a:r>
              <a:rPr lang="en-US" dirty="0">
                <a:latin typeface="Arial" panose="020B0604020202020204" pitchFamily="34" charset="0"/>
                <a:cs typeface="Arial" panose="020B0604020202020204" pitchFamily="34" charset="0"/>
              </a:rPr>
              <a:t>Animals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4</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315601"/>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0"/>
          <p:cNvSpPr txBox="1">
            <a:spLocks noChangeArrowheads="1"/>
          </p:cNvSpPr>
          <p:nvPr/>
        </p:nvSpPr>
        <p:spPr bwMode="auto">
          <a:xfrm>
            <a:off x="4227137" y="5790652"/>
            <a:ext cx="4152900" cy="4000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0</a:t>
            </a:r>
            <a:r>
              <a:rPr lang="en-US" altLang="zh-CN" sz="2000" b="1" spc="-100" dirty="0">
                <a:latin typeface="Arial" panose="020B0604020202020204" pitchFamily="34" charset="0"/>
                <a:cs typeface="Arial" panose="020B0604020202020204" pitchFamily="34" charset="0"/>
              </a:rPr>
              <a:t> meters = 1 meters </a:t>
            </a: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-6</a:t>
            </a:r>
            <a:r>
              <a:rPr lang="en-US" altLang="zh-CN" sz="2000" b="1" spc="-100" dirty="0">
                <a:latin typeface="Arial Narrow"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-7</a:t>
            </a:r>
            <a:r>
              <a:rPr lang="en-US" altLang="zh-CN" sz="2000" b="1" spc="-100" dirty="0">
                <a:latin typeface="Arial Narrow"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40011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-8</a:t>
            </a:r>
            <a:r>
              <a:rPr lang="en-US" altLang="zh-CN" sz="2000" b="1" spc="-100" dirty="0">
                <a:latin typeface="Arial Narrow"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40011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-9</a:t>
            </a:r>
            <a:r>
              <a:rPr lang="en-US" altLang="zh-CN" sz="2000" b="1" spc="-100" dirty="0">
                <a:latin typeface="Arial Narrow" pitchFamily="34" charset="0"/>
                <a:cs typeface="Arial" panose="020B0604020202020204" pitchFamily="34" charset="0"/>
              </a:rPr>
              <a:t> meters = 0.000 000 001 meters </a:t>
            </a:r>
          </a:p>
        </p:txBody>
      </p:sp>
      <p:pic>
        <p:nvPicPr>
          <p:cNvPr id="23" name="co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110865" y="1978925"/>
            <a:ext cx="4385436" cy="2900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leg"/>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7748"/>
            <a:ext cx="4068762" cy="406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956320" y="1959821"/>
            <a:ext cx="4900845" cy="2938355"/>
          </a:xfrm>
          <a:prstGeom prst="rect">
            <a:avLst/>
          </a:prstGeom>
          <a:noFill/>
          <a:extLst>
            <a:ext uri="{909E8E84-426E-40DD-AFC4-6F175D3DCCD1}">
              <a14:hiddenFill xmlns:a14="http://schemas.microsoft.com/office/drawing/2010/main">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821652" y="1719246"/>
            <a:ext cx="3255548" cy="3419503"/>
          </a:xfrm>
          <a:prstGeom prst="rect">
            <a:avLst/>
          </a:prstGeom>
          <a:noFill/>
          <a:extLst>
            <a:ext uri="{909E8E84-426E-40DD-AFC4-6F175D3DCCD1}">
              <a14:hiddenFill xmlns:a14="http://schemas.microsoft.com/office/drawing/2010/main">
                <a:solidFill>
                  <a:srgbClr val="FFFFFF"/>
                </a:solidFill>
              </a14:hiddenFill>
            </a:ext>
          </a:extLst>
        </p:spPr>
      </p:pic>
      <p:sp>
        <p:nvSpPr>
          <p:cNvPr id="37" name="Title 2"/>
          <p:cNvSpPr txBox="1">
            <a:spLocks/>
          </p:cNvSpPr>
          <p:nvPr/>
        </p:nvSpPr>
        <p:spPr>
          <a:xfrm>
            <a:off x="457200" y="457200"/>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Animal cells are made of molecules</a:t>
            </a:r>
          </a:p>
        </p:txBody>
      </p:sp>
      <p:sp>
        <p:nvSpPr>
          <p:cNvPr id="38" name="Title 3"/>
          <p:cNvSpPr txBox="1">
            <a:spLocks/>
          </p:cNvSpPr>
          <p:nvPr/>
        </p:nvSpPr>
        <p:spPr>
          <a:xfrm>
            <a:off x="457200" y="457199"/>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Animal molecules are made of atoms</a:t>
            </a:r>
          </a:p>
        </p:txBody>
      </p:sp>
    </p:spTree>
    <p:extLst>
      <p:ext uri="{BB962C8B-B14F-4D97-AF65-F5344CB8AC3E}">
        <p14:creationId xmlns:p14="http://schemas.microsoft.com/office/powerpoint/2010/main" val="160608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1.85185E-6 L 1.94444E-6 0.06991 " pathEditMode="relative" rAng="0" ptsTypes="AA">
                                      <p:cBhvr>
                                        <p:cTn id="6" dur="1000" fill="hold"/>
                                        <p:tgtEl>
                                          <p:spTgt spid="8"/>
                                        </p:tgtEl>
                                        <p:attrNameLst>
                                          <p:attrName>ppt_x</p:attrName>
                                          <p:attrName>ppt_y</p:attrName>
                                        </p:attrNameLst>
                                      </p:cBhvr>
                                      <p:rCtr x="0" y="3495"/>
                                    </p:animMotion>
                                  </p:childTnLst>
                                </p:cTn>
                              </p:par>
                              <p:par>
                                <p:cTn id="7" presetID="47" presetClass="exit" presetSubtype="0" fill="hold" grpId="0" nodeType="withEffect">
                                  <p:stCondLst>
                                    <p:cond delay="0"/>
                                  </p:stCondLst>
                                  <p:childTnLst>
                                    <p:animEffect transition="out" filter="fade">
                                      <p:cBhvr>
                                        <p:cTn id="8" dur="500"/>
                                        <p:tgtEl>
                                          <p:spTgt spid="13"/>
                                        </p:tgtEl>
                                      </p:cBhvr>
                                    </p:animEffect>
                                    <p:anim calcmode="lin" valueType="num">
                                      <p:cBhvr>
                                        <p:cTn id="9" dur="500"/>
                                        <p:tgtEl>
                                          <p:spTgt spid="13"/>
                                        </p:tgtEl>
                                        <p:attrNameLst>
                                          <p:attrName>ppt_x</p:attrName>
                                        </p:attrNameLst>
                                      </p:cBhvr>
                                      <p:tavLst>
                                        <p:tav tm="0">
                                          <p:val>
                                            <p:strVal val="ppt_x"/>
                                          </p:val>
                                        </p:tav>
                                        <p:tav tm="100000">
                                          <p:val>
                                            <p:strVal val="ppt_x"/>
                                          </p:val>
                                        </p:tav>
                                      </p:tavLst>
                                    </p:anim>
                                    <p:anim calcmode="lin" valueType="num">
                                      <p:cBhvr>
                                        <p:cTn id="10" dur="500"/>
                                        <p:tgtEl>
                                          <p:spTgt spid="13"/>
                                        </p:tgtEl>
                                        <p:attrNameLst>
                                          <p:attrName>ppt_y</p:attrName>
                                        </p:attrNameLst>
                                      </p:cBhvr>
                                      <p:tavLst>
                                        <p:tav tm="0">
                                          <p:val>
                                            <p:strVal val="ppt_y"/>
                                          </p:val>
                                        </p:tav>
                                        <p:tav tm="100000">
                                          <p:val>
                                            <p:strVal val="ppt_y-.1"/>
                                          </p:val>
                                        </p:tav>
                                      </p:tavLst>
                                    </p:anim>
                                    <p:set>
                                      <p:cBhvr>
                                        <p:cTn id="11" dur="1" fill="hold">
                                          <p:stCondLst>
                                            <p:cond delay="499"/>
                                          </p:stCondLst>
                                        </p:cTn>
                                        <p:tgtEl>
                                          <p:spTgt spid="13"/>
                                        </p:tgtEl>
                                        <p:attrNameLst>
                                          <p:attrName>style.visibility</p:attrName>
                                        </p:attrNameLst>
                                      </p:cBhvr>
                                      <p:to>
                                        <p:strVal val="hidden"/>
                                      </p:to>
                                    </p:set>
                                  </p:childTnLst>
                                </p:cTn>
                              </p:par>
                              <p:par>
                                <p:cTn id="12" presetID="42" presetClass="entr" presetSubtype="0" fill="hold" grpId="1"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par>
                                <p:cTn id="17" presetID="47" presetClass="exit" presetSubtype="0" fill="hold" grpId="0" nodeType="withEffect">
                                  <p:stCondLst>
                                    <p:cond delay="500"/>
                                  </p:stCondLst>
                                  <p:childTnLst>
                                    <p:animEffect transition="out" filter="fade">
                                      <p:cBhvr>
                                        <p:cTn id="18" dur="500"/>
                                        <p:tgtEl>
                                          <p:spTgt spid="14"/>
                                        </p:tgtEl>
                                      </p:cBhvr>
                                    </p:animEffect>
                                    <p:anim calcmode="lin" valueType="num">
                                      <p:cBhvr>
                                        <p:cTn id="19" dur="500"/>
                                        <p:tgtEl>
                                          <p:spTgt spid="14"/>
                                        </p:tgtEl>
                                        <p:attrNameLst>
                                          <p:attrName>ppt_x</p:attrName>
                                        </p:attrNameLst>
                                      </p:cBhvr>
                                      <p:tavLst>
                                        <p:tav tm="0">
                                          <p:val>
                                            <p:strVal val="ppt_x"/>
                                          </p:val>
                                        </p:tav>
                                        <p:tav tm="100000">
                                          <p:val>
                                            <p:strVal val="ppt_x"/>
                                          </p:val>
                                        </p:tav>
                                      </p:tavLst>
                                    </p:anim>
                                    <p:anim calcmode="lin" valueType="num">
                                      <p:cBhvr>
                                        <p:cTn id="20" dur="500"/>
                                        <p:tgtEl>
                                          <p:spTgt spid="14"/>
                                        </p:tgtEl>
                                        <p:attrNameLst>
                                          <p:attrName>ppt_y</p:attrName>
                                        </p:attrNameLst>
                                      </p:cBhvr>
                                      <p:tavLst>
                                        <p:tav tm="0">
                                          <p:val>
                                            <p:strVal val="ppt_y"/>
                                          </p:val>
                                        </p:tav>
                                        <p:tav tm="100000">
                                          <p:val>
                                            <p:strVal val="ppt_y-.1"/>
                                          </p:val>
                                        </p:tav>
                                      </p:tavLst>
                                    </p:anim>
                                    <p:set>
                                      <p:cBhvr>
                                        <p:cTn id="21" dur="1" fill="hold">
                                          <p:stCondLst>
                                            <p:cond delay="499"/>
                                          </p:stCondLst>
                                        </p:cTn>
                                        <p:tgtEl>
                                          <p:spTgt spid="14"/>
                                        </p:tgtEl>
                                        <p:attrNameLst>
                                          <p:attrName>style.visibility</p:attrName>
                                        </p:attrNameLst>
                                      </p:cBhvr>
                                      <p:to>
                                        <p:strVal val="hidden"/>
                                      </p:to>
                                    </p:set>
                                  </p:childTnLst>
                                </p:cTn>
                              </p:par>
                              <p:par>
                                <p:cTn id="22" presetID="42" presetClass="entr" presetSubtype="0" fill="hold" grpId="1"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22" presetClass="exit" presetSubtype="4" fill="hold" nodeType="withEffect">
                                  <p:stCondLst>
                                    <p:cond delay="500"/>
                                  </p:stCondLst>
                                  <p:childTnLst>
                                    <p:animEffect transition="out" filter="wipe(down)">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22" presetClass="entr" presetSubtype="4" fill="hold" nodeType="withEffect">
                                  <p:stCondLst>
                                    <p:cond delay="50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par>
                          <p:cTn id="33" fill="hold">
                            <p:stCondLst>
                              <p:cond delay="1000"/>
                            </p:stCondLst>
                            <p:childTnLst>
                              <p:par>
                                <p:cTn id="34" presetID="42" presetClass="path" presetSubtype="0" fill="hold" grpId="1" nodeType="afterEffect">
                                  <p:stCondLst>
                                    <p:cond delay="0"/>
                                  </p:stCondLst>
                                  <p:childTnLst>
                                    <p:animMotion origin="layout" path="M 1.94444E-6 0.06991 L 1.94444E-6 0.22546 " pathEditMode="relative" rAng="0" ptsTypes="AA">
                                      <p:cBhvr>
                                        <p:cTn id="35" dur="2000" fill="hold"/>
                                        <p:tgtEl>
                                          <p:spTgt spid="8"/>
                                        </p:tgtEl>
                                        <p:attrNameLst>
                                          <p:attrName>ppt_x</p:attrName>
                                          <p:attrName>ppt_y</p:attrName>
                                        </p:attrNameLst>
                                      </p:cBhvr>
                                      <p:rCtr x="0" y="7778"/>
                                    </p:animMotion>
                                  </p:childTnLst>
                                </p:cTn>
                              </p:par>
                              <p:par>
                                <p:cTn id="36" presetID="47" presetClass="exit" presetSubtype="0" fill="hold" grpId="0" nodeType="withEffect">
                                  <p:stCondLst>
                                    <p:cond delay="0"/>
                                  </p:stCondLst>
                                  <p:childTnLst>
                                    <p:animEffect transition="out" filter="fade">
                                      <p:cBhvr>
                                        <p:cTn id="37" dur="500"/>
                                        <p:tgtEl>
                                          <p:spTgt spid="15"/>
                                        </p:tgtEl>
                                      </p:cBhvr>
                                    </p:animEffect>
                                    <p:anim calcmode="lin" valueType="num">
                                      <p:cBhvr>
                                        <p:cTn id="38" dur="500"/>
                                        <p:tgtEl>
                                          <p:spTgt spid="15"/>
                                        </p:tgtEl>
                                        <p:attrNameLst>
                                          <p:attrName>ppt_x</p:attrName>
                                        </p:attrNameLst>
                                      </p:cBhvr>
                                      <p:tavLst>
                                        <p:tav tm="0">
                                          <p:val>
                                            <p:strVal val="ppt_x"/>
                                          </p:val>
                                        </p:tav>
                                        <p:tav tm="100000">
                                          <p:val>
                                            <p:strVal val="ppt_x"/>
                                          </p:val>
                                        </p:tav>
                                      </p:tavLst>
                                    </p:anim>
                                    <p:anim calcmode="lin" valueType="num">
                                      <p:cBhvr>
                                        <p:cTn id="39" dur="500"/>
                                        <p:tgtEl>
                                          <p:spTgt spid="15"/>
                                        </p:tgtEl>
                                        <p:attrNameLst>
                                          <p:attrName>ppt_y</p:attrName>
                                        </p:attrNameLst>
                                      </p:cBhvr>
                                      <p:tavLst>
                                        <p:tav tm="0">
                                          <p:val>
                                            <p:strVal val="ppt_y"/>
                                          </p:val>
                                        </p:tav>
                                        <p:tav tm="100000">
                                          <p:val>
                                            <p:strVal val="ppt_y-.1"/>
                                          </p:val>
                                        </p:tav>
                                      </p:tavLst>
                                    </p:anim>
                                    <p:set>
                                      <p:cBhvr>
                                        <p:cTn id="40" dur="1" fill="hold">
                                          <p:stCondLst>
                                            <p:cond delay="499"/>
                                          </p:stCondLst>
                                        </p:cTn>
                                        <p:tgtEl>
                                          <p:spTgt spid="15"/>
                                        </p:tgtEl>
                                        <p:attrNameLst>
                                          <p:attrName>style.visibility</p:attrName>
                                        </p:attrNameLst>
                                      </p:cBhvr>
                                      <p:to>
                                        <p:strVal val="hidden"/>
                                      </p:to>
                                    </p:set>
                                  </p:childTnLst>
                                </p:cTn>
                              </p:par>
                              <p:par>
                                <p:cTn id="41" presetID="42"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500"/>
                                  </p:stCondLst>
                                  <p:childTnLst>
                                    <p:animEffect transition="out" filter="fade">
                                      <p:cBhvr>
                                        <p:cTn id="47" dur="500"/>
                                        <p:tgtEl>
                                          <p:spTgt spid="16"/>
                                        </p:tgtEl>
                                      </p:cBhvr>
                                    </p:animEffect>
                                    <p:anim calcmode="lin" valueType="num">
                                      <p:cBhvr>
                                        <p:cTn id="48" dur="500"/>
                                        <p:tgtEl>
                                          <p:spTgt spid="16"/>
                                        </p:tgtEl>
                                        <p:attrNameLst>
                                          <p:attrName>ppt_x</p:attrName>
                                        </p:attrNameLst>
                                      </p:cBhvr>
                                      <p:tavLst>
                                        <p:tav tm="0">
                                          <p:val>
                                            <p:strVal val="ppt_x"/>
                                          </p:val>
                                        </p:tav>
                                        <p:tav tm="100000">
                                          <p:val>
                                            <p:strVal val="ppt_x"/>
                                          </p:val>
                                        </p:tav>
                                      </p:tavLst>
                                    </p:anim>
                                    <p:anim calcmode="lin" valueType="num">
                                      <p:cBhvr>
                                        <p:cTn id="49" dur="500"/>
                                        <p:tgtEl>
                                          <p:spTgt spid="16"/>
                                        </p:tgtEl>
                                        <p:attrNameLst>
                                          <p:attrName>ppt_y</p:attrName>
                                        </p:attrNameLst>
                                      </p:cBhvr>
                                      <p:tavLst>
                                        <p:tav tm="0">
                                          <p:val>
                                            <p:strVal val="ppt_y"/>
                                          </p:val>
                                        </p:tav>
                                        <p:tav tm="100000">
                                          <p:val>
                                            <p:strVal val="ppt_y-.1"/>
                                          </p:val>
                                        </p:tav>
                                      </p:tavLst>
                                    </p:anim>
                                    <p:set>
                                      <p:cBhvr>
                                        <p:cTn id="50" dur="1" fill="hold">
                                          <p:stCondLst>
                                            <p:cond delay="499"/>
                                          </p:stCondLst>
                                        </p:cTn>
                                        <p:tgtEl>
                                          <p:spTgt spid="16"/>
                                        </p:tgtEl>
                                        <p:attrNameLst>
                                          <p:attrName>style.visibility</p:attrName>
                                        </p:attrNameLst>
                                      </p:cBhvr>
                                      <p:to>
                                        <p:strVal val="hidden"/>
                                      </p:to>
                                    </p:set>
                                  </p:childTnLst>
                                </p:cTn>
                              </p:par>
                              <p:par>
                                <p:cTn id="51" presetID="42" presetClass="entr" presetSubtype="0" fill="hold" grpId="1"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000"/>
                                  </p:stCondLst>
                                  <p:childTnLst>
                                    <p:animEffect transition="out" filter="fade">
                                      <p:cBhvr>
                                        <p:cTn id="57" dur="500"/>
                                        <p:tgtEl>
                                          <p:spTgt spid="17"/>
                                        </p:tgtEl>
                                      </p:cBhvr>
                                    </p:animEffect>
                                    <p:anim calcmode="lin" valueType="num">
                                      <p:cBhvr>
                                        <p:cTn id="58" dur="500"/>
                                        <p:tgtEl>
                                          <p:spTgt spid="17"/>
                                        </p:tgtEl>
                                        <p:attrNameLst>
                                          <p:attrName>ppt_x</p:attrName>
                                        </p:attrNameLst>
                                      </p:cBhvr>
                                      <p:tavLst>
                                        <p:tav tm="0">
                                          <p:val>
                                            <p:strVal val="ppt_x"/>
                                          </p:val>
                                        </p:tav>
                                        <p:tav tm="100000">
                                          <p:val>
                                            <p:strVal val="ppt_x"/>
                                          </p:val>
                                        </p:tav>
                                      </p:tavLst>
                                    </p:anim>
                                    <p:anim calcmode="lin" valueType="num">
                                      <p:cBhvr>
                                        <p:cTn id="59" dur="500"/>
                                        <p:tgtEl>
                                          <p:spTgt spid="17"/>
                                        </p:tgtEl>
                                        <p:attrNameLst>
                                          <p:attrName>ppt_y</p:attrName>
                                        </p:attrNameLst>
                                      </p:cBhvr>
                                      <p:tavLst>
                                        <p:tav tm="0">
                                          <p:val>
                                            <p:strVal val="ppt_y"/>
                                          </p:val>
                                        </p:tav>
                                        <p:tav tm="100000">
                                          <p:val>
                                            <p:strVal val="ppt_y-.1"/>
                                          </p:val>
                                        </p:tav>
                                      </p:tavLst>
                                    </p:anim>
                                    <p:set>
                                      <p:cBhvr>
                                        <p:cTn id="60" dur="1" fill="hold">
                                          <p:stCondLst>
                                            <p:cond delay="499"/>
                                          </p:stCondLst>
                                        </p:cTn>
                                        <p:tgtEl>
                                          <p:spTgt spid="17"/>
                                        </p:tgtEl>
                                        <p:attrNameLst>
                                          <p:attrName>style.visibility</p:attrName>
                                        </p:attrNameLst>
                                      </p:cBhvr>
                                      <p:to>
                                        <p:strVal val="hidden"/>
                                      </p:to>
                                    </p:set>
                                  </p:childTnLst>
                                </p:cTn>
                              </p:par>
                              <p:par>
                                <p:cTn id="61" presetID="42" presetClass="entr" presetSubtype="0" fill="hold" grpId="1" nodeType="withEffect">
                                  <p:stCondLst>
                                    <p:cond delay="10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7" presetClass="exit" presetSubtype="0" fill="hold" grpId="0" nodeType="withEffect">
                                  <p:stCondLst>
                                    <p:cond delay="1500"/>
                                  </p:stCondLst>
                                  <p:childTnLst>
                                    <p:animEffect transition="out" filter="fade">
                                      <p:cBhvr>
                                        <p:cTn id="67" dur="500"/>
                                        <p:tgtEl>
                                          <p:spTgt spid="18"/>
                                        </p:tgtEl>
                                      </p:cBhvr>
                                    </p:animEffect>
                                    <p:anim calcmode="lin" valueType="num">
                                      <p:cBhvr>
                                        <p:cTn id="68" dur="500"/>
                                        <p:tgtEl>
                                          <p:spTgt spid="18"/>
                                        </p:tgtEl>
                                        <p:attrNameLst>
                                          <p:attrName>ppt_x</p:attrName>
                                        </p:attrNameLst>
                                      </p:cBhvr>
                                      <p:tavLst>
                                        <p:tav tm="0">
                                          <p:val>
                                            <p:strVal val="ppt_x"/>
                                          </p:val>
                                        </p:tav>
                                        <p:tav tm="100000">
                                          <p:val>
                                            <p:strVal val="ppt_x"/>
                                          </p:val>
                                        </p:tav>
                                      </p:tavLst>
                                    </p:anim>
                                    <p:anim calcmode="lin" valueType="num">
                                      <p:cBhvr>
                                        <p:cTn id="69" dur="500"/>
                                        <p:tgtEl>
                                          <p:spTgt spid="18"/>
                                        </p:tgtEl>
                                        <p:attrNameLst>
                                          <p:attrName>ppt_y</p:attrName>
                                        </p:attrNameLst>
                                      </p:cBhvr>
                                      <p:tavLst>
                                        <p:tav tm="0">
                                          <p:val>
                                            <p:strVal val="ppt_y"/>
                                          </p:val>
                                        </p:tav>
                                        <p:tav tm="100000">
                                          <p:val>
                                            <p:strVal val="ppt_y-.1"/>
                                          </p:val>
                                        </p:tav>
                                      </p:tavLst>
                                    </p:anim>
                                    <p:set>
                                      <p:cBhvr>
                                        <p:cTn id="70" dur="1" fill="hold">
                                          <p:stCondLst>
                                            <p:cond delay="499"/>
                                          </p:stCondLst>
                                        </p:cTn>
                                        <p:tgtEl>
                                          <p:spTgt spid="18"/>
                                        </p:tgtEl>
                                        <p:attrNameLst>
                                          <p:attrName>style.visibility</p:attrName>
                                        </p:attrNameLst>
                                      </p:cBhvr>
                                      <p:to>
                                        <p:strVal val="hidden"/>
                                      </p:to>
                                    </p:set>
                                  </p:childTnLst>
                                </p:cTn>
                              </p:par>
                              <p:par>
                                <p:cTn id="71" presetID="42" presetClass="entr" presetSubtype="0" fill="hold" grpId="1" nodeType="withEffect">
                                  <p:stCondLst>
                                    <p:cond delay="150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anim calcmode="lin" valueType="num">
                                      <p:cBhvr>
                                        <p:cTn id="74" dur="500" fill="hold"/>
                                        <p:tgtEl>
                                          <p:spTgt spid="19"/>
                                        </p:tgtEl>
                                        <p:attrNameLst>
                                          <p:attrName>ppt_x</p:attrName>
                                        </p:attrNameLst>
                                      </p:cBhvr>
                                      <p:tavLst>
                                        <p:tav tm="0">
                                          <p:val>
                                            <p:strVal val="#ppt_x"/>
                                          </p:val>
                                        </p:tav>
                                        <p:tav tm="100000">
                                          <p:val>
                                            <p:strVal val="#ppt_x"/>
                                          </p:val>
                                        </p:tav>
                                      </p:tavLst>
                                    </p:anim>
                                    <p:anim calcmode="lin" valueType="num">
                                      <p:cBhvr>
                                        <p:cTn id="75" dur="500" fill="hold"/>
                                        <p:tgtEl>
                                          <p:spTgt spid="19"/>
                                        </p:tgtEl>
                                        <p:attrNameLst>
                                          <p:attrName>ppt_y</p:attrName>
                                        </p:attrNameLst>
                                      </p:cBhvr>
                                      <p:tavLst>
                                        <p:tav tm="0">
                                          <p:val>
                                            <p:strVal val="#ppt_y+.1"/>
                                          </p:val>
                                        </p:tav>
                                        <p:tav tm="100000">
                                          <p:val>
                                            <p:strVal val="#ppt_y"/>
                                          </p:val>
                                        </p:tav>
                                      </p:tavLst>
                                    </p:anim>
                                  </p:childTnLst>
                                </p:cTn>
                              </p:par>
                              <p:par>
                                <p:cTn id="76" presetID="22" presetClass="exit" presetSubtype="4" fill="hold" nodeType="withEffect">
                                  <p:stCondLst>
                                    <p:cond delay="1500"/>
                                  </p:stCondLst>
                                  <p:childTnLst>
                                    <p:animEffect transition="out" filter="wipe(down)">
                                      <p:cBhvr>
                                        <p:cTn id="77" dur="500"/>
                                        <p:tgtEl>
                                          <p:spTgt spid="24"/>
                                        </p:tgtEl>
                                      </p:cBhvr>
                                    </p:animEffect>
                                    <p:set>
                                      <p:cBhvr>
                                        <p:cTn id="78" dur="1" fill="hold">
                                          <p:stCondLst>
                                            <p:cond delay="499"/>
                                          </p:stCondLst>
                                        </p:cTn>
                                        <p:tgtEl>
                                          <p:spTgt spid="24"/>
                                        </p:tgtEl>
                                        <p:attrNameLst>
                                          <p:attrName>style.visibility</p:attrName>
                                        </p:attrNameLst>
                                      </p:cBhvr>
                                      <p:to>
                                        <p:strVal val="hidden"/>
                                      </p:to>
                                    </p:set>
                                  </p:childTnLst>
                                </p:cTn>
                              </p:par>
                              <p:par>
                                <p:cTn id="79" presetID="22" presetClass="entr" presetSubtype="4" fill="hold" nodeType="withEffect">
                                  <p:stCondLst>
                                    <p:cond delay="1500"/>
                                  </p:stCondLst>
                                  <p:childTnLst>
                                    <p:set>
                                      <p:cBhvr>
                                        <p:cTn id="80" dur="1" fill="hold">
                                          <p:stCondLst>
                                            <p:cond delay="0"/>
                                          </p:stCondLst>
                                        </p:cTn>
                                        <p:tgtEl>
                                          <p:spTgt spid="25"/>
                                        </p:tgtEl>
                                        <p:attrNameLst>
                                          <p:attrName>style.visibility</p:attrName>
                                        </p:attrNameLst>
                                      </p:cBhvr>
                                      <p:to>
                                        <p:strVal val="visible"/>
                                      </p:to>
                                    </p:set>
                                    <p:animEffect transition="in" filter="wipe(down)">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path" presetSubtype="0" fill="hold" grpId="2" nodeType="clickEffect">
                                  <p:stCondLst>
                                    <p:cond delay="0"/>
                                  </p:stCondLst>
                                  <p:childTnLst>
                                    <p:animMotion origin="layout" path="M 1.94444E-6 0.22546 L 1.94444E-6 0.31667 " pathEditMode="relative" rAng="0" ptsTypes="AA">
                                      <p:cBhvr>
                                        <p:cTn id="85" dur="1500" fill="hold"/>
                                        <p:tgtEl>
                                          <p:spTgt spid="8"/>
                                        </p:tgtEl>
                                        <p:attrNameLst>
                                          <p:attrName>ppt_x</p:attrName>
                                          <p:attrName>ppt_y</p:attrName>
                                        </p:attrNameLst>
                                      </p:cBhvr>
                                      <p:rCtr x="0" y="4560"/>
                                    </p:animMotion>
                                  </p:childTnLst>
                                </p:cTn>
                              </p:par>
                              <p:par>
                                <p:cTn id="86" presetID="10" presetClass="exit" presetSubtype="0" fill="hold" grpId="0" nodeType="withEffect">
                                  <p:stCondLst>
                                    <p:cond delay="0"/>
                                  </p:stCondLst>
                                  <p:childTnLst>
                                    <p:animEffect transition="out" filter="fade">
                                      <p:cBhvr>
                                        <p:cTn id="87" dur="500"/>
                                        <p:tgtEl>
                                          <p:spTgt spid="2"/>
                                        </p:tgtEl>
                                      </p:cBhvr>
                                    </p:animEffect>
                                    <p:set>
                                      <p:cBhvr>
                                        <p:cTn id="88" dur="1" fill="hold">
                                          <p:stCondLst>
                                            <p:cond delay="499"/>
                                          </p:stCondLst>
                                        </p:cTn>
                                        <p:tgtEl>
                                          <p:spTgt spid="2"/>
                                        </p:tgtEl>
                                        <p:attrNameLst>
                                          <p:attrName>style.visibility</p:attrName>
                                        </p:attrNameLst>
                                      </p:cBhvr>
                                      <p:to>
                                        <p:strVal val="hidden"/>
                                      </p:to>
                                    </p:set>
                                  </p:childTnLst>
                                </p:cTn>
                              </p:par>
                              <p:par>
                                <p:cTn id="89" presetID="47" presetClass="exit" presetSubtype="0" fill="hold" grpId="0" nodeType="withEffect">
                                  <p:stCondLst>
                                    <p:cond delay="0"/>
                                  </p:stCondLst>
                                  <p:childTnLst>
                                    <p:animEffect transition="out" filter="fade">
                                      <p:cBhvr>
                                        <p:cTn id="90" dur="500"/>
                                        <p:tgtEl>
                                          <p:spTgt spid="19"/>
                                        </p:tgtEl>
                                      </p:cBhvr>
                                    </p:animEffect>
                                    <p:anim calcmode="lin" valueType="num">
                                      <p:cBhvr>
                                        <p:cTn id="91" dur="500"/>
                                        <p:tgtEl>
                                          <p:spTgt spid="19"/>
                                        </p:tgtEl>
                                        <p:attrNameLst>
                                          <p:attrName>ppt_x</p:attrName>
                                        </p:attrNameLst>
                                      </p:cBhvr>
                                      <p:tavLst>
                                        <p:tav tm="0">
                                          <p:val>
                                            <p:strVal val="ppt_x"/>
                                          </p:val>
                                        </p:tav>
                                        <p:tav tm="100000">
                                          <p:val>
                                            <p:strVal val="ppt_x"/>
                                          </p:val>
                                        </p:tav>
                                      </p:tavLst>
                                    </p:anim>
                                    <p:anim calcmode="lin" valueType="num">
                                      <p:cBhvr>
                                        <p:cTn id="92" dur="500"/>
                                        <p:tgtEl>
                                          <p:spTgt spid="19"/>
                                        </p:tgtEl>
                                        <p:attrNameLst>
                                          <p:attrName>ppt_y</p:attrName>
                                        </p:attrNameLst>
                                      </p:cBhvr>
                                      <p:tavLst>
                                        <p:tav tm="0">
                                          <p:val>
                                            <p:strVal val="ppt_y"/>
                                          </p:val>
                                        </p:tav>
                                        <p:tav tm="100000">
                                          <p:val>
                                            <p:strVal val="ppt_y-.1"/>
                                          </p:val>
                                        </p:tav>
                                      </p:tavLst>
                                    </p:anim>
                                    <p:set>
                                      <p:cBhvr>
                                        <p:cTn id="93" dur="1" fill="hold">
                                          <p:stCondLst>
                                            <p:cond delay="499"/>
                                          </p:stCondLst>
                                        </p:cTn>
                                        <p:tgtEl>
                                          <p:spTgt spid="19"/>
                                        </p:tgtEl>
                                        <p:attrNameLst>
                                          <p:attrName>style.visibility</p:attrName>
                                        </p:attrNameLst>
                                      </p:cBhvr>
                                      <p:to>
                                        <p:strVal val="hidden"/>
                                      </p:to>
                                    </p:set>
                                  </p:childTnLst>
                                </p:cTn>
                              </p:par>
                              <p:par>
                                <p:cTn id="94" presetID="42" presetClass="entr" presetSubtype="0" fill="hold" grpId="1"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anim calcmode="lin" valueType="num">
                                      <p:cBhvr>
                                        <p:cTn id="97" dur="500" fill="hold"/>
                                        <p:tgtEl>
                                          <p:spTgt spid="20"/>
                                        </p:tgtEl>
                                        <p:attrNameLst>
                                          <p:attrName>ppt_x</p:attrName>
                                        </p:attrNameLst>
                                      </p:cBhvr>
                                      <p:tavLst>
                                        <p:tav tm="0">
                                          <p:val>
                                            <p:strVal val="#ppt_x"/>
                                          </p:val>
                                        </p:tav>
                                        <p:tav tm="100000">
                                          <p:val>
                                            <p:strVal val="#ppt_x"/>
                                          </p:val>
                                        </p:tav>
                                      </p:tavLst>
                                    </p:anim>
                                    <p:anim calcmode="lin" valueType="num">
                                      <p:cBhvr>
                                        <p:cTn id="98" dur="500" fill="hold"/>
                                        <p:tgtEl>
                                          <p:spTgt spid="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50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par>
                                <p:cTn id="102" presetID="47" presetClass="exit" presetSubtype="0" fill="hold" grpId="0" nodeType="withEffect">
                                  <p:stCondLst>
                                    <p:cond delay="500"/>
                                  </p:stCondLst>
                                  <p:childTnLst>
                                    <p:animEffect transition="out" filter="fade">
                                      <p:cBhvr>
                                        <p:cTn id="103" dur="500"/>
                                        <p:tgtEl>
                                          <p:spTgt spid="20"/>
                                        </p:tgtEl>
                                      </p:cBhvr>
                                    </p:animEffect>
                                    <p:anim calcmode="lin" valueType="num">
                                      <p:cBhvr>
                                        <p:cTn id="104" dur="500"/>
                                        <p:tgtEl>
                                          <p:spTgt spid="20"/>
                                        </p:tgtEl>
                                        <p:attrNameLst>
                                          <p:attrName>ppt_x</p:attrName>
                                        </p:attrNameLst>
                                      </p:cBhvr>
                                      <p:tavLst>
                                        <p:tav tm="0">
                                          <p:val>
                                            <p:strVal val="ppt_x"/>
                                          </p:val>
                                        </p:tav>
                                        <p:tav tm="100000">
                                          <p:val>
                                            <p:strVal val="ppt_x"/>
                                          </p:val>
                                        </p:tav>
                                      </p:tavLst>
                                    </p:anim>
                                    <p:anim calcmode="lin" valueType="num">
                                      <p:cBhvr>
                                        <p:cTn id="105" dur="500"/>
                                        <p:tgtEl>
                                          <p:spTgt spid="20"/>
                                        </p:tgtEl>
                                        <p:attrNameLst>
                                          <p:attrName>ppt_y</p:attrName>
                                        </p:attrNameLst>
                                      </p:cBhvr>
                                      <p:tavLst>
                                        <p:tav tm="0">
                                          <p:val>
                                            <p:strVal val="ppt_y"/>
                                          </p:val>
                                        </p:tav>
                                        <p:tav tm="100000">
                                          <p:val>
                                            <p:strVal val="ppt_y-.1"/>
                                          </p:val>
                                        </p:tav>
                                      </p:tavLst>
                                    </p:anim>
                                    <p:set>
                                      <p:cBhvr>
                                        <p:cTn id="106" dur="1" fill="hold">
                                          <p:stCondLst>
                                            <p:cond delay="499"/>
                                          </p:stCondLst>
                                        </p:cTn>
                                        <p:tgtEl>
                                          <p:spTgt spid="20"/>
                                        </p:tgtEl>
                                        <p:attrNameLst>
                                          <p:attrName>style.visibility</p:attrName>
                                        </p:attrNameLst>
                                      </p:cBhvr>
                                      <p:to>
                                        <p:strVal val="hidden"/>
                                      </p:to>
                                    </p:set>
                                  </p:childTnLst>
                                </p:cTn>
                              </p:par>
                              <p:par>
                                <p:cTn id="107" presetID="42" presetClass="entr" presetSubtype="0" fill="hold" grpId="1" nodeType="withEffect">
                                  <p:stCondLst>
                                    <p:cond delay="50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500"/>
                                        <p:tgtEl>
                                          <p:spTgt spid="21"/>
                                        </p:tgtEl>
                                      </p:cBhvr>
                                    </p:animEffect>
                                    <p:anim calcmode="lin" valueType="num">
                                      <p:cBhvr>
                                        <p:cTn id="110" dur="500" fill="hold"/>
                                        <p:tgtEl>
                                          <p:spTgt spid="21"/>
                                        </p:tgtEl>
                                        <p:attrNameLst>
                                          <p:attrName>ppt_x</p:attrName>
                                        </p:attrNameLst>
                                      </p:cBhvr>
                                      <p:tavLst>
                                        <p:tav tm="0">
                                          <p:val>
                                            <p:strVal val="#ppt_x"/>
                                          </p:val>
                                        </p:tav>
                                        <p:tav tm="100000">
                                          <p:val>
                                            <p:strVal val="#ppt_x"/>
                                          </p:val>
                                        </p:tav>
                                      </p:tavLst>
                                    </p:anim>
                                    <p:anim calcmode="lin" valueType="num">
                                      <p:cBhvr>
                                        <p:cTn id="111" dur="500" fill="hold"/>
                                        <p:tgtEl>
                                          <p:spTgt spid="21"/>
                                        </p:tgtEl>
                                        <p:attrNameLst>
                                          <p:attrName>ppt_y</p:attrName>
                                        </p:attrNameLst>
                                      </p:cBhvr>
                                      <p:tavLst>
                                        <p:tav tm="0">
                                          <p:val>
                                            <p:strVal val="#ppt_y+.1"/>
                                          </p:val>
                                        </p:tav>
                                        <p:tav tm="100000">
                                          <p:val>
                                            <p:strVal val="#ppt_y"/>
                                          </p:val>
                                        </p:tav>
                                      </p:tavLst>
                                    </p:anim>
                                  </p:childTnLst>
                                </p:cTn>
                              </p:par>
                              <p:par>
                                <p:cTn id="112" presetID="22" presetClass="exit" presetSubtype="4" fill="hold" nodeType="withEffect">
                                  <p:stCondLst>
                                    <p:cond delay="500"/>
                                  </p:stCondLst>
                                  <p:childTnLst>
                                    <p:animEffect transition="out" filter="wipe(down)">
                                      <p:cBhvr>
                                        <p:cTn id="113" dur="500"/>
                                        <p:tgtEl>
                                          <p:spTgt spid="25"/>
                                        </p:tgtEl>
                                      </p:cBhvr>
                                    </p:animEffect>
                                    <p:set>
                                      <p:cBhvr>
                                        <p:cTn id="114" dur="1" fill="hold">
                                          <p:stCondLst>
                                            <p:cond delay="499"/>
                                          </p:stCondLst>
                                        </p:cTn>
                                        <p:tgtEl>
                                          <p:spTgt spid="25"/>
                                        </p:tgtEl>
                                        <p:attrNameLst>
                                          <p:attrName>style.visibility</p:attrName>
                                        </p:attrNameLst>
                                      </p:cBhvr>
                                      <p:to>
                                        <p:strVal val="hidden"/>
                                      </p:to>
                                    </p:set>
                                  </p:childTnLst>
                                </p:cTn>
                              </p:par>
                              <p:par>
                                <p:cTn id="115" presetID="22" presetClass="entr" presetSubtype="4" fill="hold" nodeType="withEffect">
                                  <p:stCondLst>
                                    <p:cond delay="500"/>
                                  </p:stCondLst>
                                  <p:childTnLst>
                                    <p:set>
                                      <p:cBhvr>
                                        <p:cTn id="116" dur="1" fill="hold">
                                          <p:stCondLst>
                                            <p:cond delay="0"/>
                                          </p:stCondLst>
                                        </p:cTn>
                                        <p:tgtEl>
                                          <p:spTgt spid="1026"/>
                                        </p:tgtEl>
                                        <p:attrNameLst>
                                          <p:attrName>style.visibility</p:attrName>
                                        </p:attrNameLst>
                                      </p:cBhvr>
                                      <p:to>
                                        <p:strVal val="visible"/>
                                      </p:to>
                                    </p:set>
                                    <p:animEffect transition="in" filter="wipe(down)">
                                      <p:cBhvr>
                                        <p:cTn id="117" dur="500"/>
                                        <p:tgtEl>
                                          <p:spTgt spid="1026"/>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grpId="3" nodeType="clickEffect">
                                  <p:stCondLst>
                                    <p:cond delay="0"/>
                                  </p:stCondLst>
                                  <p:childTnLst>
                                    <p:animMotion origin="layout" path="M 1.94444E-6 0.31667 L 1.94444E-6 0.35 " pathEditMode="relative" rAng="0" ptsTypes="AA">
                                      <p:cBhvr>
                                        <p:cTn id="121" dur="2000" fill="hold"/>
                                        <p:tgtEl>
                                          <p:spTgt spid="8"/>
                                        </p:tgtEl>
                                        <p:attrNameLst>
                                          <p:attrName>ppt_x</p:attrName>
                                          <p:attrName>ppt_y</p:attrName>
                                        </p:attrNameLst>
                                      </p:cBhvr>
                                      <p:rCtr x="0" y="1667"/>
                                    </p:animMotion>
                                  </p:childTnLst>
                                </p:cTn>
                              </p:par>
                              <p:par>
                                <p:cTn id="122" presetID="10" presetClass="exit" presetSubtype="0" fill="hold" grpId="1" nodeType="withEffect">
                                  <p:stCondLst>
                                    <p:cond delay="0"/>
                                  </p:stCondLst>
                                  <p:childTnLst>
                                    <p:animEffect transition="out" filter="fade">
                                      <p:cBhvr>
                                        <p:cTn id="123" dur="500"/>
                                        <p:tgtEl>
                                          <p:spTgt spid="37"/>
                                        </p:tgtEl>
                                      </p:cBhvr>
                                    </p:animEffect>
                                    <p:set>
                                      <p:cBhvr>
                                        <p:cTn id="124" dur="1" fill="hold">
                                          <p:stCondLst>
                                            <p:cond delay="499"/>
                                          </p:stCondLst>
                                        </p:cTn>
                                        <p:tgtEl>
                                          <p:spTgt spid="37"/>
                                        </p:tgtEl>
                                        <p:attrNameLst>
                                          <p:attrName>style.visibility</p:attrName>
                                        </p:attrNameLst>
                                      </p:cBhvr>
                                      <p:to>
                                        <p:strVal val="hidden"/>
                                      </p:to>
                                    </p:set>
                                  </p:childTnLst>
                                </p:cTn>
                              </p:par>
                              <p:par>
                                <p:cTn id="125" presetID="47" presetClass="exit" presetSubtype="0" fill="hold" grpId="0" nodeType="withEffect">
                                  <p:stCondLst>
                                    <p:cond delay="0"/>
                                  </p:stCondLst>
                                  <p:childTnLst>
                                    <p:animEffect transition="out" filter="fade">
                                      <p:cBhvr>
                                        <p:cTn id="126" dur="500"/>
                                        <p:tgtEl>
                                          <p:spTgt spid="21"/>
                                        </p:tgtEl>
                                      </p:cBhvr>
                                    </p:animEffect>
                                    <p:anim calcmode="lin" valueType="num">
                                      <p:cBhvr>
                                        <p:cTn id="127" dur="500"/>
                                        <p:tgtEl>
                                          <p:spTgt spid="21"/>
                                        </p:tgtEl>
                                        <p:attrNameLst>
                                          <p:attrName>ppt_x</p:attrName>
                                        </p:attrNameLst>
                                      </p:cBhvr>
                                      <p:tavLst>
                                        <p:tav tm="0">
                                          <p:val>
                                            <p:strVal val="ppt_x"/>
                                          </p:val>
                                        </p:tav>
                                        <p:tav tm="100000">
                                          <p:val>
                                            <p:strVal val="ppt_x"/>
                                          </p:val>
                                        </p:tav>
                                      </p:tavLst>
                                    </p:anim>
                                    <p:anim calcmode="lin" valueType="num">
                                      <p:cBhvr>
                                        <p:cTn id="128" dur="500"/>
                                        <p:tgtEl>
                                          <p:spTgt spid="21"/>
                                        </p:tgtEl>
                                        <p:attrNameLst>
                                          <p:attrName>ppt_y</p:attrName>
                                        </p:attrNameLst>
                                      </p:cBhvr>
                                      <p:tavLst>
                                        <p:tav tm="0">
                                          <p:val>
                                            <p:strVal val="ppt_y"/>
                                          </p:val>
                                        </p:tav>
                                        <p:tav tm="100000">
                                          <p:val>
                                            <p:strVal val="ppt_y-.1"/>
                                          </p:val>
                                        </p:tav>
                                      </p:tavLst>
                                    </p:anim>
                                    <p:set>
                                      <p:cBhvr>
                                        <p:cTn id="129" dur="1" fill="hold">
                                          <p:stCondLst>
                                            <p:cond delay="499"/>
                                          </p:stCondLst>
                                        </p:cTn>
                                        <p:tgtEl>
                                          <p:spTgt spid="21"/>
                                        </p:tgtEl>
                                        <p:attrNameLst>
                                          <p:attrName>style.visibility</p:attrName>
                                        </p:attrNameLst>
                                      </p:cBhvr>
                                      <p:to>
                                        <p:strVal val="hidden"/>
                                      </p:to>
                                    </p:set>
                                  </p:childTnLst>
                                </p:cTn>
                              </p:par>
                              <p:par>
                                <p:cTn id="130" presetID="42" presetClass="entr" presetSubtype="0"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anim calcmode="lin" valueType="num">
                                      <p:cBhvr>
                                        <p:cTn id="133" dur="500" fill="hold"/>
                                        <p:tgtEl>
                                          <p:spTgt spid="22"/>
                                        </p:tgtEl>
                                        <p:attrNameLst>
                                          <p:attrName>ppt_x</p:attrName>
                                        </p:attrNameLst>
                                      </p:cBhvr>
                                      <p:tavLst>
                                        <p:tav tm="0">
                                          <p:val>
                                            <p:strVal val="#ppt_x"/>
                                          </p:val>
                                        </p:tav>
                                        <p:tav tm="100000">
                                          <p:val>
                                            <p:strVal val="#ppt_x"/>
                                          </p:val>
                                        </p:tav>
                                      </p:tavLst>
                                    </p:anim>
                                    <p:anim calcmode="lin" valueType="num">
                                      <p:cBhvr>
                                        <p:cTn id="134" dur="500" fill="hold"/>
                                        <p:tgtEl>
                                          <p:spTgt spid="22"/>
                                        </p:tgtEl>
                                        <p:attrNameLst>
                                          <p:attrName>ppt_y</p:attrName>
                                        </p:attrNameLst>
                                      </p:cBhvr>
                                      <p:tavLst>
                                        <p:tav tm="0">
                                          <p:val>
                                            <p:strVal val="#ppt_y+.1"/>
                                          </p:val>
                                        </p:tav>
                                        <p:tav tm="100000">
                                          <p:val>
                                            <p:strVal val="#ppt_y"/>
                                          </p:val>
                                        </p:tav>
                                      </p:tavLst>
                                    </p:anim>
                                  </p:childTnLst>
                                </p:cTn>
                              </p:par>
                              <p:par>
                                <p:cTn id="135" presetID="22" presetClass="exit" presetSubtype="4" fill="hold" nodeType="withEffect">
                                  <p:stCondLst>
                                    <p:cond delay="0"/>
                                  </p:stCondLst>
                                  <p:childTnLst>
                                    <p:animEffect transition="out" filter="wipe(down)">
                                      <p:cBhvr>
                                        <p:cTn id="136" dur="500"/>
                                        <p:tgtEl>
                                          <p:spTgt spid="1026"/>
                                        </p:tgtEl>
                                      </p:cBhvr>
                                    </p:animEffect>
                                    <p:set>
                                      <p:cBhvr>
                                        <p:cTn id="137" dur="1" fill="hold">
                                          <p:stCondLst>
                                            <p:cond delay="499"/>
                                          </p:stCondLst>
                                        </p:cTn>
                                        <p:tgtEl>
                                          <p:spTgt spid="1026"/>
                                        </p:tgtEl>
                                        <p:attrNameLst>
                                          <p:attrName>style.visibility</p:attrName>
                                        </p:attrNameLst>
                                      </p:cBhvr>
                                      <p:to>
                                        <p:strVal val="hidden"/>
                                      </p:to>
                                    </p:set>
                                  </p:childTnLst>
                                </p:cTn>
                              </p:par>
                              <p:par>
                                <p:cTn id="138" presetID="22" presetClass="entr" presetSubtype="4" fill="hold" nodeType="withEffect">
                                  <p:stCondLst>
                                    <p:cond delay="0"/>
                                  </p:stCondLst>
                                  <p:childTnLst>
                                    <p:set>
                                      <p:cBhvr>
                                        <p:cTn id="139" dur="1" fill="hold">
                                          <p:stCondLst>
                                            <p:cond delay="0"/>
                                          </p:stCondLst>
                                        </p:cTn>
                                        <p:tgtEl>
                                          <p:spTgt spid="1027"/>
                                        </p:tgtEl>
                                        <p:attrNameLst>
                                          <p:attrName>style.visibility</p:attrName>
                                        </p:attrNameLst>
                                      </p:cBhvr>
                                      <p:to>
                                        <p:strVal val="visible"/>
                                      </p:to>
                                    </p:set>
                                    <p:animEffect transition="in" filter="wipe(down)">
                                      <p:cBhvr>
                                        <p:cTn id="140" dur="500"/>
                                        <p:tgtEl>
                                          <p:spTgt spid="1027"/>
                                        </p:tgtEl>
                                      </p:cBhvr>
                                    </p:animEffect>
                                  </p:childTnLst>
                                </p:cTn>
                              </p:par>
                              <p:par>
                                <p:cTn id="141" presetID="10" presetClass="entr" presetSubtype="0" fill="hold" grpId="0" nodeType="withEffect">
                                  <p:stCondLst>
                                    <p:cond delay="500"/>
                                  </p:stCondLst>
                                  <p:childTnLst>
                                    <p:set>
                                      <p:cBhvr>
                                        <p:cTn id="142" dur="1" fill="hold">
                                          <p:stCondLst>
                                            <p:cond delay="0"/>
                                          </p:stCondLst>
                                        </p:cTn>
                                        <p:tgtEl>
                                          <p:spTgt spid="38"/>
                                        </p:tgtEl>
                                        <p:attrNameLst>
                                          <p:attrName>style.visibility</p:attrName>
                                        </p:attrNameLst>
                                      </p:cBhvr>
                                      <p:to>
                                        <p:strVal val="visible"/>
                                      </p:to>
                                    </p:set>
                                    <p:animEffect transition="in" filter="fade">
                                      <p:cBhvr>
                                        <p:cTn id="1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3"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a:defRPr/>
            </a:pPr>
            <a:r>
              <a:rPr lang="en-US" dirty="0"/>
              <a:t>Animals don’t digest all the food that they eat</a:t>
            </a:r>
          </a:p>
        </p:txBody>
      </p:sp>
      <p:sp>
        <p:nvSpPr>
          <p:cNvPr id="3" name="Slide Number Placeholder 2"/>
          <p:cNvSpPr>
            <a:spLocks noGrp="1"/>
          </p:cNvSpPr>
          <p:nvPr>
            <p:ph type="sldNum" sz="quarter" idx="12"/>
          </p:nvPr>
        </p:nvSpPr>
        <p:spPr/>
        <p:txBody>
          <a:bodyPr/>
          <a:lstStyle/>
          <a:p>
            <a:pPr>
              <a:defRPr/>
            </a:pPr>
            <a:fld id="{9EE8E013-6711-4AED-964D-A11B2D22E240}" type="slidenum">
              <a:rPr lang="en-US"/>
              <a:pPr>
                <a:defRPr/>
              </a:pPr>
              <a:t>5</a:t>
            </a:fld>
            <a:endParaRPr lang="en-US"/>
          </a:p>
        </p:txBody>
      </p:sp>
      <p:sp>
        <p:nvSpPr>
          <p:cNvPr id="5" name="Title 1"/>
          <p:cNvSpPr txBox="1">
            <a:spLocks/>
          </p:cNvSpPr>
          <p:nvPr/>
        </p:nvSpPr>
        <p:spPr>
          <a:xfrm>
            <a:off x="5211764" y="1776413"/>
            <a:ext cx="3475037" cy="4425950"/>
          </a:xfrm>
          <a:prstGeom prst="rect">
            <a:avLst/>
          </a:prstGeom>
        </p:spPr>
        <p:txBody>
          <a:bodyPr lIns="91425" tIns="45712" rIns="91425" bIns="45712" anchor="ctr">
            <a:normAutofit fontScale="7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lang="en-US" dirty="0"/>
              <a:t>Our digestive systems cannot break down some large organic molecules (such as fiber).</a:t>
            </a:r>
          </a:p>
          <a:p>
            <a:pPr algn="l">
              <a:defRPr/>
            </a:pPr>
            <a:endParaRPr lang="en-US" dirty="0"/>
          </a:p>
          <a:p>
            <a:pPr algn="l">
              <a:defRPr/>
            </a:pPr>
            <a:r>
              <a:rPr lang="en-US" dirty="0"/>
              <a:t>These molecules leave our bodies as feces.</a:t>
            </a:r>
          </a:p>
        </p:txBody>
      </p:sp>
      <p:pic>
        <p:nvPicPr>
          <p:cNvPr id="24581" name="c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1976" y="2012951"/>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arrows"/>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61976" y="2013086"/>
            <a:ext cx="5281613" cy="3025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943351" y="4606261"/>
            <a:ext cx="1209675" cy="560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71014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0" presetClass="path" presetSubtype="0" repeatCount="indefinite" accel="50000" decel="50000" fill="hold" nodeType="withEffect">
                                  <p:stCondLst>
                                    <p:cond delay="0"/>
                                  </p:stCondLst>
                                  <p:childTnLst>
                                    <p:animMotion origin="layout" path="M 4.16667E-6 0 C -0.00747 -0.02593 -0.02171 -0.10625 -0.0448 -0.15556 C -0.06789 -0.20486 -0.10643 -0.2706 -0.13907 -0.29653 C -0.17171 -0.32245 -0.22188 -0.31898 -0.24063 -0.31111 C -0.25938 -0.30324 -0.2441 -0.25903 -0.25157 -0.24861 C -0.25903 -0.23819 -0.27778 -0.23958 -0.28542 -0.24861 C -0.29306 -0.25764 -0.3 -0.28634 -0.2974 -0.30278 C -0.2948 -0.31921 -0.26997 -0.33958 -0.2698 -0.34792 C -0.26962 -0.35625 -0.28924 -0.35741 -0.29688 -0.35278 C -0.30452 -0.34815 -0.31094 -0.32384 -0.31615 -0.31944 C -0.32136 -0.31505 -0.32882 -0.31875 -0.32761 -0.32639 C -0.32639 -0.33403 -0.30157 -0.35463 -0.30834 -0.36528 C -0.31511 -0.37593 -0.35174 -0.4044 -0.36875 -0.38958 C -0.38577 -0.37477 -0.40174 -0.29931 -0.41042 -0.27569 " pathEditMode="relative" rAng="0" ptsTypes="aaaaaaaaaaaaaa">
                                      <p:cBhvr>
                                        <p:cTn id="8" dur="8000" fill="hold"/>
                                        <p:tgtEl>
                                          <p:spTgt spid="8"/>
                                        </p:tgtEl>
                                        <p:attrNameLst>
                                          <p:attrName>ppt_x</p:attrName>
                                          <p:attrName>ppt_y</p:attrName>
                                        </p:attrNameLst>
                                      </p:cBhvr>
                                      <p:rCtr x="-20521" y="-20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Craig Douglas\My Documents\for JJ\Visual Teaching Tools\Animal\food use flow chart.png"/>
          <p:cNvPicPr>
            <a:picLocks noChangeAspect="1" noChangeArrowheads="1"/>
          </p:cNvPicPr>
          <p:nvPr/>
        </p:nvPicPr>
        <p:blipFill rotWithShape="1">
          <a:blip r:embed="rId3">
            <a:extLst>
              <a:ext uri="{28A0092B-C50C-407E-A947-70E740481C1C}">
                <a14:useLocalDpi xmlns:a14="http://schemas.microsoft.com/office/drawing/2010/main" val="0"/>
              </a:ext>
            </a:extLst>
          </a:blip>
          <a:srcRect l="4447" t="6493" r="4447" b="6517"/>
          <a:stretch/>
        </p:blipFill>
        <p:spPr bwMode="auto">
          <a:xfrm>
            <a:off x="457201" y="457201"/>
            <a:ext cx="8229600" cy="5954713"/>
          </a:xfrm>
          <a:prstGeom prst="rect">
            <a:avLst/>
          </a:prstGeom>
          <a:noFill/>
          <a:extLst>
            <a:ext uri="{909E8E84-426E-40DD-AFC4-6F175D3DCCD1}">
              <a14:hiddenFill xmlns:a14="http://schemas.microsoft.com/office/drawing/2010/main">
                <a:solidFill>
                  <a:srgbClr val="FFFFFF"/>
                </a:solidFill>
              </a14:hiddenFill>
            </a:ext>
          </a:extLst>
        </p:spPr>
      </p:pic>
      <p:sp>
        <p:nvSpPr>
          <p:cNvPr id="15363" name="Title 1"/>
          <p:cNvSpPr>
            <a:spLocks noGrp="1"/>
          </p:cNvSpPr>
          <p:nvPr>
            <p:ph type="title"/>
          </p:nvPr>
        </p:nvSpPr>
        <p:spPr>
          <a:gradFill>
            <a:gsLst>
              <a:gs pos="75000">
                <a:srgbClr val="FFFFFF">
                  <a:alpha val="50000"/>
                </a:srgbClr>
              </a:gs>
              <a:gs pos="100000">
                <a:schemeClr val="bg1">
                  <a:alpha val="0"/>
                </a:schemeClr>
              </a:gs>
            </a:gsLst>
            <a:lin ang="5400000" scaled="0"/>
          </a:gradFill>
        </p:spPr>
        <p:txBody>
          <a:bodyPr>
            <a:normAutofit fontScale="90000"/>
          </a:bodyPr>
          <a:lstStyle/>
          <a:p>
            <a:r>
              <a:rPr lang="en-US" dirty="0"/>
              <a:t>Animal cells use digested food in two ways</a:t>
            </a:r>
            <a:endParaRPr lang="en-US" altLang="en-US" dirty="0"/>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6</a:t>
            </a:fld>
            <a:endParaRPr lang="en-US"/>
          </a:p>
        </p:txBody>
      </p:sp>
      <p:sp>
        <p:nvSpPr>
          <p:cNvPr id="15365" name="TextBox 4"/>
          <p:cNvSpPr txBox="1">
            <a:spLocks noChangeArrowheads="1"/>
          </p:cNvSpPr>
          <p:nvPr/>
        </p:nvSpPr>
        <p:spPr bwMode="auto">
          <a:xfrm>
            <a:off x="1116013" y="3153376"/>
            <a:ext cx="812362" cy="46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2" rIns="91425" bIns="4571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5366" name="TextBox 6"/>
          <p:cNvSpPr txBox="1">
            <a:spLocks noChangeArrowheads="1"/>
          </p:cNvSpPr>
          <p:nvPr/>
        </p:nvSpPr>
        <p:spPr bwMode="auto">
          <a:xfrm>
            <a:off x="3798888" y="3153376"/>
            <a:ext cx="1358485" cy="46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2" rIns="91425" bIns="4571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Digestion</a:t>
            </a:r>
          </a:p>
        </p:txBody>
      </p:sp>
      <p:sp>
        <p:nvSpPr>
          <p:cNvPr id="15367" name="TextBox 8"/>
          <p:cNvSpPr txBox="1">
            <a:spLocks noChangeArrowheads="1"/>
          </p:cNvSpPr>
          <p:nvPr/>
        </p:nvSpPr>
        <p:spPr bwMode="auto">
          <a:xfrm>
            <a:off x="6602930" y="1733550"/>
            <a:ext cx="1735691" cy="120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2" rIns="91425" bIns="4571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a:t>Materials</a:t>
            </a:r>
            <a:br>
              <a:rPr lang="en-US" altLang="en-US" sz="2400"/>
            </a:br>
            <a:r>
              <a:rPr lang="en-US" altLang="en-US" sz="2400"/>
              <a:t>for growth:</a:t>
            </a:r>
            <a:br>
              <a:rPr lang="en-US" altLang="en-US" sz="2400"/>
            </a:br>
            <a:r>
              <a:rPr lang="en-US" altLang="en-US" sz="2400"/>
              <a:t>Biosynthesis</a:t>
            </a:r>
          </a:p>
        </p:txBody>
      </p:sp>
      <p:sp>
        <p:nvSpPr>
          <p:cNvPr id="15368" name="TextBox 10"/>
          <p:cNvSpPr txBox="1">
            <a:spLocks noChangeArrowheads="1"/>
          </p:cNvSpPr>
          <p:nvPr/>
        </p:nvSpPr>
        <p:spPr bwMode="auto">
          <a:xfrm>
            <a:off x="6696780" y="3803650"/>
            <a:ext cx="1547990" cy="120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5" tIns="45712" rIns="91425" bIns="4571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a:t>Energy:</a:t>
            </a:r>
            <a:br>
              <a:rPr lang="en-US" altLang="en-US" sz="2400"/>
            </a:br>
            <a:r>
              <a:rPr lang="en-US" altLang="en-US" sz="2400"/>
              <a:t>Cellular </a:t>
            </a:r>
            <a:br>
              <a:rPr lang="en-US" altLang="en-US" sz="2400"/>
            </a:br>
            <a:r>
              <a:rPr lang="en-US" altLang="en-US" sz="2400"/>
              <a:t>respiration</a:t>
            </a:r>
          </a:p>
        </p:txBody>
      </p:sp>
    </p:spTree>
    <p:extLst>
      <p:ext uri="{BB962C8B-B14F-4D97-AF65-F5344CB8AC3E}">
        <p14:creationId xmlns:p14="http://schemas.microsoft.com/office/powerpoint/2010/main" val="1750613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Explaining a Different Animal</a:t>
            </a:r>
          </a:p>
        </p:txBody>
      </p:sp>
      <p:pic>
        <p:nvPicPr>
          <p:cNvPr id="5" name="Picture 4"/>
          <p:cNvPicPr>
            <a:picLocks noChangeAspect="1"/>
          </p:cNvPicPr>
          <p:nvPr/>
        </p:nvPicPr>
        <p:blipFill>
          <a:blip r:embed="rId3"/>
          <a:stretch>
            <a:fillRect/>
          </a:stretch>
        </p:blipFill>
        <p:spPr>
          <a:xfrm>
            <a:off x="3551058" y="2771936"/>
            <a:ext cx="4601287" cy="2208618"/>
          </a:xfrm>
          <a:prstGeom prst="rect">
            <a:avLst/>
          </a:prstGeom>
        </p:spPr>
      </p:pic>
      <p:sp>
        <p:nvSpPr>
          <p:cNvPr id="3" name="Content Placeholder 2"/>
          <p:cNvSpPr>
            <a:spLocks noGrp="1"/>
          </p:cNvSpPr>
          <p:nvPr>
            <p:ph idx="1"/>
          </p:nvPr>
        </p:nvSpPr>
        <p:spPr>
          <a:xfrm>
            <a:off x="457200" y="1504826"/>
            <a:ext cx="8229600" cy="4397474"/>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You will now read about and explain how a different animal uses food to grow, move and function.  Here are the animals:</a:t>
            </a:r>
          </a:p>
          <a:p>
            <a:pPr defTabSz="914400">
              <a:spcBef>
                <a:spcPts val="0"/>
              </a:spcBef>
            </a:pPr>
            <a:r>
              <a:rPr lang="en-US" dirty="0"/>
              <a:t>A dolphin</a:t>
            </a:r>
          </a:p>
          <a:p>
            <a:pPr defTabSz="914400">
              <a:spcBef>
                <a:spcPts val="0"/>
              </a:spcBef>
            </a:pPr>
            <a:r>
              <a:rPr lang="en-US" dirty="0"/>
              <a:t>A mealworm</a:t>
            </a:r>
          </a:p>
          <a:p>
            <a:pPr defTabSz="914400">
              <a:spcBef>
                <a:spcPts val="0"/>
              </a:spcBef>
            </a:pPr>
            <a:r>
              <a:rPr lang="en-US" dirty="0"/>
              <a:t>A salmon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6" name="Picture 5"/>
          <p:cNvPicPr>
            <a:picLocks noChangeAspect="1"/>
          </p:cNvPicPr>
          <p:nvPr/>
        </p:nvPicPr>
        <p:blipFill>
          <a:blip r:embed="rId4"/>
          <a:stretch>
            <a:fillRect/>
          </a:stretch>
        </p:blipFill>
        <p:spPr>
          <a:xfrm>
            <a:off x="1378988" y="5040927"/>
            <a:ext cx="1374897" cy="916597"/>
          </a:xfrm>
          <a:prstGeom prst="rect">
            <a:avLst/>
          </a:prstGeom>
        </p:spPr>
      </p:pic>
      <p:pic>
        <p:nvPicPr>
          <p:cNvPr id="7" name="Picture 6"/>
          <p:cNvPicPr>
            <a:picLocks noChangeAspect="1"/>
          </p:cNvPicPr>
          <p:nvPr/>
        </p:nvPicPr>
        <p:blipFill>
          <a:blip r:embed="rId5"/>
          <a:stretch>
            <a:fillRect/>
          </a:stretch>
        </p:blipFill>
        <p:spPr>
          <a:xfrm>
            <a:off x="3551058" y="4924026"/>
            <a:ext cx="3116666" cy="1418083"/>
          </a:xfrm>
          <a:prstGeom prst="rect">
            <a:avLst/>
          </a:prstGeom>
        </p:spPr>
      </p:pic>
    </p:spTree>
    <p:extLst>
      <p:ext uri="{BB962C8B-B14F-4D97-AF65-F5344CB8AC3E}">
        <p14:creationId xmlns:p14="http://schemas.microsoft.com/office/powerpoint/2010/main" val="1516417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Group</a:t>
            </a:r>
          </a:p>
        </p:txBody>
      </p:sp>
      <p:sp>
        <p:nvSpPr>
          <p:cNvPr id="6" name="Content Placeholder 5"/>
          <p:cNvSpPr>
            <a:spLocks noGrp="1"/>
          </p:cNvSpPr>
          <p:nvPr>
            <p:ph idx="1"/>
          </p:nvPr>
        </p:nvSpPr>
        <p:spPr/>
        <p:txBody>
          <a:bodyPr/>
          <a:lstStyle/>
          <a:p>
            <a:r>
              <a:rPr lang="en-US" dirty="0"/>
              <a:t>Compare your ideas with someone who has the same animal</a:t>
            </a:r>
          </a:p>
          <a:p>
            <a:pPr lvl="1"/>
            <a:r>
              <a:rPr lang="en-US" dirty="0"/>
              <a:t>How are they alike?</a:t>
            </a:r>
          </a:p>
          <a:p>
            <a:pPr lvl="1"/>
            <a:r>
              <a:rPr lang="en-US" dirty="0"/>
              <a:t>How are they different?</a:t>
            </a:r>
          </a:p>
          <a:p>
            <a:r>
              <a:rPr lang="en-US" dirty="0"/>
              <a:t>Consider making revisions to your work based on your conversation with your partner or group.</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8</a:t>
            </a:fld>
            <a:endParaRPr lang="en-US" sz="1800" kern="0">
              <a:solidFill>
                <a:sysClr val="windowText" lastClr="000000"/>
              </a:solidFill>
            </a:endParaRPr>
          </a:p>
        </p:txBody>
      </p:sp>
    </p:spTree>
    <p:extLst>
      <p:ext uri="{BB962C8B-B14F-4D97-AF65-F5344CB8AC3E}">
        <p14:creationId xmlns:p14="http://schemas.microsoft.com/office/powerpoint/2010/main" val="611857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7271"/>
            <a:ext cx="8229600" cy="992402"/>
          </a:xfrm>
        </p:spPr>
        <p:txBody>
          <a:bodyPr/>
          <a:lstStyle/>
          <a:p>
            <a:r>
              <a:rPr lang="en-US" dirty="0"/>
              <a:t>Sharing Ideas with the Class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pic>
        <p:nvPicPr>
          <p:cNvPr id="3" name="Picture 2"/>
          <p:cNvPicPr>
            <a:picLocks noChangeAspect="1"/>
          </p:cNvPicPr>
          <p:nvPr/>
        </p:nvPicPr>
        <p:blipFill>
          <a:blip r:embed="rId3"/>
          <a:stretch>
            <a:fillRect/>
          </a:stretch>
        </p:blipFill>
        <p:spPr>
          <a:xfrm>
            <a:off x="1663178" y="1330454"/>
            <a:ext cx="5817643" cy="2792469"/>
          </a:xfrm>
          <a:prstGeom prst="rect">
            <a:avLst/>
          </a:prstGeom>
        </p:spPr>
      </p:pic>
      <p:pic>
        <p:nvPicPr>
          <p:cNvPr id="5" name="Picture 4"/>
          <p:cNvPicPr>
            <a:picLocks noChangeAspect="1"/>
          </p:cNvPicPr>
          <p:nvPr/>
        </p:nvPicPr>
        <p:blipFill>
          <a:blip r:embed="rId4"/>
          <a:stretch>
            <a:fillRect/>
          </a:stretch>
        </p:blipFill>
        <p:spPr>
          <a:xfrm>
            <a:off x="1219013" y="5026539"/>
            <a:ext cx="1571609" cy="1047738"/>
          </a:xfrm>
          <a:prstGeom prst="rect">
            <a:avLst/>
          </a:prstGeom>
        </p:spPr>
      </p:pic>
      <p:pic>
        <p:nvPicPr>
          <p:cNvPr id="6" name="Picture 5"/>
          <p:cNvPicPr>
            <a:picLocks noChangeAspect="1"/>
          </p:cNvPicPr>
          <p:nvPr/>
        </p:nvPicPr>
        <p:blipFill>
          <a:blip r:embed="rId5"/>
          <a:stretch>
            <a:fillRect/>
          </a:stretch>
        </p:blipFill>
        <p:spPr>
          <a:xfrm>
            <a:off x="4572000" y="4293456"/>
            <a:ext cx="3708868" cy="1687535"/>
          </a:xfrm>
          <a:prstGeom prst="rect">
            <a:avLst/>
          </a:prstGeom>
        </p:spPr>
      </p:pic>
    </p:spTree>
    <p:extLst>
      <p:ext uri="{BB962C8B-B14F-4D97-AF65-F5344CB8AC3E}">
        <p14:creationId xmlns:p14="http://schemas.microsoft.com/office/powerpoint/2010/main" val="11091966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1972</TotalTime>
  <Words>1811</Words>
  <Application>Microsoft Macintosh PowerPoint</Application>
  <PresentationFormat>On-screen Show (4:3)</PresentationFormat>
  <Paragraphs>169</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Arial Narrow</vt:lpstr>
      <vt:lpstr>Calibri</vt:lpstr>
      <vt:lpstr>Office Theme</vt:lpstr>
      <vt:lpstr>Animals Unit Activity 6.1: Explaining Other Examples of Animals Growing and Moving</vt:lpstr>
      <vt:lpstr>Unit map</vt:lpstr>
      <vt:lpstr>Explaining Movement, Growth, and Functioning in Other Animals</vt:lpstr>
      <vt:lpstr>Animals are made of cells</vt:lpstr>
      <vt:lpstr>Animals don’t digest all the food that they eat</vt:lpstr>
      <vt:lpstr>Animal cells use digested food in two ways</vt:lpstr>
      <vt:lpstr>Explaining a Different Animal</vt:lpstr>
      <vt:lpstr>Comparing Ideas with a Group</vt:lpstr>
      <vt:lpstr>Sharing Ideas with the Class</vt:lpstr>
      <vt:lpstr>Similarities and Differences</vt:lpstr>
      <vt:lpstr>Revisit Your Initial Ideas</vt:lpstr>
      <vt:lpstr>Revisit the Mealworm Investigation</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103</cp:revision>
  <dcterms:created xsi:type="dcterms:W3CDTF">2013-03-15T22:46:26Z</dcterms:created>
  <dcterms:modified xsi:type="dcterms:W3CDTF">2020-03-23T18:09:32Z</dcterms:modified>
</cp:coreProperties>
</file>