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77" r:id="rId2"/>
    <p:sldId id="291" r:id="rId3"/>
    <p:sldId id="293" r:id="rId4"/>
    <p:sldId id="299" r:id="rId5"/>
    <p:sldId id="297" r:id="rId6"/>
    <p:sldId id="278" r:id="rId7"/>
    <p:sldId id="287" r:id="rId8"/>
    <p:sldId id="288" r:id="rId9"/>
    <p:sldId id="295" r:id="rId10"/>
    <p:sldId id="296" r:id="rId11"/>
    <p:sldId id="289" r:id="rId12"/>
    <p:sldId id="298" r:id="rId13"/>
    <p:sldId id="300" r:id="rId14"/>
    <p:sldId id="309" r:id="rId15"/>
    <p:sldId id="29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04"/>
    <p:restoredTop sz="63604"/>
  </p:normalViewPr>
  <p:slideViewPr>
    <p:cSldViewPr snapToGrid="0" snapToObjects="1">
      <p:cViewPr varScale="1">
        <p:scale>
          <a:sx n="57" d="100"/>
          <a:sy n="57" d="100"/>
        </p:scale>
        <p:origin x="2856" y="176"/>
      </p:cViewPr>
      <p:guideLst>
        <p:guide orient="horz" pos="2160"/>
        <p:guide pos="2880"/>
      </p:guideLst>
    </p:cSldViewPr>
  </p:slideViewPr>
  <p:notesTextViewPr>
    <p:cViewPr>
      <p:scale>
        <a:sx n="100" d="100"/>
        <a:sy n="100" d="100"/>
      </p:scale>
      <p:origin x="0" y="0"/>
    </p:cViewPr>
  </p:notesTextViewPr>
  <p:sorterViewPr>
    <p:cViewPr>
      <p:scale>
        <a:sx n="125" d="100"/>
        <a:sy n="125" d="100"/>
      </p:scale>
      <p:origin x="0" y="15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youtube.com/watch?v=xRYE0JjHYoQ"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Three Questions and Rules to Follow.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PPT. Discuss with students how the rules about matter and energy also apply to mealworms.</a:t>
            </a:r>
          </a:p>
          <a:p>
            <a:pPr lvl="0"/>
            <a:r>
              <a:rPr lang="en-US" sz="1200" kern="1200" dirty="0">
                <a:solidFill>
                  <a:schemeClr val="tx1"/>
                </a:solidFill>
                <a:effectLst/>
                <a:latin typeface="+mn-lt"/>
                <a:ea typeface="+mn-ea"/>
                <a:cs typeface="+mn-cs"/>
              </a:rPr>
              <a:t>Show slide 11 with the Three Questions. Remind students that when explaining animals, they will be answering the Three Questions which describe movements and changes in matter and energy</a:t>
            </a:r>
          </a:p>
          <a:p>
            <a:r>
              <a:rPr lang="en-US" sz="1200" kern="1200" dirty="0">
                <a:solidFill>
                  <a:schemeClr val="tx1"/>
                </a:solidFill>
                <a:effectLst/>
                <a:latin typeface="+mn-lt"/>
                <a:ea typeface="+mn-ea"/>
                <a:cs typeface="+mn-cs"/>
              </a:rPr>
              <a:t>Review the rules to follow with students. Have students discuss how the rules to follow can apply to animals. .</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526103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Three Questions and Rules to Follow.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PPT. Discuss with students how the rules about matter and energy also apply to mealworms.</a:t>
            </a:r>
          </a:p>
          <a:p>
            <a:pPr lvl="0"/>
            <a:r>
              <a:rPr lang="en-US" sz="1200" kern="1200" dirty="0">
                <a:solidFill>
                  <a:schemeClr val="tx1"/>
                </a:solidFill>
                <a:effectLst/>
                <a:latin typeface="+mn-lt"/>
                <a:ea typeface="+mn-ea"/>
                <a:cs typeface="+mn-cs"/>
              </a:rPr>
              <a:t>Show slide 11 with the Three Questions. Remind students that when explaining animals, they will be answering the Three Questions which describe movements and changes in matter and energy</a:t>
            </a:r>
          </a:p>
          <a:p>
            <a:r>
              <a:rPr lang="en-US" sz="1200" kern="1200" dirty="0">
                <a:solidFill>
                  <a:schemeClr val="tx1"/>
                </a:solidFill>
                <a:effectLst/>
                <a:latin typeface="+mn-lt"/>
                <a:ea typeface="+mn-ea"/>
                <a:cs typeface="+mn-cs"/>
              </a:rPr>
              <a:t>Review the rules to follow with students. Have students discuss how the rules to follow can apply to animals.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28217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Look back at the Expressing Ideas and Questions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Have students look back at their 1.2 Expressing Ideas and Questions Tool for Animals Growing. Students should consider their ideas in light of what they have learned in Lesson 2. Students can add to or change their ideas in a different color pen or pencil.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030565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new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PPT. Have students share out any new questions they have about how mealworms grow, move, and function.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539476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350051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 Questions about Animals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"Questions about Animals."</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b="0" kern="1200" dirty="0">
                <a:solidFill>
                  <a:schemeClr val="tx1"/>
                </a:solidFill>
                <a:effectLst/>
                <a:latin typeface="+mn-lt"/>
                <a:ea typeface="+mn-ea"/>
                <a:cs typeface="+mn-cs"/>
              </a:rPr>
              <a:t>Questions About Animals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Zoom into" food and examine nutrition labels to learn about the materials in plants, animals, and out food including organic materials (fats, carbohydrates, and proteins).</a:t>
            </a:r>
            <a:r>
              <a:rPr lang="en-US" dirty="0">
                <a:effectLst/>
              </a:rPr>
              <a:t> </a:t>
            </a: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Figured Out: </a:t>
            </a:r>
            <a:r>
              <a:rPr lang="en-US" sz="1200" kern="1200" dirty="0">
                <a:solidFill>
                  <a:schemeClr val="tx1"/>
                </a:solidFill>
                <a:effectLst/>
                <a:latin typeface="+mn-lt"/>
                <a:ea typeface="+mn-ea"/>
                <a:cs typeface="+mn-cs"/>
              </a:rPr>
              <a:t>Food is made of molecules that contain matter and energy. These molecules have to get to cells in the animal's body.</a:t>
            </a:r>
            <a:r>
              <a:rPr lang="en-US" dirty="0">
                <a:effectLst/>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are Asking Now: </a:t>
            </a:r>
            <a:r>
              <a:rPr lang="en-US" sz="1200" kern="1200" dirty="0">
                <a:solidFill>
                  <a:schemeClr val="tx1"/>
                </a:solidFill>
                <a:effectLst/>
                <a:latin typeface="+mn-lt"/>
                <a:ea typeface="+mn-ea"/>
                <a:cs typeface="+mn-cs"/>
              </a:rPr>
              <a:t>What goes in when an animal eats? What comes out?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413983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2.4 Questions About Animals PPT.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436188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mealworms.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they will be investigating mealworms in the next lesson to try to answer their questions.</a:t>
            </a:r>
          </a:p>
          <a:p>
            <a:pPr lvl="0"/>
            <a:r>
              <a:rPr lang="en-US" sz="1200" kern="1200" dirty="0">
                <a:solidFill>
                  <a:schemeClr val="tx1"/>
                </a:solidFill>
                <a:effectLst/>
                <a:latin typeface="+mn-lt"/>
                <a:ea typeface="+mn-ea"/>
                <a:cs typeface="+mn-cs"/>
              </a:rPr>
              <a:t>Show slide 3 and the video of mealworms eating a carrot (</a:t>
            </a:r>
            <a:r>
              <a:rPr lang="en-US" sz="1200" u="sng" kern="1200" dirty="0">
                <a:solidFill>
                  <a:schemeClr val="tx1"/>
                </a:solidFill>
                <a:effectLst/>
                <a:latin typeface="+mn-lt"/>
                <a:ea typeface="+mn-ea"/>
                <a:cs typeface="+mn-cs"/>
                <a:hlinkClick r:id="rId3"/>
              </a:rPr>
              <a:t>http://www.youtube.com/watch?v=xRYE0JjHYoQ</a:t>
            </a:r>
            <a:r>
              <a:rPr lang="en-US" sz="1200" kern="1200" dirty="0">
                <a:solidFill>
                  <a:schemeClr val="tx1"/>
                </a:solidFill>
                <a:effectLst/>
                <a:latin typeface="+mn-lt"/>
                <a:ea typeface="+mn-ea"/>
                <a:cs typeface="+mn-cs"/>
              </a:rPr>
              <a:t> ). Have students share their observations and discuss how mealworms are similar and different from a child or other animals.</a:t>
            </a:r>
          </a:p>
          <a:p>
            <a:r>
              <a:rPr lang="en-US" sz="1200" kern="1200" dirty="0">
                <a:solidFill>
                  <a:schemeClr val="tx1"/>
                </a:solidFill>
                <a:effectLst/>
                <a:latin typeface="+mn-lt"/>
                <a:ea typeface="+mn-ea"/>
                <a:cs typeface="+mn-cs"/>
              </a:rPr>
              <a:t>If you already have mealworms for the investigation, you can have students observe actual mealworms instead of watching the video.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45802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read about mealworms.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PPT. Pass out a 2.4 Mealworms Factsheet Reading to each student or pair of students. Read together as a class or have students read in pairs.</a:t>
            </a:r>
          </a:p>
          <a:p>
            <a:pPr lvl="0"/>
            <a:r>
              <a:rPr lang="en-US" sz="1200" kern="1200" dirty="0">
                <a:solidFill>
                  <a:schemeClr val="tx1"/>
                </a:solidFill>
                <a:effectLst/>
                <a:latin typeface="+mn-lt"/>
                <a:ea typeface="+mn-ea"/>
                <a:cs typeface="+mn-cs"/>
              </a:rPr>
              <a:t>Have students pause and discuss the italicized questions.</a:t>
            </a:r>
          </a:p>
          <a:p>
            <a:pPr lvl="0"/>
            <a:r>
              <a:rPr lang="en-US" sz="1200" kern="1200" dirty="0">
                <a:solidFill>
                  <a:schemeClr val="tx1"/>
                </a:solidFill>
                <a:effectLst/>
                <a:latin typeface="+mn-lt"/>
                <a:ea typeface="+mn-ea"/>
                <a:cs typeface="+mn-cs"/>
              </a:rPr>
              <a:t>After reading, allow students to share what they found interesting about mealworms, including the differences in what molecules make up mealworms compared to the molecules in their food. Student should notice that mealworms eat food composed mainly of carbohydrates, but mealworms are not. The reason for this is an unanswered question that students will consider in later lessons.</a:t>
            </a:r>
          </a:p>
          <a:p>
            <a:r>
              <a:rPr lang="en-US" sz="1200" kern="1200" dirty="0">
                <a:solidFill>
                  <a:schemeClr val="tx1"/>
                </a:solidFill>
                <a:effectLst/>
                <a:latin typeface="+mn-lt"/>
                <a:ea typeface="+mn-ea"/>
                <a:cs typeface="+mn-cs"/>
              </a:rPr>
              <a:t>Show slide 5 of the PPT. Have students share their ideas about how mealworms are like other animals, including a child.</a:t>
            </a:r>
            <a:r>
              <a:rPr lang="en-US" dirty="0">
                <a:effectLst/>
              </a:rPr>
              <a:t> </a:t>
            </a:r>
            <a:r>
              <a:rPr lang="en-US" sz="1200" kern="1200" dirty="0">
                <a:solidFill>
                  <a:schemeClr val="tx1"/>
                </a:solidFill>
                <a:effectLst/>
                <a:latin typeface="+mn-lt"/>
                <a:ea typeface="+mn-ea"/>
                <a:cs typeface="+mn-cs"/>
              </a:rPr>
              <a:t>students will consider in later lessons.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934971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Show slide 5 of the PPT. Have students share their ideas about how mealworms are like other animals, including a child.</a:t>
            </a:r>
            <a:r>
              <a:rPr lang="en-US" dirty="0">
                <a:effectLst/>
              </a:rPr>
              <a:t> </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554056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slides to zoom in to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6-9 of 2.4 Questions about Animals PPT</a:t>
            </a:r>
          </a:p>
          <a:p>
            <a:pPr lvl="0"/>
            <a:r>
              <a:rPr lang="en-US" sz="1200" kern="1200" dirty="0">
                <a:solidFill>
                  <a:schemeClr val="tx1"/>
                </a:solidFill>
                <a:effectLst/>
                <a:latin typeface="+mn-lt"/>
                <a:ea typeface="+mn-ea"/>
                <a:cs typeface="+mn-cs"/>
              </a:rPr>
              <a:t>Slide 6 animates zooming in to an animal. </a:t>
            </a:r>
          </a:p>
          <a:p>
            <a:pPr lvl="0"/>
            <a:r>
              <a:rPr lang="en-US" sz="1200" kern="1200" dirty="0">
                <a:solidFill>
                  <a:schemeClr val="tx1"/>
                </a:solidFill>
                <a:effectLst/>
                <a:latin typeface="+mn-lt"/>
                <a:ea typeface="+mn-ea"/>
                <a:cs typeface="+mn-cs"/>
              </a:rPr>
              <a:t>Slide 7 shows the diversity of shapes and sizes of animals</a:t>
            </a:r>
          </a:p>
          <a:p>
            <a:pPr lvl="0"/>
            <a:r>
              <a:rPr lang="en-US" sz="1200" kern="1200" dirty="0">
                <a:solidFill>
                  <a:schemeClr val="tx1"/>
                </a:solidFill>
                <a:effectLst/>
                <a:latin typeface="+mn-lt"/>
                <a:ea typeface="+mn-ea"/>
                <a:cs typeface="+mn-cs"/>
              </a:rPr>
              <a:t>Slide 8 shows that despite the diversity in slide 7 that all animals are made of different types of cells.</a:t>
            </a:r>
          </a:p>
          <a:p>
            <a:pPr lvl="0"/>
            <a:r>
              <a:rPr lang="en-US" sz="1200" kern="1200" dirty="0">
                <a:solidFill>
                  <a:schemeClr val="tx1"/>
                </a:solidFill>
                <a:effectLst/>
                <a:latin typeface="+mn-lt"/>
                <a:ea typeface="+mn-ea"/>
                <a:cs typeface="+mn-cs"/>
              </a:rPr>
              <a:t>Slide 9 shows that all animal cells are made up of the same types of large organic molecules.</a:t>
            </a:r>
          </a:p>
          <a:p>
            <a:r>
              <a:rPr lang="en-US" sz="1200" kern="1200" dirty="0">
                <a:solidFill>
                  <a:schemeClr val="tx1"/>
                </a:solidFill>
                <a:effectLst/>
                <a:latin typeface="+mn-lt"/>
                <a:ea typeface="+mn-ea"/>
                <a:cs typeface="+mn-cs"/>
              </a:rPr>
              <a:t>Have students discuss the scales at which all animals are more alike than different (the cellular and atomic-molecular scale).</a:t>
            </a:r>
            <a:r>
              <a:rPr lang="en-US" dirty="0">
                <a:effectLst/>
              </a:rPr>
              <a:t> </a:t>
            </a:r>
            <a:r>
              <a:rPr lang="en-US" sz="1200" kern="1200" dirty="0">
                <a:solidFill>
                  <a:schemeClr val="tx1"/>
                </a:solidFill>
                <a:effectLst/>
                <a:latin typeface="+mn-lt"/>
                <a:ea typeface="+mn-ea"/>
                <a:cs typeface="+mn-cs"/>
              </a:rPr>
              <a:t>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484846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slides to zoom in to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6-9 of 2.4 Questions about Animals PPT</a:t>
            </a:r>
          </a:p>
          <a:p>
            <a:pPr lvl="0"/>
            <a:r>
              <a:rPr lang="en-US" sz="1200" kern="1200" dirty="0">
                <a:solidFill>
                  <a:schemeClr val="tx1"/>
                </a:solidFill>
                <a:effectLst/>
                <a:latin typeface="+mn-lt"/>
                <a:ea typeface="+mn-ea"/>
                <a:cs typeface="+mn-cs"/>
              </a:rPr>
              <a:t>Slide 6 animates zooming in to an animal. </a:t>
            </a:r>
          </a:p>
          <a:p>
            <a:pPr lvl="0"/>
            <a:r>
              <a:rPr lang="en-US" sz="1200" kern="1200" dirty="0">
                <a:solidFill>
                  <a:schemeClr val="tx1"/>
                </a:solidFill>
                <a:effectLst/>
                <a:latin typeface="+mn-lt"/>
                <a:ea typeface="+mn-ea"/>
                <a:cs typeface="+mn-cs"/>
              </a:rPr>
              <a:t>Slide 7 shows the diversity of shapes and sizes of animals</a:t>
            </a:r>
          </a:p>
          <a:p>
            <a:pPr lvl="0"/>
            <a:r>
              <a:rPr lang="en-US" sz="1200" kern="1200" dirty="0">
                <a:solidFill>
                  <a:schemeClr val="tx1"/>
                </a:solidFill>
                <a:effectLst/>
                <a:latin typeface="+mn-lt"/>
                <a:ea typeface="+mn-ea"/>
                <a:cs typeface="+mn-cs"/>
              </a:rPr>
              <a:t>Slide 8 shows that despite the diversity in slide 7 that all animals are made of different types of cells.</a:t>
            </a:r>
          </a:p>
          <a:p>
            <a:pPr lvl="0"/>
            <a:r>
              <a:rPr lang="en-US" sz="1200" kern="1200" dirty="0">
                <a:solidFill>
                  <a:schemeClr val="tx1"/>
                </a:solidFill>
                <a:effectLst/>
                <a:latin typeface="+mn-lt"/>
                <a:ea typeface="+mn-ea"/>
                <a:cs typeface="+mn-cs"/>
              </a:rPr>
              <a:t>Slide 9 shows that all animal cells are made up of the same types of large organic molecules.</a:t>
            </a:r>
          </a:p>
          <a:p>
            <a:r>
              <a:rPr lang="en-US" sz="1200" kern="1200" dirty="0">
                <a:solidFill>
                  <a:schemeClr val="tx1"/>
                </a:solidFill>
                <a:effectLst/>
                <a:latin typeface="+mn-lt"/>
                <a:ea typeface="+mn-ea"/>
                <a:cs typeface="+mn-cs"/>
              </a:rPr>
              <a:t>Have students discuss the scales at which all animals are more alike than different (the cellular and atomic-molecular 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63419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slides to zoom in to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6-9 of 2.4 Questions about Animals PPT</a:t>
            </a:r>
          </a:p>
          <a:p>
            <a:pPr lvl="0"/>
            <a:r>
              <a:rPr lang="en-US" sz="1200" kern="1200" dirty="0">
                <a:solidFill>
                  <a:schemeClr val="tx1"/>
                </a:solidFill>
                <a:effectLst/>
                <a:latin typeface="+mn-lt"/>
                <a:ea typeface="+mn-ea"/>
                <a:cs typeface="+mn-cs"/>
              </a:rPr>
              <a:t>Slide 6 animates zooming in to an animal. </a:t>
            </a:r>
          </a:p>
          <a:p>
            <a:pPr lvl="0"/>
            <a:r>
              <a:rPr lang="en-US" sz="1200" kern="1200" dirty="0">
                <a:solidFill>
                  <a:schemeClr val="tx1"/>
                </a:solidFill>
                <a:effectLst/>
                <a:latin typeface="+mn-lt"/>
                <a:ea typeface="+mn-ea"/>
                <a:cs typeface="+mn-cs"/>
              </a:rPr>
              <a:t>Slide 7 shows the diversity of shapes and sizes of animals</a:t>
            </a:r>
          </a:p>
          <a:p>
            <a:pPr lvl="0"/>
            <a:r>
              <a:rPr lang="en-US" sz="1200" kern="1200" dirty="0">
                <a:solidFill>
                  <a:schemeClr val="tx1"/>
                </a:solidFill>
                <a:effectLst/>
                <a:latin typeface="+mn-lt"/>
                <a:ea typeface="+mn-ea"/>
                <a:cs typeface="+mn-cs"/>
              </a:rPr>
              <a:t>Slide 8 shows that despite the diversity in slide 7 that all animals are made of different types of cells.</a:t>
            </a:r>
          </a:p>
          <a:p>
            <a:pPr lvl="0"/>
            <a:r>
              <a:rPr lang="en-US" sz="1200" kern="1200" dirty="0">
                <a:solidFill>
                  <a:schemeClr val="tx1"/>
                </a:solidFill>
                <a:effectLst/>
                <a:latin typeface="+mn-lt"/>
                <a:ea typeface="+mn-ea"/>
                <a:cs typeface="+mn-cs"/>
              </a:rPr>
              <a:t>Slide 9 shows that all animal cells are made up of the same types of large organic molecules.</a:t>
            </a:r>
          </a:p>
          <a:p>
            <a:r>
              <a:rPr lang="en-US" sz="1200" kern="1200" dirty="0">
                <a:solidFill>
                  <a:schemeClr val="tx1"/>
                </a:solidFill>
                <a:effectLst/>
                <a:latin typeface="+mn-lt"/>
                <a:ea typeface="+mn-ea"/>
                <a:cs typeface="+mn-cs"/>
              </a:rPr>
              <a:t>Have students discuss the scales at which all animals are more alike than different (the cellular and atomic-molecular 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40959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slides to zoom in to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slides 6-9 of 2.4 Questions about Animals PPT</a:t>
            </a:r>
          </a:p>
          <a:p>
            <a:pPr lvl="0"/>
            <a:r>
              <a:rPr lang="en-US" sz="1200" kern="1200" dirty="0">
                <a:solidFill>
                  <a:schemeClr val="tx1"/>
                </a:solidFill>
                <a:effectLst/>
                <a:latin typeface="+mn-lt"/>
                <a:ea typeface="+mn-ea"/>
                <a:cs typeface="+mn-cs"/>
              </a:rPr>
              <a:t>Slide 6 animates zooming in to an animal. </a:t>
            </a:r>
          </a:p>
          <a:p>
            <a:pPr lvl="0"/>
            <a:r>
              <a:rPr lang="en-US" sz="1200" kern="1200" dirty="0">
                <a:solidFill>
                  <a:schemeClr val="tx1"/>
                </a:solidFill>
                <a:effectLst/>
                <a:latin typeface="+mn-lt"/>
                <a:ea typeface="+mn-ea"/>
                <a:cs typeface="+mn-cs"/>
              </a:rPr>
              <a:t>Slide 7 shows the diversity of shapes and sizes of animals</a:t>
            </a:r>
          </a:p>
          <a:p>
            <a:pPr lvl="0"/>
            <a:r>
              <a:rPr lang="en-US" sz="1200" kern="1200" dirty="0">
                <a:solidFill>
                  <a:schemeClr val="tx1"/>
                </a:solidFill>
                <a:effectLst/>
                <a:latin typeface="+mn-lt"/>
                <a:ea typeface="+mn-ea"/>
                <a:cs typeface="+mn-cs"/>
              </a:rPr>
              <a:t>Slide 8 shows that despite the diversity in slide 7 that all animals are made of different types of cells.</a:t>
            </a:r>
          </a:p>
          <a:p>
            <a:pPr lvl="0"/>
            <a:r>
              <a:rPr lang="en-US" sz="1200" kern="1200" dirty="0">
                <a:solidFill>
                  <a:schemeClr val="tx1"/>
                </a:solidFill>
                <a:effectLst/>
                <a:latin typeface="+mn-lt"/>
                <a:ea typeface="+mn-ea"/>
                <a:cs typeface="+mn-cs"/>
              </a:rPr>
              <a:t>Slide 9 shows that all animal cells are made up of the same types of large organic molecules.</a:t>
            </a:r>
          </a:p>
          <a:p>
            <a:r>
              <a:rPr lang="en-US" sz="1200" kern="1200" dirty="0">
                <a:solidFill>
                  <a:schemeClr val="tx1"/>
                </a:solidFill>
                <a:effectLst/>
                <a:latin typeface="+mn-lt"/>
                <a:ea typeface="+mn-ea"/>
                <a:cs typeface="+mn-cs"/>
              </a:rPr>
              <a:t>Have students discuss the scales at which all animals are more alike than different (the cellular and atomic-molecular scale).</a:t>
            </a:r>
            <a:r>
              <a:rPr lang="en-US" dirty="0">
                <a:effectLst/>
              </a:rPr>
              <a:t> </a:t>
            </a:r>
            <a:r>
              <a:rPr lang="en-US" sz="1200" kern="1200" dirty="0">
                <a:solidFill>
                  <a:schemeClr val="tx1"/>
                </a:solidFill>
                <a:effectLst/>
                <a:latin typeface="+mn-lt"/>
                <a:ea typeface="+mn-ea"/>
                <a:cs typeface="+mn-cs"/>
              </a:rPr>
              <a:t>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9156572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xRYE0JjHYoQ"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tiff"/><Relationship Id="rId7" Type="http://schemas.openxmlformats.org/officeDocument/2006/relationships/image" Target="../media/image6.tif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8.xml.rels><?xml version="1.0" encoding="UTF-8" standalone="yes"?>
<Relationships xmlns="http://schemas.openxmlformats.org/package/2006/relationships"><Relationship Id="rId3" Type="http://schemas.openxmlformats.org/officeDocument/2006/relationships/image" Target="../media/image17.tiff"/><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424"/>
            <a:ext cx="8229600" cy="2242799"/>
          </a:xfrm>
        </p:spPr>
        <p:txBody>
          <a:bodyPr>
            <a:normAutofit/>
          </a:bodyPr>
          <a:lstStyle/>
          <a:p>
            <a:r>
              <a:rPr lang="en-US" i="1" dirty="0">
                <a:latin typeface="Arial"/>
                <a:cs typeface="Arial"/>
              </a:rPr>
              <a:t>Animals</a:t>
            </a:r>
            <a:r>
              <a:rPr lang="en-US" dirty="0">
                <a:latin typeface="Arial"/>
                <a:cs typeface="Arial"/>
              </a:rPr>
              <a:t> Unit</a:t>
            </a:r>
            <a:br>
              <a:rPr lang="en-US" dirty="0">
                <a:latin typeface="Arial"/>
                <a:cs typeface="Arial"/>
              </a:rPr>
            </a:br>
            <a:r>
              <a:rPr lang="en-US" dirty="0">
                <a:latin typeface="Arial"/>
                <a:cs typeface="Arial"/>
              </a:rPr>
              <a:t>Activity 2.4: Questions about Animals</a:t>
            </a:r>
          </a:p>
        </p:txBody>
      </p:sp>
      <p:sp>
        <p:nvSpPr>
          <p:cNvPr id="5" name="Slide Number Placeholder 4">
            <a:extLst>
              <a:ext uri="{FF2B5EF4-FFF2-40B4-BE49-F238E27FC236}">
                <a16:creationId xmlns:a16="http://schemas.microsoft.com/office/drawing/2014/main" id="{3823649C-0B40-4398-A561-61B99405E9D1}"/>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2557317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else do we know about matter and energy in animals?</a:t>
            </a:r>
          </a:p>
        </p:txBody>
      </p:sp>
      <p:sp>
        <p:nvSpPr>
          <p:cNvPr id="3" name="Content Placeholder 2"/>
          <p:cNvSpPr>
            <a:spLocks noGrp="1"/>
          </p:cNvSpPr>
          <p:nvPr>
            <p:ph idx="1"/>
          </p:nvPr>
        </p:nvSpPr>
        <p:spPr>
          <a:xfrm>
            <a:off x="457200" y="1657350"/>
            <a:ext cx="8229600" cy="4754224"/>
          </a:xfrm>
        </p:spPr>
        <p:txBody>
          <a:bodyPr/>
          <a:lstStyle/>
          <a:p>
            <a:r>
              <a:rPr lang="en-US" dirty="0"/>
              <a:t>What are rules about matter should we follow when investigating and explaining how animals grow, move, and function?</a:t>
            </a:r>
          </a:p>
          <a:p>
            <a:endParaRPr lang="en-US" dirty="0"/>
          </a:p>
          <a:p>
            <a:r>
              <a:rPr lang="en-US" dirty="0"/>
              <a:t>What are rules about energy should we follow when investigation how animals grow, move, and function?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577496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152400" y="618403"/>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820474" cy="584775"/>
          </a:xfrm>
          <a:prstGeom prst="rect">
            <a:avLst/>
          </a:prstGeom>
          <a:noFill/>
        </p:spPr>
        <p:txBody>
          <a:bodyPr wrap="none" rtlCol="0">
            <a:spAutoFit/>
          </a:bodyPr>
          <a:lstStyle/>
          <a:p>
            <a:r>
              <a:rPr lang="en-US" sz="3200" dirty="0"/>
              <a:t>Good answers to questions about animal cells</a:t>
            </a:r>
          </a:p>
        </p:txBody>
      </p:sp>
      <p:sp>
        <p:nvSpPr>
          <p:cNvPr id="2" name="Slide Number Placeholder 1">
            <a:extLst>
              <a:ext uri="{FF2B5EF4-FFF2-40B4-BE49-F238E27FC236}">
                <a16:creationId xmlns:a16="http://schemas.microsoft.com/office/drawing/2014/main" id="{935E8486-128F-4E65-B21A-B2FD89D1A7D7}"/>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1149241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Looking back at Expressing Ideas and Questions</a:t>
            </a:r>
          </a:p>
        </p:txBody>
      </p:sp>
      <p:sp>
        <p:nvSpPr>
          <p:cNvPr id="3" name="Content Placeholder 2"/>
          <p:cNvSpPr>
            <a:spLocks noGrp="1"/>
          </p:cNvSpPr>
          <p:nvPr>
            <p:ph idx="1"/>
          </p:nvPr>
        </p:nvSpPr>
        <p:spPr>
          <a:xfrm>
            <a:off x="457200" y="1369842"/>
            <a:ext cx="7947498" cy="5224294"/>
          </a:xfrm>
        </p:spPr>
        <p:txBody>
          <a:bodyPr>
            <a:normAutofit fontScale="92500" lnSpcReduction="10000"/>
          </a:bodyPr>
          <a:lstStyle/>
          <a:p>
            <a:pPr marL="0" indent="0">
              <a:buNone/>
            </a:pPr>
            <a:r>
              <a:rPr lang="en-US" sz="2800" dirty="0"/>
              <a:t>Mealworms are like a child in many ways. </a:t>
            </a:r>
            <a:r>
              <a:rPr lang="is-IS" sz="2800" dirty="0"/>
              <a:t>They eat food, take in air, grow, move, and function.</a:t>
            </a:r>
          </a:p>
          <a:p>
            <a:pPr marL="0" indent="0">
              <a:buNone/>
            </a:pPr>
            <a:endParaRPr lang="is-IS" sz="2800" dirty="0"/>
          </a:p>
          <a:p>
            <a:r>
              <a:rPr lang="is-IS" sz="2800" dirty="0"/>
              <a:t>What do you think happens to the food mealworms eat?</a:t>
            </a:r>
          </a:p>
          <a:p>
            <a:r>
              <a:rPr lang="en-US" sz="2800" dirty="0"/>
              <a:t>What do you think happens to the air mealworms take in?</a:t>
            </a:r>
          </a:p>
          <a:p>
            <a:r>
              <a:rPr lang="en-US" sz="2800" dirty="0"/>
              <a:t>Do the ideas on your Expressing Ideas Tool match with what you now know about animal structure and function?</a:t>
            </a:r>
          </a:p>
          <a:p>
            <a:r>
              <a:rPr lang="en-US" sz="2800" dirty="0"/>
              <a:t>Do the ideas follow the rules about matter and energy?</a:t>
            </a:r>
          </a:p>
          <a:p>
            <a:r>
              <a:rPr lang="en-US" sz="2800" dirty="0"/>
              <a:t>Don’t erase your previous ideas, but instead make changes and additions in a new color.</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896795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about Mealworms</a:t>
            </a:r>
          </a:p>
        </p:txBody>
      </p:sp>
      <p:sp>
        <p:nvSpPr>
          <p:cNvPr id="3" name="Content Placeholder 2"/>
          <p:cNvSpPr>
            <a:spLocks noGrp="1"/>
          </p:cNvSpPr>
          <p:nvPr>
            <p:ph idx="1"/>
          </p:nvPr>
        </p:nvSpPr>
        <p:spPr/>
        <p:txBody>
          <a:bodyPr/>
          <a:lstStyle/>
          <a:p>
            <a:r>
              <a:rPr lang="en-US" dirty="0"/>
              <a:t>What questions do you have about how mealworms grow, move, and function?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92036" y="3153464"/>
            <a:ext cx="2359928" cy="1609471"/>
          </a:xfrm>
          <a:prstGeom prst="rect">
            <a:avLst/>
          </a:prstGeom>
        </p:spPr>
      </p:pic>
    </p:spTree>
    <p:extLst>
      <p:ext uri="{BB962C8B-B14F-4D97-AF65-F5344CB8AC3E}">
        <p14:creationId xmlns:p14="http://schemas.microsoft.com/office/powerpoint/2010/main" val="484475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are mealworms similar to people?</a:t>
            </a:r>
            <a:endParaRPr lang="en-US" sz="3200" dirty="0"/>
          </a:p>
          <a:p>
            <a:r>
              <a:rPr lang="en-US" dirty="0"/>
              <a:t>Predictions </a:t>
            </a:r>
          </a:p>
          <a:p>
            <a:pPr lvl="1"/>
            <a:r>
              <a:rPr lang="en-US" dirty="0"/>
              <a:t>What questions do you have about how mealworms grow, move, and function?</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14</a:t>
            </a:fld>
            <a:endParaRPr lang="en-US"/>
          </a:p>
        </p:txBody>
      </p:sp>
    </p:spTree>
    <p:extLst>
      <p:ext uri="{BB962C8B-B14F-4D97-AF65-F5344CB8AC3E}">
        <p14:creationId xmlns:p14="http://schemas.microsoft.com/office/powerpoint/2010/main" val="3376854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15</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717184" y="2340789"/>
            <a:ext cx="3883140"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449602"/>
            <a:ext cx="4283564" cy="5632311"/>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“Questions about Animals.”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a:p>
            <a:pPr marL="285750" indent="-285750">
              <a:buFont typeface="Arial" panose="020B0604020202020204" pitchFamily="34" charset="0"/>
              <a:buChar char="•"/>
            </a:pPr>
            <a:endParaRPr lang="en-US" sz="2000" dirty="0"/>
          </a:p>
        </p:txBody>
      </p:sp>
    </p:spTree>
    <p:extLst>
      <p:ext uri="{BB962C8B-B14F-4D97-AF65-F5344CB8AC3E}">
        <p14:creationId xmlns:p14="http://schemas.microsoft.com/office/powerpoint/2010/main" val="187997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F5ED6F3-C959-8B4D-8D30-51B9B6629BD4}"/>
              </a:ext>
            </a:extLst>
          </p:cNvPr>
          <p:cNvPicPr>
            <a:picLocks noChangeAspect="1"/>
          </p:cNvPicPr>
          <p:nvPr/>
        </p:nvPicPr>
        <p:blipFill>
          <a:blip r:embed="rId3"/>
          <a:srcRect/>
          <a:stretch/>
        </p:blipFill>
        <p:spPr>
          <a:xfrm>
            <a:off x="202909" y="840905"/>
            <a:ext cx="8738181" cy="5176189"/>
          </a:xfrm>
          <a:prstGeom prst="rect">
            <a:avLst/>
          </a:prstGeom>
        </p:spPr>
      </p:pic>
      <p:sp>
        <p:nvSpPr>
          <p:cNvPr id="2" name="Title 1"/>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rot="15079651">
            <a:off x="580870" y="1573273"/>
            <a:ext cx="924560" cy="924560"/>
          </a:xfrm>
          <a:prstGeom prst="wedgeEllipseCallout">
            <a:avLst>
              <a:gd name="adj1" fmla="val -93691"/>
              <a:gd name="adj2" fmla="val 6828"/>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charset="0"/>
                <a:ea typeface="Times New Roman" charset="0"/>
              </a:rPr>
              <a:t>You are here</a:t>
            </a:r>
            <a:endParaRPr lang="en-US" sz="1100" dirty="0">
              <a:effectLst/>
              <a:latin typeface="Arial" charset="0"/>
              <a:ea typeface="Times New Roman" charset="0"/>
            </a:endParaRPr>
          </a:p>
        </p:txBody>
      </p:sp>
    </p:spTree>
    <p:extLst>
      <p:ext uri="{BB962C8B-B14F-4D97-AF65-F5344CB8AC3E}">
        <p14:creationId xmlns:p14="http://schemas.microsoft.com/office/powerpoint/2010/main" val="584205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Mealworms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pic>
        <p:nvPicPr>
          <p:cNvPr id="7" name="Content Placeholder 6">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60933" y="1449602"/>
            <a:ext cx="7422133" cy="4198144"/>
          </a:xfrm>
        </p:spPr>
      </p:pic>
    </p:spTree>
    <p:extLst>
      <p:ext uri="{BB962C8B-B14F-4D97-AF65-F5344CB8AC3E}">
        <p14:creationId xmlns:p14="http://schemas.microsoft.com/office/powerpoint/2010/main" val="1158900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0683" y="1320800"/>
            <a:ext cx="5046117" cy="4140200"/>
          </a:xfrm>
          <a:prstGeom prst="rect">
            <a:avLst/>
          </a:prstGeom>
          <a:ln>
            <a:solidFill>
              <a:schemeClr val="tx1"/>
            </a:solidFill>
          </a:ln>
        </p:spPr>
      </p:pic>
      <p:sp>
        <p:nvSpPr>
          <p:cNvPr id="5" name="Content Placeholder 8"/>
          <p:cNvSpPr>
            <a:spLocks noGrp="1"/>
          </p:cNvSpPr>
          <p:nvPr>
            <p:ph idx="1"/>
          </p:nvPr>
        </p:nvSpPr>
        <p:spPr>
          <a:xfrm>
            <a:off x="174785" y="1553897"/>
            <a:ext cx="3465898" cy="3802807"/>
          </a:xfrm>
        </p:spPr>
        <p:txBody>
          <a:bodyPr vert="horz" lIns="91440" tIns="45720" rIns="91440" bIns="45720" rtlCol="0" anchor="t">
            <a:normAutofit fontScale="92500"/>
          </a:bodyPr>
          <a:lstStyle/>
          <a:p>
            <a:r>
              <a:rPr lang="en-US" dirty="0"/>
              <a:t>Read the “Mealworms Factsheet Reading” using the Questions, Connections, Questions Reading Strategy. </a:t>
            </a:r>
          </a:p>
          <a:p>
            <a:endParaRPr lang="en-US" dirty="0"/>
          </a:p>
          <a:p>
            <a:endParaRPr lang="en-US" dirty="0"/>
          </a:p>
        </p:txBody>
      </p:sp>
    </p:spTree>
    <p:extLst>
      <p:ext uri="{BB962C8B-B14F-4D97-AF65-F5344CB8AC3E}">
        <p14:creationId xmlns:p14="http://schemas.microsoft.com/office/powerpoint/2010/main" val="386418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are mealworms like other animals? How are they like a child?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92036" y="2937128"/>
            <a:ext cx="2359928" cy="1609471"/>
          </a:xfrm>
          <a:prstGeom prst="rect">
            <a:avLst/>
          </a:prstGeom>
        </p:spPr>
      </p:pic>
    </p:spTree>
    <p:extLst>
      <p:ext uri="{BB962C8B-B14F-4D97-AF65-F5344CB8AC3E}">
        <p14:creationId xmlns:p14="http://schemas.microsoft.com/office/powerpoint/2010/main" val="1950969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528"/>
            <a:ext cx="8229600" cy="509207"/>
          </a:xfrm>
        </p:spPr>
        <p:txBody>
          <a:bodyPr>
            <a:normAutofit fontScale="90000"/>
          </a:bodyPr>
          <a:lstStyle/>
          <a:p>
            <a:r>
              <a:rPr lang="en-US" dirty="0">
                <a:latin typeface="Arial" panose="020B0604020202020204" pitchFamily="34" charset="0"/>
                <a:cs typeface="Arial" panose="020B0604020202020204" pitchFamily="34" charset="0"/>
              </a:rPr>
              <a:t>Animals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6</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-6</a:t>
            </a:r>
            <a:r>
              <a:rPr lang="en-US" altLang="zh-CN" sz="2000" b="1" spc="-100" dirty="0">
                <a:latin typeface="Arial Narrow"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-7</a:t>
            </a:r>
            <a:r>
              <a:rPr lang="en-US" altLang="zh-CN" sz="2000" b="1" spc="-100" dirty="0">
                <a:latin typeface="Arial Narrow"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-8</a:t>
            </a:r>
            <a:r>
              <a:rPr lang="en-US" altLang="zh-CN" sz="2000" b="1" spc="-100" dirty="0">
                <a:latin typeface="Arial Narrow"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400110"/>
          </a:xfrm>
          <a:prstGeom prst="rect">
            <a:avLst/>
          </a:prstGeom>
          <a:noFill/>
          <a:ln w="19050">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Narrow" pitchFamily="34" charset="0"/>
                <a:cs typeface="Arial" panose="020B0604020202020204" pitchFamily="34" charset="0"/>
              </a:rPr>
              <a:t>Scale: 10</a:t>
            </a:r>
            <a:r>
              <a:rPr lang="en-US" altLang="zh-CN" sz="2000" b="1" spc="-100" baseline="30000" dirty="0">
                <a:latin typeface="Arial Narrow" pitchFamily="34" charset="0"/>
                <a:cs typeface="Arial" panose="020B0604020202020204" pitchFamily="34" charset="0"/>
              </a:rPr>
              <a:t>-9</a:t>
            </a:r>
            <a:r>
              <a:rPr lang="en-US" altLang="zh-CN" sz="2000" b="1" spc="-100" dirty="0">
                <a:latin typeface="Arial Narrow" pitchFamily="34" charset="0"/>
                <a:cs typeface="Arial" panose="020B0604020202020204" pitchFamily="34" charset="0"/>
              </a:rPr>
              <a:t> meters = 0.000 000 001 meters </a:t>
            </a:r>
          </a:p>
        </p:txBody>
      </p:sp>
      <p:pic>
        <p:nvPicPr>
          <p:cNvPr id="23" name="co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110865" y="1978925"/>
            <a:ext cx="4385436" cy="2900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leg"/>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7748"/>
            <a:ext cx="4068762" cy="4062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21652" y="1719246"/>
            <a:ext cx="3255548" cy="3419503"/>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cells are made of molecules</a:t>
            </a:r>
          </a:p>
        </p:txBody>
      </p:sp>
      <p:sp>
        <p:nvSpPr>
          <p:cNvPr id="38" name="Title 3"/>
          <p:cNvSpPr txBox="1">
            <a:spLocks/>
          </p:cNvSpPr>
          <p:nvPr/>
        </p:nvSpPr>
        <p:spPr>
          <a:xfrm>
            <a:off x="457200" y="457199"/>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Animal molecules are made of atoms</a:t>
            </a:r>
          </a:p>
        </p:txBody>
      </p:sp>
    </p:spTree>
    <p:extLst>
      <p:ext uri="{BB962C8B-B14F-4D97-AF65-F5344CB8AC3E}">
        <p14:creationId xmlns:p14="http://schemas.microsoft.com/office/powerpoint/2010/main" val="149791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Animals come in all shapes and sizes</a:t>
            </a:r>
          </a:p>
        </p:txBody>
      </p:sp>
      <p:pic>
        <p:nvPicPr>
          <p:cNvPr id="5" name="Content Placehold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833846" y="1565911"/>
            <a:ext cx="1226601" cy="1230453"/>
          </a:xfrm>
          <a:prstGeom prst="rect">
            <a:avLst/>
          </a:prstGeom>
        </p:spPr>
      </p:pic>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2354" y="1352688"/>
            <a:ext cx="2131335" cy="1926960"/>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9338" y="3279648"/>
            <a:ext cx="4665232" cy="3131926"/>
          </a:xfrm>
          <a:prstGeom prst="rect">
            <a:avLst/>
          </a:prstGeom>
        </p:spPr>
      </p:pic>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37789" y="1746443"/>
            <a:ext cx="1892723" cy="985163"/>
          </a:xfrm>
          <a:prstGeom prst="rect">
            <a:avLst/>
          </a:prstGeom>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14570" y="3813429"/>
            <a:ext cx="853440" cy="582046"/>
          </a:xfrm>
          <a:prstGeom prst="rect">
            <a:avLst/>
          </a:prstGeom>
        </p:spPr>
      </p:pic>
      <p:pic>
        <p:nvPicPr>
          <p:cNvPr id="10" name="Picture 9" descr="Macintosh HD:Users:hannahmiller:Dropbox:2 CTIME2 General:2.2 Curriculum Development:2.2.2 Media and Images:1 From Craig:Graphics-Images:B&amp;W line drawings:child clothed.png"/>
          <p:cNvPicPr/>
          <p:nvPr/>
        </p:nvPicPr>
        <p:blipFill>
          <a:blip r:embed="rId8">
            <a:extLst>
              <a:ext uri="{28A0092B-C50C-407E-A947-70E740481C1C}">
                <a14:useLocalDpi xmlns:a14="http://schemas.microsoft.com/office/drawing/2010/main" val="0"/>
              </a:ext>
            </a:extLst>
          </a:blip>
          <a:srcRect/>
          <a:stretch>
            <a:fillRect/>
          </a:stretch>
        </p:blipFill>
        <p:spPr bwMode="auto">
          <a:xfrm>
            <a:off x="7246595" y="2838969"/>
            <a:ext cx="1238572" cy="3254379"/>
          </a:xfrm>
          <a:prstGeom prst="rect">
            <a:avLst/>
          </a:prstGeom>
          <a:noFill/>
          <a:ln>
            <a:noFill/>
          </a:ln>
        </p:spPr>
      </p:pic>
    </p:spTree>
    <p:extLst>
      <p:ext uri="{BB962C8B-B14F-4D97-AF65-F5344CB8AC3E}">
        <p14:creationId xmlns:p14="http://schemas.microsoft.com/office/powerpoint/2010/main" val="831762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Animals have many different kinds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52928" y="2249424"/>
            <a:ext cx="3608832" cy="2422729"/>
          </a:xfrm>
          <a:prstGeom prst="rect">
            <a:avLst/>
          </a:prstGeom>
        </p:spPr>
      </p:pic>
      <p:sp>
        <p:nvSpPr>
          <p:cNvPr id="6" name="TextBox 5"/>
          <p:cNvSpPr txBox="1"/>
          <p:nvPr/>
        </p:nvSpPr>
        <p:spPr>
          <a:xfrm>
            <a:off x="646176" y="3376811"/>
            <a:ext cx="2201308" cy="369332"/>
          </a:xfrm>
          <a:prstGeom prst="rect">
            <a:avLst/>
          </a:prstGeom>
          <a:noFill/>
        </p:spPr>
        <p:txBody>
          <a:bodyPr wrap="none" rtlCol="0">
            <a:spAutoFit/>
          </a:bodyPr>
          <a:lstStyle/>
          <a:p>
            <a:r>
              <a:rPr lang="en-US" dirty="0"/>
              <a:t>Digestive </a:t>
            </a:r>
            <a:r>
              <a:rPr lang="en-US"/>
              <a:t>system cells</a:t>
            </a:r>
          </a:p>
        </p:txBody>
      </p:sp>
      <p:sp>
        <p:nvSpPr>
          <p:cNvPr id="7" name="TextBox 6"/>
          <p:cNvSpPr txBox="1"/>
          <p:nvPr/>
        </p:nvSpPr>
        <p:spPr>
          <a:xfrm>
            <a:off x="841248" y="5650992"/>
            <a:ext cx="1321196" cy="369332"/>
          </a:xfrm>
          <a:prstGeom prst="rect">
            <a:avLst/>
          </a:prstGeom>
          <a:noFill/>
        </p:spPr>
        <p:txBody>
          <a:bodyPr wrap="none" rtlCol="0">
            <a:spAutoFit/>
          </a:bodyPr>
          <a:lstStyle/>
          <a:p>
            <a:r>
              <a:rPr lang="en-US" dirty="0"/>
              <a:t>Muscle cells</a:t>
            </a:r>
          </a:p>
        </p:txBody>
      </p:sp>
      <p:sp>
        <p:nvSpPr>
          <p:cNvPr id="8" name="TextBox 7"/>
          <p:cNvSpPr txBox="1"/>
          <p:nvPr/>
        </p:nvSpPr>
        <p:spPr>
          <a:xfrm>
            <a:off x="6827520" y="5632704"/>
            <a:ext cx="1210588" cy="369332"/>
          </a:xfrm>
          <a:prstGeom prst="rect">
            <a:avLst/>
          </a:prstGeom>
          <a:noFill/>
        </p:spPr>
        <p:txBody>
          <a:bodyPr wrap="none" rtlCol="0">
            <a:spAutoFit/>
          </a:bodyPr>
          <a:lstStyle/>
          <a:p>
            <a:r>
              <a:rPr lang="en-US"/>
              <a:t>Nerve </a:t>
            </a:r>
            <a:r>
              <a:rPr lang="en-US" dirty="0"/>
              <a:t>cells</a:t>
            </a:r>
          </a:p>
        </p:txBody>
      </p:sp>
      <p:sp>
        <p:nvSpPr>
          <p:cNvPr id="9" name="TextBox 8"/>
          <p:cNvSpPr txBox="1"/>
          <p:nvPr/>
        </p:nvSpPr>
        <p:spPr>
          <a:xfrm>
            <a:off x="6827520" y="3171821"/>
            <a:ext cx="1031051" cy="369332"/>
          </a:xfrm>
          <a:prstGeom prst="rect">
            <a:avLst/>
          </a:prstGeom>
          <a:noFill/>
        </p:spPr>
        <p:txBody>
          <a:bodyPr wrap="none" rtlCol="0">
            <a:spAutoFit/>
          </a:bodyPr>
          <a:lstStyle/>
          <a:p>
            <a:r>
              <a:rPr lang="en-US" dirty="0"/>
              <a:t>Skin cells</a:t>
            </a:r>
          </a:p>
        </p:txBody>
      </p:sp>
      <p:cxnSp>
        <p:nvCxnSpPr>
          <p:cNvPr id="11" name="Straight Connector 10"/>
          <p:cNvCxnSpPr/>
          <p:nvPr/>
        </p:nvCxnSpPr>
        <p:spPr>
          <a:xfrm flipH="1">
            <a:off x="2288381" y="3746143"/>
            <a:ext cx="765970" cy="142593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14" idx="0"/>
          </p:cNvCxnSpPr>
          <p:nvPr/>
        </p:nvCxnSpPr>
        <p:spPr>
          <a:xfrm flipH="1">
            <a:off x="1608536" y="3746143"/>
            <a:ext cx="1445814" cy="240784"/>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824509" y="3986927"/>
            <a:ext cx="1568053" cy="1568053"/>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6648787" y="4139327"/>
            <a:ext cx="1568053" cy="156805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6559018" y="1637621"/>
            <a:ext cx="1568053" cy="1568053"/>
          </a:xfrm>
          <a:prstGeom prst="ellipse">
            <a:avLst/>
          </a:prstGeom>
          <a:blipFill dpi="0" rotWithShape="1">
            <a:blip r:embed="rId6">
              <a:extLst>
                <a:ext uri="{28A0092B-C50C-407E-A947-70E740481C1C}">
                  <a14:useLocalDpi xmlns:a14="http://schemas.microsoft.com/office/drawing/2010/main" val="0"/>
                </a:ext>
              </a:extLst>
            </a:blip>
            <a:srcRect/>
            <a:stretch>
              <a:fillRect l="-3941" t="-3941" r="1891" b="1891"/>
            </a:stretch>
          </a:blip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rot="17100000">
            <a:off x="824508" y="1739551"/>
            <a:ext cx="1568053" cy="1568053"/>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1366962" y="1706413"/>
            <a:ext cx="1025600" cy="461665"/>
          </a:xfrm>
          <a:prstGeom prst="rect">
            <a:avLst/>
          </a:prstGeom>
          <a:noFill/>
        </p:spPr>
        <p:txBody>
          <a:bodyPr wrap="square" rtlCol="0">
            <a:spAutoFit/>
          </a:bodyPr>
          <a:lstStyle/>
          <a:p>
            <a:r>
              <a:rPr lang="en-US" sz="1200" dirty="0"/>
              <a:t>Inside intestine</a:t>
            </a:r>
          </a:p>
        </p:txBody>
      </p:sp>
      <p:sp>
        <p:nvSpPr>
          <p:cNvPr id="19" name="TextBox 18"/>
          <p:cNvSpPr txBox="1"/>
          <p:nvPr/>
        </p:nvSpPr>
        <p:spPr>
          <a:xfrm>
            <a:off x="1213430" y="2931593"/>
            <a:ext cx="734433" cy="276999"/>
          </a:xfrm>
          <a:prstGeom prst="rect">
            <a:avLst/>
          </a:prstGeom>
          <a:noFill/>
        </p:spPr>
        <p:txBody>
          <a:bodyPr wrap="square" rtlCol="0">
            <a:spAutoFit/>
          </a:bodyPr>
          <a:lstStyle/>
          <a:p>
            <a:pPr algn="ctr"/>
            <a:r>
              <a:rPr lang="en-US" sz="1200" dirty="0"/>
              <a:t>Blood</a:t>
            </a:r>
          </a:p>
        </p:txBody>
      </p:sp>
      <p:cxnSp>
        <p:nvCxnSpPr>
          <p:cNvPr id="20" name="Straight Connector 19"/>
          <p:cNvCxnSpPr>
            <a:endCxn id="17" idx="3"/>
          </p:cNvCxnSpPr>
          <p:nvPr/>
        </p:nvCxnSpPr>
        <p:spPr>
          <a:xfrm flipH="1">
            <a:off x="2000548" y="2755392"/>
            <a:ext cx="1766780" cy="44717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flipV="1">
            <a:off x="2162444" y="1926336"/>
            <a:ext cx="1629268" cy="816865"/>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flipV="1">
            <a:off x="5305854" y="2876729"/>
            <a:ext cx="2101509" cy="345763"/>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a:endCxn id="16" idx="1"/>
          </p:cNvCxnSpPr>
          <p:nvPr/>
        </p:nvCxnSpPr>
        <p:spPr>
          <a:xfrm flipV="1">
            <a:off x="5305854" y="1867257"/>
            <a:ext cx="1482800" cy="100947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flipV="1">
            <a:off x="6120385" y="3844671"/>
            <a:ext cx="625536" cy="1425656"/>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a:endCxn id="15" idx="0"/>
          </p:cNvCxnSpPr>
          <p:nvPr/>
        </p:nvCxnSpPr>
        <p:spPr>
          <a:xfrm>
            <a:off x="6120384" y="3844671"/>
            <a:ext cx="1312430" cy="294656"/>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5054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Cells are made of large organic molecules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18476" y="1132018"/>
            <a:ext cx="3608832" cy="2422729"/>
          </a:xfrm>
          <a:prstGeom prst="rect">
            <a:avLst/>
          </a:prstGeom>
        </p:spPr>
      </p:pic>
      <p:sp>
        <p:nvSpPr>
          <p:cNvPr id="7" name="TextBox 6"/>
          <p:cNvSpPr txBox="1"/>
          <p:nvPr/>
        </p:nvSpPr>
        <p:spPr>
          <a:xfrm>
            <a:off x="4471759" y="4198743"/>
            <a:ext cx="1321196" cy="369332"/>
          </a:xfrm>
          <a:prstGeom prst="rect">
            <a:avLst/>
          </a:prstGeom>
          <a:noFill/>
        </p:spPr>
        <p:txBody>
          <a:bodyPr wrap="none" rtlCol="0">
            <a:spAutoFit/>
          </a:bodyPr>
          <a:lstStyle/>
          <a:p>
            <a:r>
              <a:rPr lang="en-US" dirty="0"/>
              <a:t>Muscle cells</a:t>
            </a:r>
          </a:p>
        </p:txBody>
      </p:sp>
      <p:cxnSp>
        <p:nvCxnSpPr>
          <p:cNvPr id="11" name="Straight Connector 10"/>
          <p:cNvCxnSpPr/>
          <p:nvPr/>
        </p:nvCxnSpPr>
        <p:spPr>
          <a:xfrm flipH="1">
            <a:off x="4893051" y="2574572"/>
            <a:ext cx="765970" cy="1425932"/>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14" idx="0"/>
          </p:cNvCxnSpPr>
          <p:nvPr/>
        </p:nvCxnSpPr>
        <p:spPr>
          <a:xfrm flipH="1">
            <a:off x="4213207" y="2574572"/>
            <a:ext cx="1445814" cy="240784"/>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3429180" y="2815356"/>
            <a:ext cx="1568053" cy="1568053"/>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10"/>
          <p:cNvSpPr txBox="1">
            <a:spLocks noChangeArrowheads="1"/>
          </p:cNvSpPr>
          <p:nvPr/>
        </p:nvSpPr>
        <p:spPr bwMode="auto">
          <a:xfrm>
            <a:off x="434061" y="4835006"/>
            <a:ext cx="116241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Calibri" charset="0"/>
              </a:rPr>
              <a:t>Proteins</a:t>
            </a:r>
            <a:endParaRPr lang="en-US" sz="1800" dirty="0">
              <a:latin typeface="Calibri" charset="0"/>
            </a:endParaRPr>
          </a:p>
        </p:txBody>
      </p:sp>
      <p:pic>
        <p:nvPicPr>
          <p:cNvPr id="24" name="Picture 14" descr="fat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19397" y="4835006"/>
            <a:ext cx="1229146" cy="18437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2" descr="protein 06.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64580" y="3763520"/>
            <a:ext cx="1809905" cy="12066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TextBox 10"/>
          <p:cNvSpPr txBox="1">
            <a:spLocks noChangeArrowheads="1"/>
          </p:cNvSpPr>
          <p:nvPr/>
        </p:nvSpPr>
        <p:spPr bwMode="auto">
          <a:xfrm>
            <a:off x="2271713" y="5593052"/>
            <a:ext cx="7840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dirty="0">
                <a:latin typeface="Calibri" charset="0"/>
              </a:rPr>
              <a:t>Fats</a:t>
            </a:r>
          </a:p>
        </p:txBody>
      </p:sp>
      <p:cxnSp>
        <p:nvCxnSpPr>
          <p:cNvPr id="27" name="Straight Connector 26"/>
          <p:cNvCxnSpPr/>
          <p:nvPr/>
        </p:nvCxnSpPr>
        <p:spPr>
          <a:xfrm flipH="1" flipV="1">
            <a:off x="2271713" y="3404197"/>
            <a:ext cx="1797268" cy="299651"/>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a:endCxn id="10" idx="6"/>
          </p:cNvCxnSpPr>
          <p:nvPr/>
        </p:nvCxnSpPr>
        <p:spPr>
          <a:xfrm flipH="1">
            <a:off x="3454750" y="3692411"/>
            <a:ext cx="577407" cy="1348820"/>
          </a:xfrm>
          <a:prstGeom prst="line">
            <a:avLst/>
          </a:prstGeom>
          <a:ln>
            <a:solidFill>
              <a:srgbClr val="000000"/>
            </a:solidFill>
          </a:ln>
          <a:effectLst/>
          <a:extLst>
            <a:ext uri="{FAA26D3D-D897-4be2-8F04-BA451C77F1D7}">
              <ma14:placeholderFlag xmlns:ma14="http://schemas.microsoft.com/office/mac/drawingml/2011/main" xmlns=""/>
            </a:ext>
            <a:ext uri="{C572A759-6A51-4108-AA02-DFA0A04FC94B}">
              <ma14:wrappingTextBoxFlag xmlns:ma14="http://schemas.microsoft.com/office/mac/drawingml/2011/main" xmlns=""/>
            </a:ext>
          </a:extLst>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217440" y="3338806"/>
            <a:ext cx="3237310" cy="3404849"/>
          </a:xfrm>
          <a:prstGeom prst="ellipse">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217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11932</TotalTime>
  <Words>2080</Words>
  <Application>Microsoft Macintosh PowerPoint</Application>
  <PresentationFormat>On-screen Show (4:3)</PresentationFormat>
  <Paragraphs>227</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Narrow</vt:lpstr>
      <vt:lpstr>Calibri</vt:lpstr>
      <vt:lpstr>Office Theme</vt:lpstr>
      <vt:lpstr>Animals Unit Activity 2.4: Questions about Animals</vt:lpstr>
      <vt:lpstr>Unit Map</vt:lpstr>
      <vt:lpstr>Mealworms</vt:lpstr>
      <vt:lpstr>Reading</vt:lpstr>
      <vt:lpstr>How are mealworms like other animals? How are they like a child?</vt:lpstr>
      <vt:lpstr>Animals are made of cells</vt:lpstr>
      <vt:lpstr>Animals come in all shapes and sizes</vt:lpstr>
      <vt:lpstr>Animals have many different kinds of cells</vt:lpstr>
      <vt:lpstr>Cells are made of large organic molecules</vt:lpstr>
      <vt:lpstr>What else do we know about matter and energy in animals?</vt:lpstr>
      <vt:lpstr>PowerPoint Presentation</vt:lpstr>
      <vt:lpstr>Looking back at Expressing Ideas and Questions</vt:lpstr>
      <vt:lpstr>Questions about Mealworms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133</cp:revision>
  <dcterms:created xsi:type="dcterms:W3CDTF">2013-03-07T17:02:19Z</dcterms:created>
  <dcterms:modified xsi:type="dcterms:W3CDTF">2019-09-11T19:28:03Z</dcterms:modified>
</cp:coreProperties>
</file>