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5"/>
  </p:notesMasterIdLst>
  <p:sldIdLst>
    <p:sldId id="274" r:id="rId2"/>
    <p:sldId id="278" r:id="rId3"/>
    <p:sldId id="280" r:id="rId4"/>
    <p:sldId id="258" r:id="rId5"/>
    <p:sldId id="259" r:id="rId6"/>
    <p:sldId id="281" r:id="rId7"/>
    <p:sldId id="282" r:id="rId8"/>
    <p:sldId id="261" r:id="rId9"/>
    <p:sldId id="262" r:id="rId10"/>
    <p:sldId id="263" r:id="rId11"/>
    <p:sldId id="307" r:id="rId12"/>
    <p:sldId id="309" r:id="rId13"/>
    <p:sldId id="310" r:id="rId14"/>
    <p:sldId id="265" r:id="rId15"/>
    <p:sldId id="283" r:id="rId16"/>
    <p:sldId id="284" r:id="rId17"/>
    <p:sldId id="275" r:id="rId18"/>
    <p:sldId id="285" r:id="rId19"/>
    <p:sldId id="286" r:id="rId20"/>
    <p:sldId id="311" r:id="rId21"/>
    <p:sldId id="312" r:id="rId22"/>
    <p:sldId id="313" r:id="rId23"/>
    <p:sldId id="314"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2C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104" autoAdjust="0"/>
    <p:restoredTop sz="76649" autoAdjust="0"/>
  </p:normalViewPr>
  <p:slideViewPr>
    <p:cSldViewPr snapToGrid="0">
      <p:cViewPr varScale="1">
        <p:scale>
          <a:sx n="72" d="100"/>
          <a:sy n="72" d="100"/>
        </p:scale>
        <p:origin x="880" y="19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4219B8-544B-4094-8AFB-05B99A4B0ACA}" type="datetimeFigureOut">
              <a:rPr lang="en-US" smtClean="0"/>
              <a:t>3/23/20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7D8EDB-ED7B-4043-97B7-5646C7D0F842}" type="slidenum">
              <a:rPr lang="en-US" smtClean="0"/>
              <a:t>‹#›</a:t>
            </a:fld>
            <a:endParaRPr lang="en-US"/>
          </a:p>
        </p:txBody>
      </p:sp>
    </p:spTree>
    <p:extLst>
      <p:ext uri="{BB962C8B-B14F-4D97-AF65-F5344CB8AC3E}">
        <p14:creationId xmlns:p14="http://schemas.microsoft.com/office/powerpoint/2010/main" val="3301922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Lead a discussion about how student ideas have changed over time.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23 of the 5.3 Explaining How Cows Grow: Digestion PPT. Have students look back over their process tools for this unit. </a:t>
            </a:r>
          </a:p>
          <a:p>
            <a:pPr lvl="0"/>
            <a:r>
              <a:rPr lang="en-US" sz="1200" kern="1200" dirty="0">
                <a:solidFill>
                  <a:schemeClr val="tx1"/>
                </a:solidFill>
                <a:effectLst/>
                <a:latin typeface="+mn-lt"/>
                <a:ea typeface="+mn-ea"/>
                <a:cs typeface="+mn-cs"/>
              </a:rPr>
              <a:t>Have students consider how their ideas changed with regard to scale, movement, and carbon. </a:t>
            </a:r>
          </a:p>
          <a:p>
            <a:r>
              <a:rPr lang="en-US" sz="1200" kern="1200" dirty="0">
                <a:solidFill>
                  <a:schemeClr val="tx1"/>
                </a:solidFill>
                <a:effectLst/>
                <a:latin typeface="+mn-lt"/>
                <a:ea typeface="+mn-ea"/>
                <a:cs typeface="+mn-cs"/>
              </a:rPr>
              <a:t>What do they know now about how cows use food to move and function that they didn’t know before the investigation? </a:t>
            </a:r>
            <a:endParaRPr lang="en-US" dirty="0"/>
          </a:p>
        </p:txBody>
      </p:sp>
      <p:sp>
        <p:nvSpPr>
          <p:cNvPr id="4" name="Slide Number Placeholder 3"/>
          <p:cNvSpPr>
            <a:spLocks noGrp="1"/>
          </p:cNvSpPr>
          <p:nvPr>
            <p:ph type="sldNum" sz="quarter" idx="10"/>
          </p:nvPr>
        </p:nvSpPr>
        <p:spPr/>
        <p:txBody>
          <a:bodyPr/>
          <a:lstStyle/>
          <a:p>
            <a:fld id="{127D8EDB-ED7B-4043-97B7-5646C7D0F842}" type="slidenum">
              <a:rPr lang="en-US" smtClean="0"/>
              <a:t>1</a:t>
            </a:fld>
            <a:endParaRPr lang="en-US"/>
          </a:p>
        </p:txBody>
      </p:sp>
    </p:spTree>
    <p:extLst>
      <p:ext uri="{BB962C8B-B14F-4D97-AF65-F5344CB8AC3E}">
        <p14:creationId xmlns:p14="http://schemas.microsoft.com/office/powerpoint/2010/main" val="14100891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Image Credit: Craig Douglas, Michigan State University</a:t>
            </a:r>
          </a:p>
          <a:p>
            <a:r>
              <a:rPr lang="en-US" sz="1200" kern="1200" dirty="0">
                <a:solidFill>
                  <a:schemeClr val="tx1"/>
                </a:solidFill>
                <a:effectLst/>
                <a:latin typeface="+mn-lt"/>
                <a:ea typeface="+mn-ea"/>
                <a:cs typeface="+mn-cs"/>
              </a:rPr>
              <a:t> </a:t>
            </a:r>
          </a:p>
          <a:p>
            <a:pPr lvl="0"/>
            <a:r>
              <a:rPr lang="en-US" sz="1200" b="1" kern="1200" dirty="0">
                <a:solidFill>
                  <a:schemeClr val="tx1"/>
                </a:solidFill>
                <a:effectLst/>
                <a:latin typeface="+mn-lt"/>
                <a:ea typeface="+mn-ea"/>
                <a:cs typeface="+mn-cs"/>
              </a:rPr>
              <a:t>Have students think about how digestion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8-13 in the PPT to have the students discuss what is happening to matter during digestion and to have them check their answers to the Matter Movement Question on their 5.3 Explanations Tool for Cow Digestion.</a:t>
            </a:r>
          </a:p>
          <a:p>
            <a:pPr lvl="0"/>
            <a:r>
              <a:rPr lang="en-US" sz="1200" kern="1200" dirty="0">
                <a:solidFill>
                  <a:schemeClr val="tx1"/>
                </a:solidFill>
                <a:effectLst/>
                <a:latin typeface="+mn-lt"/>
                <a:ea typeface="+mn-ea"/>
                <a:cs typeface="+mn-cs"/>
              </a:rPr>
              <a:t>Show students slides 8-11 to have them think about where atoms are moving from and moving to during digestion. </a:t>
            </a:r>
          </a:p>
          <a:p>
            <a:pPr lvl="0"/>
            <a:r>
              <a:rPr lang="en-US" sz="1200" kern="1200" dirty="0">
                <a:solidFill>
                  <a:schemeClr val="tx1"/>
                </a:solidFill>
                <a:effectLst/>
                <a:latin typeface="+mn-lt"/>
                <a:ea typeface="+mn-ea"/>
                <a:cs typeface="+mn-cs"/>
              </a:rPr>
              <a:t>Display slides 11-13 to have students compare their answers to the Matter Movement Question with the answers on the slides.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altLang="zh-CN" sz="1200" kern="1200" dirty="0">
              <a:solidFill>
                <a:schemeClr val="tx1"/>
              </a:solidFill>
              <a:effectLst/>
              <a:latin typeface="+mn-lt"/>
              <a:ea typeface="+mn-ea"/>
              <a:cs typeface="+mn-cs"/>
            </a:endParaRPr>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B821FA8C-FD15-4DD9-864F-2265D7365B0C}" type="slidenum">
              <a:rPr lang="en-US" altLang="en-US">
                <a:solidFill>
                  <a:srgbClr val="000000"/>
                </a:solidFill>
              </a:rPr>
              <a:pPr fontAlgn="base">
                <a:spcBef>
                  <a:spcPct val="0"/>
                </a:spcBef>
                <a:spcAft>
                  <a:spcPct val="0"/>
                </a:spcAft>
              </a:pPr>
              <a:t>10</a:t>
            </a:fld>
            <a:endParaRPr lang="en-US" altLang="en-US">
              <a:solidFill>
                <a:srgbClr val="000000"/>
              </a:solidFill>
            </a:endParaRPr>
          </a:p>
        </p:txBody>
      </p:sp>
    </p:spTree>
    <p:extLst>
      <p:ext uri="{BB962C8B-B14F-4D97-AF65-F5344CB8AC3E}">
        <p14:creationId xmlns:p14="http://schemas.microsoft.com/office/powerpoint/2010/main" val="15567299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Image Credit: Craig Douglas, Michigan State University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Display slides 11-13 to have students compare their answers to the Matter Movement Question with the answers on the slides.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altLang="zh-CN"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27D8EDB-ED7B-4043-97B7-5646C7D0F842}" type="slidenum">
              <a:rPr lang="en-US" smtClean="0"/>
              <a:t>11</a:t>
            </a:fld>
            <a:endParaRPr lang="en-US"/>
          </a:p>
        </p:txBody>
      </p:sp>
    </p:spTree>
    <p:extLst>
      <p:ext uri="{BB962C8B-B14F-4D97-AF65-F5344CB8AC3E}">
        <p14:creationId xmlns:p14="http://schemas.microsoft.com/office/powerpoint/2010/main" val="41425187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Image Credit: Craig Douglas, Michigan State University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Display slides 11-13 to have students compare their answers to the Matter Movement Question with the answers on the slides.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altLang="zh-CN"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27D8EDB-ED7B-4043-97B7-5646C7D0F842}" type="slidenum">
              <a:rPr lang="en-US" smtClean="0"/>
              <a:t>12</a:t>
            </a:fld>
            <a:endParaRPr lang="en-US"/>
          </a:p>
        </p:txBody>
      </p:sp>
    </p:spTree>
    <p:extLst>
      <p:ext uri="{BB962C8B-B14F-4D97-AF65-F5344CB8AC3E}">
        <p14:creationId xmlns:p14="http://schemas.microsoft.com/office/powerpoint/2010/main" val="18457901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Image Credit: Craig Douglas, Michigan State University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Display slides 11-13 to have students compare their answers to the Matter Movement Question with the answers on the slides.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altLang="zh-CN"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27D8EDB-ED7B-4043-97B7-5646C7D0F842}" type="slidenum">
              <a:rPr lang="en-US" smtClean="0"/>
              <a:t>13</a:t>
            </a:fld>
            <a:endParaRPr lang="en-US"/>
          </a:p>
        </p:txBody>
      </p:sp>
    </p:spTree>
    <p:extLst>
      <p:ext uri="{BB962C8B-B14F-4D97-AF65-F5344CB8AC3E}">
        <p14:creationId xmlns:p14="http://schemas.microsoft.com/office/powerpoint/2010/main" val="634801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a:t>Image Credit: Craig Douglas, Michigan State University</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think about how digestion also answers the Matter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14 to begin discussion the Matter Change Question. </a:t>
            </a:r>
          </a:p>
          <a:p>
            <a:pPr lvl="0"/>
            <a:r>
              <a:rPr lang="en-US" sz="1200" kern="1200" dirty="0">
                <a:solidFill>
                  <a:schemeClr val="tx1"/>
                </a:solidFill>
                <a:effectLst/>
                <a:latin typeface="+mn-lt"/>
                <a:ea typeface="+mn-ea"/>
                <a:cs typeface="+mn-cs"/>
              </a:rPr>
              <a:t>Display slides 15-16 to have students compare their answers to the Matter Change Question on the 5.3 Explanations Tool for Cow Digestion with the answers on the slide.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altLang="zh-CN" sz="1200" kern="1200" dirty="0">
              <a:solidFill>
                <a:schemeClr val="tx1"/>
              </a:solidFill>
              <a:effectLst/>
              <a:latin typeface="+mn-lt"/>
              <a:ea typeface="+mn-ea"/>
              <a:cs typeface="+mn-cs"/>
            </a:endParaRPr>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726BB92A-3462-42E6-A450-0BB0EA1021A2}" type="slidenum">
              <a:rPr lang="en-US" altLang="en-US">
                <a:solidFill>
                  <a:srgbClr val="000000"/>
                </a:solidFill>
              </a:rPr>
              <a:pPr fontAlgn="base">
                <a:spcBef>
                  <a:spcPct val="0"/>
                </a:spcBef>
                <a:spcAft>
                  <a:spcPct val="0"/>
                </a:spcAft>
              </a:pPr>
              <a:t>14</a:t>
            </a:fld>
            <a:endParaRPr lang="en-US" altLang="en-US">
              <a:solidFill>
                <a:srgbClr val="000000"/>
              </a:solidFill>
            </a:endParaRPr>
          </a:p>
        </p:txBody>
      </p:sp>
    </p:spTree>
    <p:extLst>
      <p:ext uri="{BB962C8B-B14F-4D97-AF65-F5344CB8AC3E}">
        <p14:creationId xmlns:p14="http://schemas.microsoft.com/office/powerpoint/2010/main" val="35696380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Display slides 15-16 to have students compare their answers to the Matter Change Question on the 5.3 Explanations Tool for Cow Digestion with the answers on the slide.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19208393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Display slides 15-16 to have students compare their answers to the Matter Change Question on the 5.3 Explanations Tool for Cow Digestion with the answers on the slide.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16</a:t>
            </a:fld>
            <a:endParaRPr lang="en-US"/>
          </a:p>
        </p:txBody>
      </p:sp>
    </p:spTree>
    <p:extLst>
      <p:ext uri="{BB962C8B-B14F-4D97-AF65-F5344CB8AC3E}">
        <p14:creationId xmlns:p14="http://schemas.microsoft.com/office/powerpoint/2010/main" val="6414903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a:t>Image Credit: Craig Douglas, Michigan State University</a:t>
            </a:r>
          </a:p>
          <a:p>
            <a:pPr>
              <a:spcBef>
                <a:spcPct val="0"/>
              </a:spcBef>
            </a:pPr>
            <a:endParaRPr lang="en-US" altLang="en-US" dirty="0"/>
          </a:p>
          <a:p>
            <a:pPr lvl="0"/>
            <a:r>
              <a:rPr lang="en-US" sz="1200" b="1" kern="1200" dirty="0">
                <a:solidFill>
                  <a:schemeClr val="tx1"/>
                </a:solidFill>
                <a:effectLst/>
                <a:latin typeface="+mn-lt"/>
                <a:ea typeface="+mn-ea"/>
                <a:cs typeface="+mn-cs"/>
              </a:rPr>
              <a:t>Discuss how digestion helps to answer Energy Change questions.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17 to begin discussion the Energy Change Question.</a:t>
            </a:r>
          </a:p>
          <a:p>
            <a:pPr lvl="0"/>
            <a:r>
              <a:rPr lang="en-US" sz="1200" kern="1200" dirty="0">
                <a:solidFill>
                  <a:schemeClr val="tx1"/>
                </a:solidFill>
                <a:effectLst/>
                <a:latin typeface="+mn-lt"/>
                <a:ea typeface="+mn-ea"/>
                <a:cs typeface="+mn-cs"/>
              </a:rPr>
              <a:t>Display slide 18 to have students compares their answers to the Energy Change Question on the 5.3 Explanations Tool for Cow Digestion with the answers on the slide. Have students use a different colored writing utensil to make any needed changes to their answers. Allow students to ask questions if they do not understand why their ideas are incorrect.</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altLang="zh-CN" sz="1200" kern="1200" dirty="0">
              <a:solidFill>
                <a:schemeClr val="tx1"/>
              </a:solidFill>
              <a:effectLst/>
              <a:latin typeface="+mn-lt"/>
              <a:ea typeface="+mn-ea"/>
              <a:cs typeface="+mn-cs"/>
            </a:endParaRPr>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726BB92A-3462-42E6-A450-0BB0EA1021A2}" type="slidenum">
              <a:rPr lang="en-US" altLang="en-US">
                <a:solidFill>
                  <a:srgbClr val="000000"/>
                </a:solidFill>
              </a:rPr>
              <a:pPr fontAlgn="base">
                <a:spcBef>
                  <a:spcPct val="0"/>
                </a:spcBef>
                <a:spcAft>
                  <a:spcPct val="0"/>
                </a:spcAft>
              </a:pPr>
              <a:t>17</a:t>
            </a:fld>
            <a:endParaRPr lang="en-US" altLang="en-US">
              <a:solidFill>
                <a:srgbClr val="000000"/>
              </a:solidFill>
            </a:endParaRPr>
          </a:p>
        </p:txBody>
      </p:sp>
    </p:spTree>
    <p:extLst>
      <p:ext uri="{BB962C8B-B14F-4D97-AF65-F5344CB8AC3E}">
        <p14:creationId xmlns:p14="http://schemas.microsoft.com/office/powerpoint/2010/main" val="35696380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Display slide 18 to have students compares their answers to the Energy Change Question on the 5.3 Explanations Tool for Cow Digestion with the answers on the slide. Have students use a different colored writing utensil to make any needed changes to their answers. Allow students to ask questions if they do not understand why their ideas are incorrect.</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18</a:t>
            </a:fld>
            <a:endParaRPr lang="en-US"/>
          </a:p>
        </p:txBody>
      </p:sp>
    </p:spTree>
    <p:extLst>
      <p:ext uri="{BB962C8B-B14F-4D97-AF65-F5344CB8AC3E}">
        <p14:creationId xmlns:p14="http://schemas.microsoft.com/office/powerpoint/2010/main" val="14550880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(Optional) Have students critique example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19 of the PPT for the full story of digestion. Have students look at two handouts: (a) The Three Questions Handout, and (b) the Animals Example Explanations Handout. </a:t>
            </a:r>
          </a:p>
          <a:p>
            <a:pPr lvl="0"/>
            <a:r>
              <a:rPr lang="en-US" sz="1200" kern="1200" dirty="0">
                <a:solidFill>
                  <a:schemeClr val="tx1"/>
                </a:solidFill>
                <a:effectLst/>
                <a:latin typeface="+mn-lt"/>
                <a:ea typeface="+mn-ea"/>
                <a:cs typeface="+mn-cs"/>
              </a:rPr>
              <a:t>Ask students to evaluate the two example explanations of cow digestion on the Animals Example Explanations Handout: Which explanation is better? Why?</a:t>
            </a:r>
          </a:p>
          <a:p>
            <a:r>
              <a:rPr lang="en-US" sz="1200" kern="1200" dirty="0">
                <a:solidFill>
                  <a:schemeClr val="tx1"/>
                </a:solidFill>
                <a:effectLst/>
                <a:latin typeface="+mn-lt"/>
                <a:ea typeface="+mn-ea"/>
                <a:cs typeface="+mn-cs"/>
              </a:rPr>
              <a:t>Have students use the Three Questions Explanation Checklist on the back of the Three Questions Handout to justify their critiques of the explanations.</a:t>
            </a:r>
            <a:r>
              <a:rPr lang="en-US" dirty="0">
                <a:effectLst/>
              </a:rPr>
              <a:t> </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critique and improve their full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19 of the PPT for the full explanation. Have students use the Three Questions Explanation Checklist on the back of the Three Questions Handout to check that their story includes each of the parts (matter movement, matter change, energy change, and matter movement). </a:t>
            </a:r>
          </a:p>
          <a:p>
            <a:pPr lvl="0"/>
            <a:r>
              <a:rPr lang="en-US" sz="1200" kern="1200" dirty="0">
                <a:solidFill>
                  <a:schemeClr val="tx1"/>
                </a:solidFill>
                <a:effectLst/>
                <a:latin typeface="+mn-lt"/>
                <a:ea typeface="+mn-ea"/>
                <a:cs typeface="+mn-cs"/>
              </a:rPr>
              <a:t>If students don’t have all four parts in their explanation, instruct them to add to their explanation using a different colored writing utensil.</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19</a:t>
            </a:fld>
            <a:endParaRPr lang="en-US"/>
          </a:p>
        </p:txBody>
      </p:sp>
    </p:spTree>
    <p:extLst>
      <p:ext uri="{BB962C8B-B14F-4D97-AF65-F5344CB8AC3E}">
        <p14:creationId xmlns:p14="http://schemas.microsoft.com/office/powerpoint/2010/main" val="3027484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5.3 Explaining How Cows Grow: Digestion and Biosynthesis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127D8EDB-ED7B-4043-97B7-5646C7D0F842}" type="slidenum">
              <a:rPr lang="en-US" smtClean="0"/>
              <a:t>2</a:t>
            </a:fld>
            <a:endParaRPr lang="en-US"/>
          </a:p>
        </p:txBody>
      </p:sp>
    </p:spTree>
    <p:extLst>
      <p:ext uri="{BB962C8B-B14F-4D97-AF65-F5344CB8AC3E}">
        <p14:creationId xmlns:p14="http://schemas.microsoft.com/office/powerpoint/2010/main" val="25209516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connect their atomic molecular explanations to the macroscopic scale by using the Animals Matter Tracing Tool.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20. Have students get out their Animals Matter Tracing Tool. Have students individually:</a:t>
            </a:r>
          </a:p>
          <a:p>
            <a:pPr lvl="0"/>
            <a:r>
              <a:rPr lang="en-US" sz="1200" kern="1200" dirty="0">
                <a:solidFill>
                  <a:schemeClr val="tx1"/>
                </a:solidFill>
                <a:effectLst/>
                <a:latin typeface="+mn-lt"/>
                <a:ea typeface="+mn-ea"/>
                <a:cs typeface="+mn-cs"/>
              </a:rPr>
              <a:t>Draw arrows showing matter movement for digestion.</a:t>
            </a:r>
          </a:p>
          <a:p>
            <a:pPr lvl="0"/>
            <a:r>
              <a:rPr lang="en-US" sz="1200" kern="1200" dirty="0">
                <a:solidFill>
                  <a:schemeClr val="tx1"/>
                </a:solidFill>
                <a:effectLst/>
                <a:latin typeface="+mn-lt"/>
                <a:ea typeface="+mn-ea"/>
                <a:cs typeface="+mn-cs"/>
              </a:rPr>
              <a:t>Use the steps in the Three Questions to explain how matter moves and change during digestion</a:t>
            </a:r>
          </a:p>
          <a:p>
            <a:r>
              <a:rPr lang="en-US" sz="1200" kern="1200" dirty="0">
                <a:solidFill>
                  <a:schemeClr val="tx1"/>
                </a:solidFill>
                <a:effectLst/>
                <a:latin typeface="+mn-lt"/>
                <a:ea typeface="+mn-ea"/>
                <a:cs typeface="+mn-cs"/>
              </a:rPr>
              <a:t>Show slides 21 and 22.  Have students compare their answers to the answers on the slides, discuss, and revise their answers if necessary. </a:t>
            </a:r>
            <a:endParaRPr lang="en-US" dirty="0"/>
          </a:p>
        </p:txBody>
      </p:sp>
      <p:sp>
        <p:nvSpPr>
          <p:cNvPr id="4" name="Slide Number Placeholder 3"/>
          <p:cNvSpPr>
            <a:spLocks noGrp="1"/>
          </p:cNvSpPr>
          <p:nvPr>
            <p:ph type="sldNum" sz="quarter" idx="5"/>
          </p:nvPr>
        </p:nvSpPr>
        <p:spPr/>
        <p:txBody>
          <a:bodyPr/>
          <a:lstStyle/>
          <a:p>
            <a:fld id="{127D8EDB-ED7B-4043-97B7-5646C7D0F842}" type="slidenum">
              <a:rPr lang="en-US" smtClean="0"/>
              <a:t>20</a:t>
            </a:fld>
            <a:endParaRPr lang="en-US"/>
          </a:p>
        </p:txBody>
      </p:sp>
    </p:spTree>
    <p:extLst>
      <p:ext uri="{BB962C8B-B14F-4D97-AF65-F5344CB8AC3E}">
        <p14:creationId xmlns:p14="http://schemas.microsoft.com/office/powerpoint/2010/main" val="25283948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connect their atomic molecular explanations to the macroscopic scale by using the Animals Matter Tracing Tool.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21 and 22.  Have students compare their answers to the answers on the slides, discuss, and revise their answers if necessary. </a:t>
            </a:r>
            <a:endParaRPr lang="en-US" dirty="0"/>
          </a:p>
        </p:txBody>
      </p:sp>
      <p:sp>
        <p:nvSpPr>
          <p:cNvPr id="4" name="Slide Number Placeholder 3"/>
          <p:cNvSpPr>
            <a:spLocks noGrp="1"/>
          </p:cNvSpPr>
          <p:nvPr>
            <p:ph type="sldNum" sz="quarter" idx="5"/>
          </p:nvPr>
        </p:nvSpPr>
        <p:spPr/>
        <p:txBody>
          <a:bodyPr/>
          <a:lstStyle/>
          <a:p>
            <a:fld id="{127D8EDB-ED7B-4043-97B7-5646C7D0F842}" type="slidenum">
              <a:rPr lang="en-US" smtClean="0"/>
              <a:t>21</a:t>
            </a:fld>
            <a:endParaRPr lang="en-US"/>
          </a:p>
        </p:txBody>
      </p:sp>
    </p:spTree>
    <p:extLst>
      <p:ext uri="{BB962C8B-B14F-4D97-AF65-F5344CB8AC3E}">
        <p14:creationId xmlns:p14="http://schemas.microsoft.com/office/powerpoint/2010/main" val="25017973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connect their atomic molecular explanations to the macroscopic scale by using the Animals Matter Tracing Tool.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21 and 22. Have students compare their answers to the answers on the slides, discuss, and revise their answers if necessary.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22</a:t>
            </a:fld>
            <a:endParaRPr lang="en-US"/>
          </a:p>
        </p:txBody>
      </p:sp>
    </p:spTree>
    <p:extLst>
      <p:ext uri="{BB962C8B-B14F-4D97-AF65-F5344CB8AC3E}">
        <p14:creationId xmlns:p14="http://schemas.microsoft.com/office/powerpoint/2010/main" val="17965678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23 of the 5.3 Explaining How Cows Grow: Digestion PPT.</a:t>
            </a:r>
          </a:p>
          <a:p>
            <a:pPr lvl="0"/>
            <a:r>
              <a:rPr lang="en-US" sz="1200" kern="1200" dirty="0">
                <a:solidFill>
                  <a:schemeClr val="tx1"/>
                </a:solidFill>
                <a:effectLst/>
                <a:latin typeface="+mn-lt"/>
                <a:ea typeface="+mn-ea"/>
                <a:cs typeface="+mn-cs"/>
              </a:rPr>
              <a:t>Conclusions: What happens to the food that a cow eats in the digestive system?</a:t>
            </a:r>
          </a:p>
          <a:p>
            <a:pPr lvl="0"/>
            <a:r>
              <a:rPr lang="en-US" sz="1200" kern="1200" dirty="0">
                <a:solidFill>
                  <a:schemeClr val="tx1"/>
                </a:solidFill>
                <a:effectLst/>
                <a:latin typeface="+mn-lt"/>
                <a:ea typeface="+mn-ea"/>
                <a:cs typeface="+mn-cs"/>
              </a:rPr>
              <a:t>Predictions and planning: How do you think a cow uses digested food to grow?</a:t>
            </a:r>
          </a:p>
          <a:p>
            <a:pPr lvl="0"/>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and planning question allows students to begin thinking about the next activity and allows you to assess their current ideas as you prepare for the next activity. Student answers to the predictions and planning question can be used as a lead in to the next activity.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23</a:t>
            </a:fld>
            <a:endParaRPr lang="en-US"/>
          </a:p>
        </p:txBody>
      </p:sp>
    </p:spTree>
    <p:extLst>
      <p:ext uri="{BB962C8B-B14F-4D97-AF65-F5344CB8AC3E}">
        <p14:creationId xmlns:p14="http://schemas.microsoft.com/office/powerpoint/2010/main" val="15178317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Remind students of their unanswered questions.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Using slide 3 of the PPT have students revisit their arguments and unanswered questions from the Mealworm Investigation by looking at 3.3 Evidence-Based Arguments for Mealworms Eating. </a:t>
            </a:r>
          </a:p>
          <a:p>
            <a:pPr lvl="0"/>
            <a:r>
              <a:rPr lang="en-US" sz="1200" kern="1200" dirty="0">
                <a:solidFill>
                  <a:schemeClr val="tx1"/>
                </a:solidFill>
                <a:effectLst/>
                <a:latin typeface="+mn-lt"/>
                <a:ea typeface="+mn-ea"/>
                <a:cs typeface="+mn-cs"/>
              </a:rPr>
              <a:t>Remind students that after explaining cellular respiration in Lesson 4.2 there were still unanswered questions about how animals grow and where the glucose needed for cellular respiration comes from.</a:t>
            </a:r>
          </a:p>
          <a:p>
            <a:r>
              <a:rPr lang="en-US" sz="1200" kern="1200" dirty="0">
                <a:solidFill>
                  <a:schemeClr val="tx1"/>
                </a:solidFill>
                <a:effectLst/>
                <a:latin typeface="+mn-lt"/>
                <a:ea typeface="+mn-ea"/>
                <a:cs typeface="+mn-cs"/>
              </a:rPr>
              <a:t>In today’s lesson, students will use what they learned in Lesson 5.1 (and 5.2) to explain how cows get food to their bodies’ cells.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370965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a:t>Image Credit: Craig Douglas, Michigan State University</a:t>
            </a:r>
          </a:p>
          <a:p>
            <a:pPr>
              <a:spcBef>
                <a:spcPct val="0"/>
              </a:spcBef>
            </a:pPr>
            <a:endParaRPr lang="en-US" altLang="en-US" dirty="0"/>
          </a:p>
          <a:p>
            <a:r>
              <a:rPr lang="en-US" sz="1200" kern="1200" dirty="0">
                <a:solidFill>
                  <a:schemeClr val="tx1"/>
                </a:solidFill>
                <a:effectLst/>
                <a:latin typeface="+mn-lt"/>
                <a:ea typeface="+mn-ea"/>
                <a:cs typeface="+mn-cs"/>
              </a:rPr>
              <a:t>Use slides 4-5 of the 5.3 Explaining How Cows Grow: Digestion PPT to guide students through a review of digestion.</a:t>
            </a:r>
          </a:p>
          <a:p>
            <a:pPr lvl="0"/>
            <a:r>
              <a:rPr lang="en-US" sz="1200" kern="1200" dirty="0">
                <a:solidFill>
                  <a:schemeClr val="tx1"/>
                </a:solidFill>
                <a:effectLst/>
                <a:latin typeface="+mn-lt"/>
                <a:ea typeface="+mn-ea"/>
                <a:cs typeface="+mn-cs"/>
              </a:rPr>
              <a:t>Use Slide 4 to review how animals use food to grow. Ask students for their ideas about what they remember from the previous activity.</a:t>
            </a:r>
          </a:p>
          <a:p>
            <a:pPr lvl="0"/>
            <a:r>
              <a:rPr lang="en-US" sz="1200" kern="1200" dirty="0">
                <a:solidFill>
                  <a:schemeClr val="tx1"/>
                </a:solidFill>
                <a:effectLst/>
                <a:latin typeface="+mn-lt"/>
                <a:ea typeface="+mn-ea"/>
                <a:cs typeface="+mn-cs"/>
              </a:rPr>
              <a:t>Use slides 5 to remind students what happens to the food that IS digested: Large organic molecules (polymers) are divided into small organic molecules (monomers) that go into the blood.</a:t>
            </a:r>
          </a:p>
          <a:p>
            <a:pPr lvl="0"/>
            <a:r>
              <a:rPr lang="en-US" sz="1200" kern="1200" dirty="0">
                <a:solidFill>
                  <a:schemeClr val="tx1"/>
                </a:solidFill>
                <a:effectLst/>
                <a:latin typeface="+mn-lt"/>
                <a:ea typeface="+mn-ea"/>
                <a:cs typeface="+mn-cs"/>
              </a:rPr>
              <a:t>Display the following posters in your classroom to help students visualize the digestion of polymers to monomers.</a:t>
            </a:r>
          </a:p>
          <a:p>
            <a:pPr lvl="0"/>
            <a:r>
              <a:rPr lang="en-US" sz="1200" b="1" kern="1200" dirty="0">
                <a:solidFill>
                  <a:schemeClr val="tx1"/>
                </a:solidFill>
                <a:effectLst/>
                <a:latin typeface="+mn-lt"/>
                <a:ea typeface="+mn-ea"/>
                <a:cs typeface="+mn-cs"/>
              </a:rPr>
              <a:t>Carbohydrates:</a:t>
            </a:r>
            <a:r>
              <a:rPr lang="en-US" sz="1200" kern="1200" dirty="0">
                <a:solidFill>
                  <a:schemeClr val="tx1"/>
                </a:solidFill>
                <a:effectLst/>
                <a:latin typeface="+mn-lt"/>
                <a:ea typeface="+mn-ea"/>
                <a:cs typeface="+mn-cs"/>
              </a:rPr>
              <a:t> Use the Digestion and Biosynthesis of Carbohydrates 11 x 17 Poster to offer students a visualization of how polymers like starch (which is a type of carbohydrate) are broken apart into monomers like glucose.</a:t>
            </a:r>
          </a:p>
          <a:p>
            <a:pPr lvl="0"/>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Use the Digestion and Biosynthesis of Fat 11 x 17 Poster to offer students a visualization of how polymers like fat are broken apart into monomers like fatty acids and glycerol.</a:t>
            </a:r>
          </a:p>
          <a:p>
            <a:pPr lvl="0"/>
            <a:r>
              <a:rPr lang="en-US" sz="1200" b="1" kern="1200" dirty="0">
                <a:solidFill>
                  <a:schemeClr val="tx1"/>
                </a:solidFill>
                <a:effectLst/>
                <a:latin typeface="+mn-lt"/>
                <a:ea typeface="+mn-ea"/>
                <a:cs typeface="+mn-cs"/>
              </a:rPr>
              <a:t>Proteins:</a:t>
            </a:r>
            <a:r>
              <a:rPr lang="en-US" sz="1200" kern="1200" dirty="0">
                <a:solidFill>
                  <a:schemeClr val="tx1"/>
                </a:solidFill>
                <a:effectLst/>
                <a:latin typeface="+mn-lt"/>
                <a:ea typeface="+mn-ea"/>
                <a:cs typeface="+mn-cs"/>
              </a:rPr>
              <a:t> Use the Digestion and Biosynthesis of Protein 11 x 17 Poster to offer students a visualization of how polymers like proteins are broken down into amino acids.</a:t>
            </a:r>
          </a:p>
          <a:p>
            <a:r>
              <a:rPr lang="en-US" sz="1200" kern="1200" dirty="0">
                <a:solidFill>
                  <a:schemeClr val="tx1"/>
                </a:solidFill>
                <a:effectLst/>
                <a:latin typeface="+mn-lt"/>
                <a:ea typeface="+mn-ea"/>
                <a:cs typeface="+mn-cs"/>
              </a:rPr>
              <a:t>Note: If you only taught 5.1, you can use the posters to help students visualize the process, but do not need to focus on the names of the small organic molecules.</a:t>
            </a:r>
            <a:r>
              <a:rPr lang="en-US" dirty="0">
                <a:effectLst/>
              </a:rPr>
              <a:t> </a:t>
            </a:r>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C2458FD4-3C6D-4211-9FA9-25E4C24C7F66}" type="slidenum">
              <a:rPr lang="en-US" altLang="en-US">
                <a:solidFill>
                  <a:prstClr val="black"/>
                </a:solidFill>
              </a:rPr>
              <a:pPr fontAlgn="base">
                <a:spcBef>
                  <a:spcPct val="0"/>
                </a:spcBef>
                <a:spcAft>
                  <a:spcPct val="0"/>
                </a:spcAft>
              </a:pPr>
              <a:t>4</a:t>
            </a:fld>
            <a:endParaRPr lang="en-US" altLang="en-US">
              <a:solidFill>
                <a:prstClr val="black"/>
              </a:solidFill>
            </a:endParaRPr>
          </a:p>
        </p:txBody>
      </p:sp>
    </p:spTree>
    <p:extLst>
      <p:ext uri="{BB962C8B-B14F-4D97-AF65-F5344CB8AC3E}">
        <p14:creationId xmlns:p14="http://schemas.microsoft.com/office/powerpoint/2010/main" val="2734547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Image Credit: Craig Douglas, Michigan State University</a:t>
            </a:r>
          </a:p>
          <a:p>
            <a:pPr lvl="0"/>
            <a:r>
              <a:rPr lang="en-US" sz="1200" kern="1200" dirty="0">
                <a:solidFill>
                  <a:schemeClr val="tx1"/>
                </a:solidFill>
                <a:effectLst/>
                <a:latin typeface="+mn-lt"/>
                <a:ea typeface="+mn-ea"/>
                <a:cs typeface="+mn-cs"/>
              </a:rPr>
              <a:t>Use slides 5 to remind students what happens to the food that IS digested: Large organic molecules (polymers) are divided into small organic molecules (monomers) that go into the blood.</a:t>
            </a:r>
          </a:p>
          <a:p>
            <a:pPr lvl="0"/>
            <a:r>
              <a:rPr lang="en-US" sz="1200" kern="1200" dirty="0">
                <a:solidFill>
                  <a:schemeClr val="tx1"/>
                </a:solidFill>
                <a:effectLst/>
                <a:latin typeface="+mn-lt"/>
                <a:ea typeface="+mn-ea"/>
                <a:cs typeface="+mn-cs"/>
              </a:rPr>
              <a:t>Display the following posters in your classroom to help students visualize the digestion of polymers to monomers.</a:t>
            </a:r>
          </a:p>
          <a:p>
            <a:pPr lvl="0"/>
            <a:r>
              <a:rPr lang="en-US" sz="1200" b="1" kern="1200" dirty="0">
                <a:solidFill>
                  <a:schemeClr val="tx1"/>
                </a:solidFill>
                <a:effectLst/>
                <a:latin typeface="+mn-lt"/>
                <a:ea typeface="+mn-ea"/>
                <a:cs typeface="+mn-cs"/>
              </a:rPr>
              <a:t>Carbohydrates:</a:t>
            </a:r>
            <a:r>
              <a:rPr lang="en-US" sz="1200" kern="1200" dirty="0">
                <a:solidFill>
                  <a:schemeClr val="tx1"/>
                </a:solidFill>
                <a:effectLst/>
                <a:latin typeface="+mn-lt"/>
                <a:ea typeface="+mn-ea"/>
                <a:cs typeface="+mn-cs"/>
              </a:rPr>
              <a:t> Use the Digestion and Biosynthesis of Carbohydrates 11 x 17 Poster to offer students a visualization of how polymers like starch (which is a type of carbohydrate) are broken apart into monomers like glucose.</a:t>
            </a:r>
          </a:p>
          <a:p>
            <a:pPr lvl="0"/>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Use the Digestion and Biosynthesis of Fat 11 x 17 Poster to offer students a visualization of how polymers like fat are broken apart into monomers like fatty acids and glycerol.</a:t>
            </a:r>
          </a:p>
          <a:p>
            <a:pPr lvl="0"/>
            <a:r>
              <a:rPr lang="en-US" sz="1200" b="1" kern="1200" dirty="0">
                <a:solidFill>
                  <a:schemeClr val="tx1"/>
                </a:solidFill>
                <a:effectLst/>
                <a:latin typeface="+mn-lt"/>
                <a:ea typeface="+mn-ea"/>
                <a:cs typeface="+mn-cs"/>
              </a:rPr>
              <a:t>Proteins:</a:t>
            </a:r>
            <a:r>
              <a:rPr lang="en-US" sz="1200" kern="1200" dirty="0">
                <a:solidFill>
                  <a:schemeClr val="tx1"/>
                </a:solidFill>
                <a:effectLst/>
                <a:latin typeface="+mn-lt"/>
                <a:ea typeface="+mn-ea"/>
                <a:cs typeface="+mn-cs"/>
              </a:rPr>
              <a:t> Use the Digestion and Biosynthesis of Protein 11 x 17 Poster to offer students a visualization of how polymers like proteins are broken down into amino acids.</a:t>
            </a:r>
          </a:p>
          <a:p>
            <a:r>
              <a:rPr lang="en-US" sz="1200" kern="1200" dirty="0">
                <a:solidFill>
                  <a:schemeClr val="tx1"/>
                </a:solidFill>
                <a:effectLst/>
                <a:latin typeface="+mn-lt"/>
                <a:ea typeface="+mn-ea"/>
                <a:cs typeface="+mn-cs"/>
              </a:rPr>
              <a:t>Note: If you only taught 5.1, you can use the posters to help students visualize the process, but do not need to focus on the names of the small organic molecules.</a:t>
            </a:r>
            <a:r>
              <a:rPr lang="en-US" dirty="0">
                <a:effectLst/>
              </a:rPr>
              <a:t> </a:t>
            </a:r>
            <a:endParaRPr lang="en-US" altLang="zh-CN"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43F2B95-6723-4664-AF5C-EF8D4405177E}" type="slidenum">
              <a:rPr lang="en-US">
                <a:solidFill>
                  <a:prstClr val="black"/>
                </a:solidFill>
              </a:rPr>
              <a:pPr>
                <a:defRPr/>
              </a:pPr>
              <a:t>5</a:t>
            </a:fld>
            <a:endParaRPr lang="en-US">
              <a:solidFill>
                <a:prstClr val="black"/>
              </a:solidFill>
            </a:endParaRPr>
          </a:p>
        </p:txBody>
      </p:sp>
    </p:spTree>
    <p:extLst>
      <p:ext uri="{BB962C8B-B14F-4D97-AF65-F5344CB8AC3E}">
        <p14:creationId xmlns:p14="http://schemas.microsoft.com/office/powerpoint/2010/main" val="1166817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their Explanations Process Tool for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6 of the 5.3 Explaining How Cows Grow: Digestion PPT. Give each student one copy of 5.3 Explanations Tool for Cow Digestion. </a:t>
            </a:r>
          </a:p>
          <a:p>
            <a:pPr lvl="0"/>
            <a:r>
              <a:rPr lang="en-US" sz="1200" kern="1200" dirty="0">
                <a:solidFill>
                  <a:schemeClr val="tx1"/>
                </a:solidFill>
                <a:effectLst/>
                <a:latin typeface="+mn-lt"/>
                <a:ea typeface="+mn-ea"/>
                <a:cs typeface="+mn-cs"/>
              </a:rPr>
              <a:t>Tell students that in this part of the investigation, they will combine everything they learned about how cows get food to their body’s cells into an explanation.</a:t>
            </a:r>
          </a:p>
          <a:p>
            <a:pPr lvl="0"/>
            <a:r>
              <a:rPr lang="en-US" sz="1200" kern="1200" dirty="0">
                <a:solidFill>
                  <a:schemeClr val="tx1"/>
                </a:solidFill>
                <a:effectLst/>
                <a:latin typeface="+mn-lt"/>
                <a:ea typeface="+mn-ea"/>
                <a:cs typeface="+mn-cs"/>
              </a:rPr>
              <a:t>Remind them to consider both their evidence from the investigation as well as what they learned in the molecular modeling (or tracing) activity to construct their explanations. </a:t>
            </a:r>
          </a:p>
          <a:p>
            <a:r>
              <a:rPr lang="en-US" sz="1200" kern="1200" dirty="0">
                <a:solidFill>
                  <a:schemeClr val="tx1"/>
                </a:solidFill>
                <a:effectLst/>
                <a:latin typeface="+mn-lt"/>
                <a:ea typeface="+mn-ea"/>
                <a:cs typeface="+mn-cs"/>
              </a:rPr>
              <a:t>Give students about 10 minutes to complete the Explanations process tool. </a:t>
            </a:r>
          </a:p>
        </p:txBody>
      </p:sp>
      <p:sp>
        <p:nvSpPr>
          <p:cNvPr id="4" name="Slide Number Placeholder 3"/>
          <p:cNvSpPr>
            <a:spLocks noGrp="1"/>
          </p:cNvSpPr>
          <p:nvPr>
            <p:ph type="sldNum" sz="quarter" idx="10"/>
          </p:nvPr>
        </p:nvSpPr>
        <p:spPr/>
        <p:txBody>
          <a:bodyPr/>
          <a:lstStyle/>
          <a:p>
            <a:fld id="{754EE964-B89B-4FE9-BE39-55957A3A45BE}" type="slidenum">
              <a:rPr lang="en-US" smtClean="0"/>
              <a:t>6</a:t>
            </a:fld>
            <a:endParaRPr lang="en-US"/>
          </a:p>
        </p:txBody>
      </p:sp>
    </p:spTree>
    <p:extLst>
      <p:ext uri="{BB962C8B-B14F-4D97-AF65-F5344CB8AC3E}">
        <p14:creationId xmlns:p14="http://schemas.microsoft.com/office/powerpoint/2010/main" val="614857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share explanations with each other.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7 of the 5.3 Explaining How Cows Grow: Digestion PPT. Divide students into pairs and have them compare explanations for the Three Questions and the final explanation on the process tool.</a:t>
            </a:r>
          </a:p>
          <a:p>
            <a:r>
              <a:rPr lang="en-US" sz="1200" kern="1200" dirty="0">
                <a:solidFill>
                  <a:schemeClr val="tx1"/>
                </a:solidFill>
                <a:effectLst/>
                <a:latin typeface="+mn-lt"/>
                <a:ea typeface="+mn-ea"/>
                <a:cs typeface="+mn-cs"/>
              </a:rPr>
              <a:t>Have students use the Three Questions 11 x 17 Poster (or Handout) as a reference. Have students check their explanations with the middle and right-hand columns of the poster or handout to make sure they are following the “rules.” </a:t>
            </a:r>
          </a:p>
        </p:txBody>
      </p:sp>
      <p:sp>
        <p:nvSpPr>
          <p:cNvPr id="4" name="Slide Number Placeholder 3"/>
          <p:cNvSpPr>
            <a:spLocks noGrp="1"/>
          </p:cNvSpPr>
          <p:nvPr>
            <p:ph type="sldNum" sz="quarter" idx="10"/>
          </p:nvPr>
        </p:nvSpPr>
        <p:spPr/>
        <p:txBody>
          <a:bodyPr/>
          <a:lstStyle/>
          <a:p>
            <a:fld id="{754EE964-B89B-4FE9-BE39-55957A3A45BE}" type="slidenum">
              <a:rPr lang="en-US" smtClean="0"/>
              <a:t>7</a:t>
            </a:fld>
            <a:endParaRPr lang="en-US"/>
          </a:p>
        </p:txBody>
      </p:sp>
    </p:spTree>
    <p:extLst>
      <p:ext uri="{BB962C8B-B14F-4D97-AF65-F5344CB8AC3E}">
        <p14:creationId xmlns:p14="http://schemas.microsoft.com/office/powerpoint/2010/main" val="2384494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Image Credit: Craig Douglas, Michigan State University</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think about how digestion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8-13 in the PPT to have the students discuss what is happening to matter during digestion and to have them check their answers to the Matter Movement Question on their 5.3 Explanations Tool for Cow Digestion.</a:t>
            </a:r>
          </a:p>
          <a:p>
            <a:pPr lvl="0"/>
            <a:r>
              <a:rPr lang="en-US" sz="1200" kern="1200" dirty="0">
                <a:solidFill>
                  <a:schemeClr val="tx1"/>
                </a:solidFill>
                <a:effectLst/>
                <a:latin typeface="+mn-lt"/>
                <a:ea typeface="+mn-ea"/>
                <a:cs typeface="+mn-cs"/>
              </a:rPr>
              <a:t>Show students slides 8-10 to have them think about where atoms are moving from and moving to during digestion. </a:t>
            </a:r>
          </a:p>
          <a:p>
            <a:pPr lvl="0"/>
            <a:r>
              <a:rPr lang="en-US" sz="1200" kern="1200" dirty="0">
                <a:solidFill>
                  <a:schemeClr val="tx1"/>
                </a:solidFill>
                <a:effectLst/>
                <a:latin typeface="+mn-lt"/>
                <a:ea typeface="+mn-ea"/>
                <a:cs typeface="+mn-cs"/>
              </a:rPr>
              <a:t>Display slides 11-13 to have students compare their answers to the Matter Movement Question with the answers on the slides.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altLang="zh-CN" sz="1200" kern="1200" dirty="0">
              <a:solidFill>
                <a:schemeClr val="tx1"/>
              </a:solidFill>
              <a:effectLst/>
              <a:latin typeface="+mn-lt"/>
              <a:ea typeface="+mn-ea"/>
              <a:cs typeface="+mn-cs"/>
            </a:endParaRP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2508DF30-C14E-4271-84BC-80620E763390}" type="slidenum">
              <a:rPr lang="en-US" altLang="en-US">
                <a:solidFill>
                  <a:srgbClr val="000000"/>
                </a:solidFill>
              </a:rPr>
              <a:pPr fontAlgn="base">
                <a:spcBef>
                  <a:spcPct val="0"/>
                </a:spcBef>
                <a:spcAft>
                  <a:spcPct val="0"/>
                </a:spcAft>
              </a:pPr>
              <a:t>8</a:t>
            </a:fld>
            <a:endParaRPr lang="en-US" altLang="en-US">
              <a:solidFill>
                <a:srgbClr val="000000"/>
              </a:solidFill>
            </a:endParaRPr>
          </a:p>
        </p:txBody>
      </p:sp>
    </p:spTree>
    <p:extLst>
      <p:ext uri="{BB962C8B-B14F-4D97-AF65-F5344CB8AC3E}">
        <p14:creationId xmlns:p14="http://schemas.microsoft.com/office/powerpoint/2010/main" val="13133441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Image Credit: Craig Douglas, Michigan State University</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think about how digestion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8-13 in the PPT to have the students discuss what is happening to matter during digestion and to have them check their answers to the Matter Movement Question on their 5.3 Explanations Tool for Cow Digestion.</a:t>
            </a:r>
          </a:p>
          <a:p>
            <a:pPr lvl="0"/>
            <a:r>
              <a:rPr lang="en-US" sz="1200" kern="1200" dirty="0">
                <a:solidFill>
                  <a:schemeClr val="tx1"/>
                </a:solidFill>
                <a:effectLst/>
                <a:latin typeface="+mn-lt"/>
                <a:ea typeface="+mn-ea"/>
                <a:cs typeface="+mn-cs"/>
              </a:rPr>
              <a:t>Show students slides 8-11 to have them think about where atoms are moving from and moving to during digestion. </a:t>
            </a:r>
          </a:p>
          <a:p>
            <a:pPr lvl="0"/>
            <a:r>
              <a:rPr lang="en-US" sz="1200" kern="1200" dirty="0">
                <a:solidFill>
                  <a:schemeClr val="tx1"/>
                </a:solidFill>
                <a:effectLst/>
                <a:latin typeface="+mn-lt"/>
                <a:ea typeface="+mn-ea"/>
                <a:cs typeface="+mn-cs"/>
              </a:rPr>
              <a:t>Display slides 11-13 to have students compare their answers to the Matter Movement Question with the answers on the slides.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altLang="zh-CN" sz="1200" kern="1200" dirty="0">
              <a:solidFill>
                <a:schemeClr val="tx1"/>
              </a:solidFill>
              <a:effectLst/>
              <a:latin typeface="+mn-lt"/>
              <a:ea typeface="+mn-ea"/>
              <a:cs typeface="+mn-cs"/>
            </a:endParaRPr>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D5858F55-19E4-4066-B957-FCFA7900D120}" type="slidenum">
              <a:rPr lang="en-US" altLang="en-US">
                <a:solidFill>
                  <a:srgbClr val="000000"/>
                </a:solidFill>
              </a:rPr>
              <a:pPr fontAlgn="base">
                <a:spcBef>
                  <a:spcPct val="0"/>
                </a:spcBef>
                <a:spcAft>
                  <a:spcPct val="0"/>
                </a:spcAft>
              </a:pPr>
              <a:t>9</a:t>
            </a:fld>
            <a:endParaRPr lang="en-US" altLang="en-US">
              <a:solidFill>
                <a:srgbClr val="000000"/>
              </a:solidFill>
            </a:endParaRPr>
          </a:p>
        </p:txBody>
      </p:sp>
    </p:spTree>
    <p:extLst>
      <p:ext uri="{BB962C8B-B14F-4D97-AF65-F5344CB8AC3E}">
        <p14:creationId xmlns:p14="http://schemas.microsoft.com/office/powerpoint/2010/main" val="16307787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Slide Number Placeholder 5"/>
          <p:cNvSpPr>
            <a:spLocks noGrp="1"/>
          </p:cNvSpPr>
          <p:nvPr>
            <p:ph type="sldNum" sz="quarter" idx="10"/>
          </p:nvPr>
        </p:nvSpPr>
        <p:spPr/>
        <p:txBody>
          <a:bodyPr/>
          <a:lstStyle>
            <a:lvl1pPr>
              <a:defRPr/>
            </a:lvl1pPr>
          </a:lstStyle>
          <a:p>
            <a:pPr>
              <a:defRPr/>
            </a:pPr>
            <a:fld id="{A153D199-85E7-40C7-B888-91F32A190B9F}" type="slidenum">
              <a:rPr lang="en-US">
                <a:solidFill>
                  <a:prstClr val="black">
                    <a:tint val="75000"/>
                  </a:prstClr>
                </a:solidFill>
              </a:rPr>
              <a:pPr>
                <a:defRPr/>
              </a:pPr>
              <a:t>‹#›</a:t>
            </a:fld>
            <a:endParaRPr lang="en-US">
              <a:solidFill>
                <a:prstClr val="black">
                  <a:tint val="75000"/>
                </a:prstClr>
              </a:solidFill>
            </a:endParaRPr>
          </a:p>
        </p:txBody>
      </p:sp>
      <p:pic>
        <p:nvPicPr>
          <p:cNvPr id="7" name="Picture 6" descr="C:\Documents and Settings\Craig Douglas\My Documents\for JJ\Carbon TIME\logo\Carbon TIME 1 line small.png"/>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8" name="TextBox 7"/>
          <p:cNvSpPr txBox="1"/>
          <p:nvPr userDrawn="1"/>
        </p:nvSpPr>
        <p:spPr>
          <a:xfrm>
            <a:off x="3366003" y="690424"/>
            <a:ext cx="2287787" cy="692497"/>
          </a:xfrm>
          <a:prstGeom prst="rect">
            <a:avLst/>
          </a:prstGeom>
          <a:noFill/>
        </p:spPr>
        <p:txBody>
          <a:bodyPr wrap="none" rtlCol="0">
            <a:spAutoFit/>
          </a:bodyPr>
          <a:lstStyle/>
          <a:p>
            <a:pPr defTabSz="457200" fontAlgn="base">
              <a:spcBef>
                <a:spcPct val="0"/>
              </a:spcBef>
              <a:spcAft>
                <a:spcPct val="0"/>
              </a:spcAft>
            </a:pPr>
            <a:r>
              <a:rPr lang="en-US" sz="1300" i="1" dirty="0">
                <a:solidFill>
                  <a:prstClr val="black"/>
                </a:solidFill>
              </a:rPr>
              <a:t> </a:t>
            </a:r>
            <a:endParaRPr lang="en-US" sz="1300" dirty="0">
              <a:solidFill>
                <a:prstClr val="black"/>
              </a:solidFill>
            </a:endParaRPr>
          </a:p>
          <a:p>
            <a:pPr defTabSz="457200" fontAlgn="base">
              <a:spcBef>
                <a:spcPct val="0"/>
              </a:spcBef>
              <a:spcAft>
                <a:spcPct val="0"/>
              </a:spcAft>
            </a:pPr>
            <a:r>
              <a:rPr lang="en-US" sz="1300" i="1" dirty="0">
                <a:solidFill>
                  <a:prstClr val="black"/>
                </a:solidFill>
              </a:rPr>
              <a:t>Environmental Literacy Project</a:t>
            </a:r>
            <a:br>
              <a:rPr lang="en-US" sz="1300" i="1" dirty="0">
                <a:solidFill>
                  <a:prstClr val="black"/>
                </a:solidFill>
              </a:rPr>
            </a:br>
            <a:r>
              <a:rPr lang="en-US" sz="1300" i="1" dirty="0">
                <a:solidFill>
                  <a:prstClr val="black"/>
                </a:solidFill>
              </a:rPr>
              <a:t>Michigan State University</a:t>
            </a:r>
            <a:r>
              <a:rPr lang="en-US" sz="1300" dirty="0">
                <a:solidFill>
                  <a:prstClr val="black"/>
                </a:solidFill>
              </a:rPr>
              <a:t> </a:t>
            </a:r>
          </a:p>
        </p:txBody>
      </p:sp>
    </p:spTree>
    <p:extLst>
      <p:ext uri="{BB962C8B-B14F-4D97-AF65-F5344CB8AC3E}">
        <p14:creationId xmlns:p14="http://schemas.microsoft.com/office/powerpoint/2010/main" val="771071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5" name="Footer Placeholder 4"/>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92C8E013-247B-49B6-9DD8-2B1C88F0C75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779023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5" name="Footer Placeholder 4"/>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7C433B5C-218D-4EF1-8164-9020D9939A9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81025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p:cNvSpPr>
            <a:spLocks noGrp="1"/>
          </p:cNvSpPr>
          <p:nvPr>
            <p:ph type="sldNum" sz="quarter" idx="10"/>
          </p:nvPr>
        </p:nvSpPr>
        <p:spPr/>
        <p:txBody>
          <a:bodyPr/>
          <a:lstStyle>
            <a:lvl1pPr>
              <a:defRPr/>
            </a:lvl1pPr>
          </a:lstStyle>
          <a:p>
            <a:pPr>
              <a:defRPr/>
            </a:pPr>
            <a:fld id="{D07E269F-9726-44B7-92E4-7A50054E190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48914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17163B6C-3360-4CEC-8B29-248C5C8C425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569486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D50D2227-8746-401E-9AD3-149EB37F187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05459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dirty="0">
                <a:latin typeface="+mn-lt"/>
              </a:defRPr>
            </a:lvl1pPr>
          </a:lstStyle>
          <a:p>
            <a:pPr defTabSz="457200">
              <a:defRPr/>
            </a:pPr>
            <a:endParaRPr lang="en-US">
              <a:solidFill>
                <a:prstClr val="black"/>
              </a:solidFill>
            </a:endParaRPr>
          </a:p>
        </p:txBody>
      </p:sp>
      <p:sp>
        <p:nvSpPr>
          <p:cNvPr id="8" name="Footer Placeholder 7"/>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9" name="Slide Number Placeholder 8"/>
          <p:cNvSpPr>
            <a:spLocks noGrp="1"/>
          </p:cNvSpPr>
          <p:nvPr>
            <p:ph type="sldNum" sz="quarter" idx="12"/>
          </p:nvPr>
        </p:nvSpPr>
        <p:spPr/>
        <p:txBody>
          <a:bodyPr/>
          <a:lstStyle>
            <a:lvl1pPr>
              <a:defRPr/>
            </a:lvl1pPr>
          </a:lstStyle>
          <a:p>
            <a:pPr>
              <a:defRPr/>
            </a:pPr>
            <a:fld id="{52BDC453-B1F5-42F9-B997-C04C83250C6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63946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4" name="Footer Placeholder 3"/>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5" name="Slide Number Placeholder 4"/>
          <p:cNvSpPr>
            <a:spLocks noGrp="1"/>
          </p:cNvSpPr>
          <p:nvPr>
            <p:ph type="sldNum" sz="quarter" idx="12"/>
          </p:nvPr>
        </p:nvSpPr>
        <p:spPr/>
        <p:txBody>
          <a:bodyPr/>
          <a:lstStyle>
            <a:lvl1pPr>
              <a:defRPr/>
            </a:lvl1pPr>
          </a:lstStyle>
          <a:p>
            <a:pPr>
              <a:defRPr/>
            </a:pPr>
            <a:fld id="{F359313E-C1DF-48B1-95AF-E4192BC71E0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029403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3" name="Footer Placeholder 2"/>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4" name="Slide Number Placeholder 3"/>
          <p:cNvSpPr>
            <a:spLocks noGrp="1"/>
          </p:cNvSpPr>
          <p:nvPr>
            <p:ph type="sldNum" sz="quarter" idx="12"/>
          </p:nvPr>
        </p:nvSpPr>
        <p:spPr/>
        <p:txBody>
          <a:bodyPr/>
          <a:lstStyle>
            <a:lvl1pPr>
              <a:defRPr/>
            </a:lvl1pPr>
          </a:lstStyle>
          <a:p>
            <a:pPr>
              <a:defRPr/>
            </a:pPr>
            <a:fld id="{D5AE8C94-DA1E-48CA-AEE2-37FA2B7260B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507941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8062F3E6-E28A-452B-9229-35993A254C0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369418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F740C4A5-5A92-44E4-8B91-7BF4B822272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3335974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457200"/>
            <a:ext cx="8229600"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490663"/>
            <a:ext cx="8229600" cy="490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p:cNvSpPr>
            <a:spLocks noGrp="1"/>
          </p:cNvSpPr>
          <p:nvPr>
            <p:ph type="sldNum" sz="quarter" idx="4"/>
          </p:nvPr>
        </p:nvSpPr>
        <p:spPr>
          <a:xfrm>
            <a:off x="6553200" y="6411913"/>
            <a:ext cx="2133600" cy="365125"/>
          </a:xfrm>
          <a:prstGeom prst="rect">
            <a:avLst/>
          </a:prstGeom>
        </p:spPr>
        <p:txBody>
          <a:bodyPr vert="horz" lIns="91440" tIns="45720" rIns="91440" bIns="45720" rtlCol="0" anchor="ctr"/>
          <a:lstStyle>
            <a:lvl1pPr algn="r" fontAlgn="auto">
              <a:spcBef>
                <a:spcPts val="0"/>
              </a:spcBef>
              <a:spcAft>
                <a:spcPts val="0"/>
              </a:spcAft>
              <a:defRPr sz="2000" smtClean="0">
                <a:solidFill>
                  <a:schemeClr val="tx1">
                    <a:tint val="75000"/>
                  </a:schemeClr>
                </a:solidFill>
                <a:latin typeface="Arial" panose="020B0604020202020204" pitchFamily="34" charset="0"/>
                <a:cs typeface="Arial" panose="020B0604020202020204" pitchFamily="34" charset="0"/>
              </a:defRPr>
            </a:lvl1pPr>
          </a:lstStyle>
          <a:p>
            <a:pPr defTabSz="457200">
              <a:defRPr/>
            </a:pPr>
            <a:fld id="{9D6E3948-9AC7-4963-980D-81ABFA4FA34A}" type="slidenum">
              <a:rPr lang="en-US" smtClean="0">
                <a:solidFill>
                  <a:prstClr val="black">
                    <a:tint val="75000"/>
                  </a:prstClr>
                </a:solidFill>
              </a:rPr>
              <a:pPr defTabSz="457200">
                <a:defRPr/>
              </a:pPr>
              <a:t>‹#›</a:t>
            </a:fld>
            <a:endParaRPr lang="en-US" dirty="0">
              <a:solidFill>
                <a:prstClr val="black">
                  <a:tint val="75000"/>
                </a:prstClr>
              </a:solidFill>
            </a:endParaRPr>
          </a:p>
        </p:txBody>
      </p:sp>
      <p:sp>
        <p:nvSpPr>
          <p:cNvPr id="9" name="Footer Placeholder 5"/>
          <p:cNvSpPr>
            <a:spLocks noGrp="1"/>
          </p:cNvSpPr>
          <p:nvPr>
            <p:ph type="ftr" sz="quarter" idx="3"/>
          </p:nvPr>
        </p:nvSpPr>
        <p:spPr>
          <a:xfrm>
            <a:off x="457200" y="6400800"/>
            <a:ext cx="5989638" cy="365125"/>
          </a:xfrm>
          <a:prstGeom prst="rect">
            <a:avLst/>
          </a:prstGeom>
        </p:spPr>
        <p:txBody>
          <a:bodyPr/>
          <a:lstStyle>
            <a:lvl1pPr fontAlgn="auto">
              <a:spcBef>
                <a:spcPts val="0"/>
              </a:spcBef>
              <a:spcAft>
                <a:spcPts val="0"/>
              </a:spcAft>
              <a:defRPr dirty="0">
                <a:latin typeface="+mn-lt"/>
              </a:defRPr>
            </a:lvl1pPr>
          </a:lstStyle>
          <a:p>
            <a:pPr defTabSz="457200">
              <a:defRPr/>
            </a:pPr>
            <a:endParaRPr lang="en-US">
              <a:solidFill>
                <a:prstClr val="black"/>
              </a:solidFill>
            </a:endParaRPr>
          </a:p>
        </p:txBody>
      </p:sp>
    </p:spTree>
    <p:extLst>
      <p:ext uri="{BB962C8B-B14F-4D97-AF65-F5344CB8AC3E}">
        <p14:creationId xmlns:p14="http://schemas.microsoft.com/office/powerpoint/2010/main" val="195168491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9.png"/><Relationship Id="rId7" Type="http://schemas.openxmlformats.org/officeDocument/2006/relationships/image" Target="../media/image16.png"/><Relationship Id="rId12"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13.png"/><Relationship Id="rId5" Type="http://schemas.openxmlformats.org/officeDocument/2006/relationships/image" Target="../media/image11.png"/><Relationship Id="rId10" Type="http://schemas.openxmlformats.org/officeDocument/2006/relationships/image" Target="../media/image12.png"/><Relationship Id="rId4" Type="http://schemas.openxmlformats.org/officeDocument/2006/relationships/image" Target="../media/image10.png"/><Relationship Id="rId9"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D07E269F-9726-44B7-92E4-7A50054E190B}" type="slidenum">
              <a:rPr lang="en-US" smtClean="0">
                <a:solidFill>
                  <a:prstClr val="black">
                    <a:tint val="75000"/>
                  </a:prstClr>
                </a:solidFill>
              </a:rPr>
              <a:pPr>
                <a:defRPr/>
              </a:pPr>
              <a:t>1</a:t>
            </a:fld>
            <a:endParaRPr lang="en-US">
              <a:solidFill>
                <a:prstClr val="black">
                  <a:tint val="75000"/>
                </a:prstClr>
              </a:solidFill>
            </a:endParaRPr>
          </a:p>
        </p:txBody>
      </p:sp>
      <p:grpSp>
        <p:nvGrpSpPr>
          <p:cNvPr id="5" name="Group 4"/>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7" name="Picture 6" descr="Carbon TIME 1 line 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8" name="Title 1"/>
          <p:cNvSpPr txBox="1">
            <a:spLocks/>
          </p:cNvSpPr>
          <p:nvPr/>
        </p:nvSpPr>
        <p:spPr>
          <a:xfrm>
            <a:off x="733926" y="1203993"/>
            <a:ext cx="7772400" cy="2778459"/>
          </a:xfrm>
          <a:prstGeom prst="rect">
            <a:avLst/>
          </a:prstGeom>
        </p:spPr>
        <p:txBody>
          <a:bodyPr/>
          <a:lst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r>
              <a:rPr lang="en-US" altLang="en-US" i="1" dirty="0">
                <a:latin typeface="Arial" panose="020B0604020202020204" pitchFamily="34" charset="0"/>
                <a:cs typeface="Arial" panose="020B0604020202020204" pitchFamily="34" charset="0"/>
              </a:rPr>
              <a:t>Animals</a:t>
            </a:r>
            <a:r>
              <a:rPr lang="en-US" altLang="en-US" dirty="0">
                <a:latin typeface="Arial" panose="020B0604020202020204" pitchFamily="34" charset="0"/>
                <a:cs typeface="Arial" panose="020B0604020202020204" pitchFamily="34" charset="0"/>
              </a:rPr>
              <a:t> Unit</a:t>
            </a:r>
            <a:br>
              <a:rPr lang="en-US" altLang="en-US" dirty="0">
                <a:latin typeface="Arial" panose="020B0604020202020204" pitchFamily="34" charset="0"/>
                <a:cs typeface="Arial" panose="020B0604020202020204" pitchFamily="34" charset="0"/>
              </a:rPr>
            </a:br>
            <a:r>
              <a:rPr lang="en-US" altLang="en-US" dirty="0">
                <a:latin typeface="Arial" panose="020B0604020202020204" pitchFamily="34" charset="0"/>
                <a:cs typeface="Arial" panose="020B0604020202020204" pitchFamily="34" charset="0"/>
              </a:rPr>
              <a:t>Activity 5.3: </a:t>
            </a:r>
            <a:r>
              <a:rPr lang="en-US" dirty="0">
                <a:latin typeface="Arial" panose="020B0604020202020204" pitchFamily="34" charset="0"/>
                <a:cs typeface="Arial" panose="020B0604020202020204" pitchFamily="34" charset="0"/>
              </a:rPr>
              <a:t>Explaining How Cows Grow</a:t>
            </a:r>
            <a:r>
              <a:rPr lang="en-US">
                <a:latin typeface="Arial" panose="020B0604020202020204" pitchFamily="34" charset="0"/>
                <a:cs typeface="Arial" panose="020B0604020202020204" pitchFamily="34" charset="0"/>
              </a:rPr>
              <a:t>: Digestion</a:t>
            </a:r>
            <a:endParaRPr lang="en-US" altLang="en-US" dirty="0">
              <a:latin typeface="Arial" panose="020B0604020202020204" pitchFamily="34" charset="0"/>
              <a:cs typeface="Arial" panose="020B0604020202020204" pitchFamily="34" charset="0"/>
            </a:endParaRPr>
          </a:p>
        </p:txBody>
      </p:sp>
      <p:sp>
        <p:nvSpPr>
          <p:cNvPr id="10" name="AutoShape 7"/>
          <p:cNvSpPr>
            <a:spLocks noChangeArrowheads="1"/>
          </p:cNvSpPr>
          <p:nvPr/>
        </p:nvSpPr>
        <p:spPr bwMode="auto">
          <a:xfrm>
            <a:off x="3352989" y="5151438"/>
            <a:ext cx="1468437" cy="609600"/>
          </a:xfrm>
          <a:prstGeom prst="rightArrow">
            <a:avLst>
              <a:gd name="adj1" fmla="val 50000"/>
              <a:gd name="adj2" fmla="val 96889"/>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spcBef>
                <a:spcPct val="0"/>
              </a:spcBef>
              <a:spcAft>
                <a:spcPct val="0"/>
              </a:spcAft>
            </a:pPr>
            <a:endParaRPr lang="en-US" altLang="en-US">
              <a:solidFill>
                <a:prstClr val="black"/>
              </a:solidFill>
            </a:endParaRPr>
          </a:p>
        </p:txBody>
      </p:sp>
      <p:pic>
        <p:nvPicPr>
          <p:cNvPr id="11" name="Picture 8"/>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080836" y="3890963"/>
            <a:ext cx="3811588"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baby cow.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16824" y="4803776"/>
            <a:ext cx="2139950" cy="141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528485" y="6069693"/>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032422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69" name="TextBox 7"/>
          <p:cNvSpPr txBox="1">
            <a:spLocks noChangeArrowheads="1"/>
          </p:cNvSpPr>
          <p:nvPr/>
        </p:nvSpPr>
        <p:spPr bwMode="auto">
          <a:xfrm>
            <a:off x="242888" y="220663"/>
            <a:ext cx="86106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defTabSz="457200" fontAlgn="base">
              <a:spcBef>
                <a:spcPct val="0"/>
              </a:spcBef>
              <a:spcAft>
                <a:spcPct val="0"/>
              </a:spcAft>
            </a:pPr>
            <a:r>
              <a:rPr lang="en-US" altLang="en-US" sz="3300" b="1" u="sng">
                <a:solidFill>
                  <a:srgbClr val="000000"/>
                </a:solidFill>
              </a:rPr>
              <a:t>How</a:t>
            </a:r>
            <a:r>
              <a:rPr lang="en-US" altLang="en-US" sz="3300">
                <a:solidFill>
                  <a:srgbClr val="000000"/>
                </a:solidFill>
              </a:rPr>
              <a:t> do large and small organic molecules move when an animal digests food?</a:t>
            </a:r>
          </a:p>
        </p:txBody>
      </p:sp>
      <p:pic>
        <p:nvPicPr>
          <p:cNvPr id="23570" name="cow"/>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1975" y="2012950"/>
            <a:ext cx="5281613"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71" name="organs"/>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63563" y="2014538"/>
            <a:ext cx="5280025" cy="302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arrows"/>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61975" y="2012950"/>
            <a:ext cx="5281613"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rotein" descr="C:\Documents and Settings\Craig Douglas\My Documents\for JJ\Digestion and Biosynthesis\protein 03 labeled.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943350" y="4605338"/>
            <a:ext cx="120967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alanine"/>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637506" y="2800350"/>
            <a:ext cx="49053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glycine" descr="C:\Documents and Settings\Craig Douglas\My Documents\for JJ\Digestion and Biosynthesis\glycerol03 labeled.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627981" y="2805112"/>
            <a:ext cx="420687"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glycine" descr="C:\Documents and Settings\Craig Douglas\My Documents\for JJ\Digestion and Biosynthesis\glycerol03 labeled.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627980" y="2811462"/>
            <a:ext cx="420688"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alanine"/>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593055" y="2798762"/>
            <a:ext cx="49053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replay button"/>
          <p:cNvGrpSpPr/>
          <p:nvPr/>
        </p:nvGrpSpPr>
        <p:grpSpPr>
          <a:xfrm>
            <a:off x="1099127" y="5829876"/>
            <a:ext cx="1075748" cy="361374"/>
            <a:chOff x="1099127" y="5829876"/>
            <a:chExt cx="1075748" cy="361374"/>
          </a:xfrm>
        </p:grpSpPr>
        <p:sp>
          <p:nvSpPr>
            <p:cNvPr id="2" name="Rounded Rectangle 1"/>
            <p:cNvSpPr/>
            <p:nvPr/>
          </p:nvSpPr>
          <p:spPr>
            <a:xfrm>
              <a:off x="1099127" y="5829876"/>
              <a:ext cx="1075748" cy="361374"/>
            </a:xfrm>
            <a:prstGeom prst="roundRect">
              <a:avLst/>
            </a:prstGeom>
            <a:gradFill flip="none" rotWithShape="1">
              <a:gsLst>
                <a:gs pos="0">
                  <a:schemeClr val="accent6">
                    <a:lumMod val="60000"/>
                    <a:lumOff val="40000"/>
                    <a:shade val="30000"/>
                    <a:satMod val="115000"/>
                  </a:schemeClr>
                </a:gs>
                <a:gs pos="50000">
                  <a:schemeClr val="accent6">
                    <a:lumMod val="60000"/>
                    <a:lumOff val="40000"/>
                    <a:shade val="67500"/>
                    <a:satMod val="115000"/>
                  </a:schemeClr>
                </a:gs>
                <a:gs pos="100000">
                  <a:schemeClr val="accent6">
                    <a:lumMod val="60000"/>
                    <a:lumOff val="40000"/>
                    <a:shade val="100000"/>
                    <a:satMod val="115000"/>
                  </a:schemeClr>
                </a:gs>
              </a:gsLst>
              <a:lin ang="8100000" scaled="1"/>
              <a:tileRect/>
            </a:gradFill>
            <a:ln>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a:solidFill>
                  <a:prstClr val="white"/>
                </a:solidFill>
              </a:endParaRPr>
            </a:p>
          </p:txBody>
        </p:sp>
        <p:pic>
          <p:nvPicPr>
            <p:cNvPr id="1026" name="Picture 2" descr="C:\Documents and Settings\Craig Douglas\My Documents\for JJ\Visual Teaching Tools\Animal\Lesson 4\replay button.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203217" y="5856351"/>
              <a:ext cx="867568" cy="308421"/>
            </a:xfrm>
            <a:prstGeom prst="rect">
              <a:avLst/>
            </a:prstGeom>
            <a:noFill/>
            <a:extLst>
              <a:ext uri="{909E8E84-426E-40DD-AFC4-6F175D3DCCD1}">
                <a14:hiddenFill xmlns:a14="http://schemas.microsoft.com/office/drawing/2010/main">
                  <a:solidFill>
                    <a:srgbClr val="FFFFFF"/>
                  </a:solidFill>
                </a14:hiddenFill>
              </a:ext>
            </a:extLst>
          </p:spPr>
        </p:pic>
      </p:grpSp>
      <p:pic>
        <p:nvPicPr>
          <p:cNvPr id="19" name="protein" descr="C:\Documents and Settings\Craig Douglas\My Documents\for JJ\Digestion and Biosynthesis\protein 03 labeled.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944937" y="4606926"/>
            <a:ext cx="120967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alanine"/>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639093" y="2801938"/>
            <a:ext cx="49053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glycine" descr="C:\Documents and Settings\Craig Douglas\My Documents\for JJ\Digestion and Biosynthesis\glycerol03 labeled.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629568" y="2806700"/>
            <a:ext cx="420687"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glycine" descr="C:\Documents and Settings\Craig Douglas\My Documents\for JJ\Digestion and Biosynthesis\glycerol03 labeled.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629567" y="2813050"/>
            <a:ext cx="420688"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alanine"/>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594642" y="2800350"/>
            <a:ext cx="49053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8" name="Table 37"/>
          <p:cNvGraphicFramePr>
            <a:graphicFrameLocks noGrp="1"/>
          </p:cNvGraphicFramePr>
          <p:nvPr>
            <p:extLst>
              <p:ext uri="{D42A27DB-BD31-4B8C-83A1-F6EECF244321}">
                <p14:modId xmlns:p14="http://schemas.microsoft.com/office/powerpoint/2010/main" val="89062801"/>
              </p:ext>
            </p:extLst>
          </p:nvPr>
        </p:nvGraphicFramePr>
        <p:xfrm>
          <a:off x="4881562" y="1422400"/>
          <a:ext cx="4093995" cy="5057265"/>
        </p:xfrm>
        <a:graphic>
          <a:graphicData uri="http://schemas.openxmlformats.org/drawingml/2006/table">
            <a:tbl>
              <a:tblPr firstRow="1" bandRow="1">
                <a:tableStyleId>{5940675A-B579-460E-94D1-54222C63F5DA}</a:tableStyleId>
              </a:tblPr>
              <a:tblGrid>
                <a:gridCol w="4093995">
                  <a:extLst>
                    <a:ext uri="{9D8B030D-6E8A-4147-A177-3AD203B41FA5}">
                      <a16:colId xmlns:a16="http://schemas.microsoft.com/office/drawing/2014/main" val="20000"/>
                    </a:ext>
                  </a:extLst>
                </a:gridCol>
              </a:tblGrid>
              <a:tr h="1360699">
                <a:tc>
                  <a:txBody>
                    <a:bodyPr/>
                    <a:lstStyle/>
                    <a:p>
                      <a:pPr algn="ctr"/>
                      <a:endParaRPr lang="en-US" sz="2400" dirty="0"/>
                    </a:p>
                  </a:txBody>
                  <a:tcPr marL="0" marR="0" marT="0" marB="0"/>
                </a:tc>
                <a:extLst>
                  <a:ext uri="{0D108BD9-81ED-4DB2-BD59-A6C34878D82A}">
                    <a16:rowId xmlns:a16="http://schemas.microsoft.com/office/drawing/2014/main" val="10000"/>
                  </a:ext>
                </a:extLst>
              </a:tr>
              <a:tr h="1056629">
                <a:tc>
                  <a:txBody>
                    <a:bodyPr/>
                    <a:lstStyle/>
                    <a:p>
                      <a:pPr algn="ctr"/>
                      <a:r>
                        <a:rPr lang="en-US" sz="2400" dirty="0">
                          <a:solidFill>
                            <a:srgbClr val="B50275"/>
                          </a:solidFill>
                        </a:rPr>
                        <a:t>Small organic molecules (monomers:</a:t>
                      </a:r>
                      <a:r>
                        <a:rPr lang="en-US" sz="2400" baseline="0" dirty="0">
                          <a:solidFill>
                            <a:srgbClr val="B50275"/>
                          </a:solidFill>
                        </a:rPr>
                        <a:t> </a:t>
                      </a:r>
                      <a:r>
                        <a:rPr lang="en-US" sz="2400" dirty="0">
                          <a:solidFill>
                            <a:srgbClr val="B50275"/>
                          </a:solidFill>
                        </a:rPr>
                        <a:t>amino acids, glucose, fatty acids, glycerol)</a:t>
                      </a:r>
                    </a:p>
                  </a:txBody>
                  <a:tcPr marL="0" marR="0" marT="0" marB="0"/>
                </a:tc>
                <a:extLst>
                  <a:ext uri="{0D108BD9-81ED-4DB2-BD59-A6C34878D82A}">
                    <a16:rowId xmlns:a16="http://schemas.microsoft.com/office/drawing/2014/main" val="10001"/>
                  </a:ext>
                </a:extLst>
              </a:tr>
              <a:tr h="1867766">
                <a:tc>
                  <a:txBody>
                    <a:bodyPr/>
                    <a:lstStyle/>
                    <a:p>
                      <a:pPr algn="ctr"/>
                      <a:endParaRPr lang="en-US" sz="2400" dirty="0"/>
                    </a:p>
                  </a:txBody>
                  <a:tcPr marL="0" marR="0" marT="0" marB="0"/>
                </a:tc>
                <a:extLst>
                  <a:ext uri="{0D108BD9-81ED-4DB2-BD59-A6C34878D82A}">
                    <a16:rowId xmlns:a16="http://schemas.microsoft.com/office/drawing/2014/main" val="10002"/>
                  </a:ext>
                </a:extLst>
              </a:tr>
              <a:tr h="704419">
                <a:tc>
                  <a:txBody>
                    <a:bodyPr/>
                    <a:lstStyle/>
                    <a:p>
                      <a:pPr algn="ctr"/>
                      <a:r>
                        <a:rPr lang="en-US" sz="2400" dirty="0">
                          <a:solidFill>
                            <a:srgbClr val="69BC45"/>
                          </a:solidFill>
                        </a:rPr>
                        <a:t>Large organic</a:t>
                      </a:r>
                      <a:r>
                        <a:rPr lang="en-US" sz="2400" baseline="0" dirty="0">
                          <a:solidFill>
                            <a:srgbClr val="69BC45"/>
                          </a:solidFill>
                        </a:rPr>
                        <a:t> molecules (polymers: proteins, carbs, fats)</a:t>
                      </a:r>
                      <a:endParaRPr lang="en-US" sz="2400" dirty="0">
                        <a:solidFill>
                          <a:srgbClr val="69BC45"/>
                        </a:solidFill>
                      </a:endParaRPr>
                    </a:p>
                  </a:txBody>
                  <a:tcPr marL="0" marR="0" marT="0" marB="0"/>
                </a:tc>
                <a:extLst>
                  <a:ext uri="{0D108BD9-81ED-4DB2-BD59-A6C34878D82A}">
                    <a16:rowId xmlns:a16="http://schemas.microsoft.com/office/drawing/2014/main" val="10003"/>
                  </a:ext>
                </a:extLst>
              </a:tr>
            </a:tbl>
          </a:graphicData>
        </a:graphic>
      </p:graphicFrame>
      <p:pic>
        <p:nvPicPr>
          <p:cNvPr id="39" name="Picture 4"/>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5319713" y="1570038"/>
            <a:ext cx="1549400"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8"/>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7115175" y="1633538"/>
            <a:ext cx="1200150" cy="102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2"/>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5037932" y="4014787"/>
            <a:ext cx="3529012" cy="164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3C2D687F-7D53-45DE-8B7B-F5DEC51E9E2F}"/>
              </a:ext>
            </a:extLst>
          </p:cNvPr>
          <p:cNvSpPr>
            <a:spLocks noGrp="1"/>
          </p:cNvSpPr>
          <p:nvPr>
            <p:ph type="sldNum" sz="quarter" idx="10"/>
          </p:nvPr>
        </p:nvSpPr>
        <p:spPr/>
        <p:txBody>
          <a:bodyPr/>
          <a:lstStyle/>
          <a:p>
            <a:pPr>
              <a:defRPr/>
            </a:pPr>
            <a:fld id="{D07E269F-9726-44B7-92E4-7A50054E190B}" type="slidenum">
              <a:rPr lang="en-US" smtClean="0">
                <a:solidFill>
                  <a:prstClr val="black">
                    <a:tint val="75000"/>
                  </a:prstClr>
                </a:solidFill>
              </a:rPr>
              <a:pPr>
                <a:defRPr/>
              </a:pPr>
              <a:t>10</a:t>
            </a:fld>
            <a:endParaRPr lang="en-US">
              <a:solidFill>
                <a:prstClr val="black">
                  <a:tint val="75000"/>
                </a:prstClr>
              </a:solidFill>
            </a:endParaRPr>
          </a:p>
        </p:txBody>
      </p:sp>
    </p:spTree>
    <p:extLst>
      <p:ext uri="{BB962C8B-B14F-4D97-AF65-F5344CB8AC3E}">
        <p14:creationId xmlns:p14="http://schemas.microsoft.com/office/powerpoint/2010/main" val="279597860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0" presetClass="path" presetSubtype="0" accel="50000" decel="50000" fill="hold" nodeType="withEffect">
                                  <p:stCondLst>
                                    <p:cond delay="0"/>
                                  </p:stCondLst>
                                  <p:childTnLst>
                                    <p:animMotion origin="layout" path="M 0.00052 0 C -0.0066 -0.02616 -0.02014 -0.1088 -0.04254 -0.15694 C -0.06493 -0.20509 -0.10261 -0.26227 -0.13421 -0.28866 C -0.1658 -0.31505 -0.21233 -0.3162 -0.2316 -0.31481 C -0.25087 -0.31343 -0.24653 -0.29051 -0.24983 -0.28032 C -0.25313 -0.27014 -0.24653 -0.26042 -0.25157 -0.2537 C -0.2566 -0.24699 -0.27257 -0.23866 -0.27987 -0.24028 C -0.28716 -0.2419 -0.29184 -0.2588 -0.29497 -0.26366 " pathEditMode="relative" rAng="0" ptsTypes="aaaaaaaa">
                                      <p:cBhvr>
                                        <p:cTn id="12" dur="4000" fill="hold"/>
                                        <p:tgtEl>
                                          <p:spTgt spid="25"/>
                                        </p:tgtEl>
                                        <p:attrNameLst>
                                          <p:attrName>ppt_x</p:attrName>
                                          <p:attrName>ppt_y</p:attrName>
                                        </p:attrNameLst>
                                      </p:cBhvr>
                                      <p:rCtr x="-14774" y="-15810"/>
                                    </p:animMotion>
                                  </p:childTnLst>
                                </p:cTn>
                              </p:par>
                            </p:childTnLst>
                          </p:cTn>
                        </p:par>
                        <p:par>
                          <p:cTn id="13" fill="hold">
                            <p:stCondLst>
                              <p:cond delay="4500"/>
                            </p:stCondLst>
                            <p:childTnLst>
                              <p:par>
                                <p:cTn id="14" presetID="1" presetClass="exit" presetSubtype="0" fill="hold" nodeType="afterEffect">
                                  <p:stCondLst>
                                    <p:cond delay="0"/>
                                  </p:stCondLst>
                                  <p:childTnLst>
                                    <p:set>
                                      <p:cBhvr>
                                        <p:cTn id="15" dur="1" fill="hold">
                                          <p:stCondLst>
                                            <p:cond delay="0"/>
                                          </p:stCondLst>
                                        </p:cTn>
                                        <p:tgtEl>
                                          <p:spTgt spid="25"/>
                                        </p:tgtEl>
                                        <p:attrNameLst>
                                          <p:attrName>style.visibility</p:attrName>
                                        </p:attrNameLst>
                                      </p:cBhvr>
                                      <p:to>
                                        <p:strVal val="hidden"/>
                                      </p:to>
                                    </p:set>
                                  </p:childTnLst>
                                </p:cTn>
                              </p:par>
                              <p:par>
                                <p:cTn id="16" presetID="1" presetClass="entr" presetSubtype="0" fill="hold" nodeType="withEffect">
                                  <p:stCondLst>
                                    <p:cond delay="0"/>
                                  </p:stCondLst>
                                  <p:childTnLst>
                                    <p:set>
                                      <p:cBhvr>
                                        <p:cTn id="17" dur="1" fill="hold">
                                          <p:stCondLst>
                                            <p:cond delay="0"/>
                                          </p:stCondLst>
                                        </p:cTn>
                                        <p:tgtEl>
                                          <p:spTgt spid="26"/>
                                        </p:tgtEl>
                                        <p:attrNameLst>
                                          <p:attrName>style.visibility</p:attrName>
                                        </p:attrNameLst>
                                      </p:cBhvr>
                                      <p:to>
                                        <p:strVal val="visible"/>
                                      </p:to>
                                    </p:set>
                                  </p:childTnLst>
                                </p:cTn>
                              </p:par>
                              <p:par>
                                <p:cTn id="18" presetID="0" presetClass="path" presetSubtype="0" decel="100000" fill="hold" nodeType="withEffect">
                                  <p:stCondLst>
                                    <p:cond delay="0"/>
                                  </p:stCondLst>
                                  <p:childTnLst>
                                    <p:animMotion origin="layout" path="M -0.00573 0.00047 C -0.00608 -0.00486 -0.01267 -0.02453 -0.00677 -0.03101 C -0.00087 -0.0375 0.02083 -0.03426 0.02969 -0.03889 C 0.03854 -0.04351 0.03958 -0.06828 0.04601 -0.05879 C 0.05243 -0.0493 0.05538 0.00162 0.06823 0.0176 C 0.08108 0.03357 0.11649 0.05209 0.12309 0.0375 C 0.12969 0.02292 0.12882 -0.04652 0.10781 -0.0699 C 0.0868 -0.09328 0.02413 -0.10856 -0.0033 -0.10231 C -0.03073 -0.09606 -0.04618 -0.05972 -0.05677 -0.03287 C -0.06736 -0.00601 -0.0592 0.03843 -0.06649 0.0588 C -0.07379 0.07917 -0.0934 0.08311 -0.10052 0.08936 " pathEditMode="relative" rAng="0" ptsTypes="aaaaaaaaaaa">
                                      <p:cBhvr>
                                        <p:cTn id="19" dur="8000" fill="hold"/>
                                        <p:tgtEl>
                                          <p:spTgt spid="26"/>
                                        </p:tgtEl>
                                        <p:attrNameLst>
                                          <p:attrName>ppt_x</p:attrName>
                                          <p:attrName>ppt_y</p:attrName>
                                        </p:attrNameLst>
                                      </p:cBhvr>
                                      <p:rCtr x="2031" y="-1019"/>
                                    </p:animMotion>
                                  </p:childTnLst>
                                </p:cTn>
                              </p:par>
                              <p:par>
                                <p:cTn id="20" presetID="1" presetClass="entr" presetSubtype="0"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childTnLst>
                                </p:cTn>
                              </p:par>
                              <p:par>
                                <p:cTn id="22" presetID="0" presetClass="path" presetSubtype="0" accel="25000" decel="75000" fill="hold" nodeType="withEffect">
                                  <p:stCondLst>
                                    <p:cond delay="0"/>
                                  </p:stCondLst>
                                  <p:childTnLst>
                                    <p:animMotion origin="layout" path="M 0.00017 -0.00047 C -0.00052 -0.00556 -0.01024 -0.02431 -0.00452 -0.03125 C 0.00121 -0.0382 0.02587 -0.0375 0.03507 -0.04283 C 0.04427 -0.04815 0.04427 -0.07315 0.05069 -0.06366 C 0.05712 -0.05417 0.06076 -0.00325 0.07361 0.01365 C 0.08646 0.03055 0.1217 0.05185 0.12812 0.03726 C 0.13455 0.02268 0.13351 -0.05047 0.11215 -0.07385 C 0.0908 -0.09723 0.02708 -0.1088 0.00035 -0.10348 C -0.02639 -0.09815 -0.03837 -0.06713 -0.04827 -0.04144 C -0.05816 -0.01575 -0.05156 0.02939 -0.05938 0.05023 C -0.06719 0.07106 -0.0875 0.07662 -0.09479 0.08356 " pathEditMode="relative" rAng="0" ptsTypes="aaaaaaaaaaa">
                                      <p:cBhvr>
                                        <p:cTn id="23" dur="8000" fill="hold"/>
                                        <p:tgtEl>
                                          <p:spTgt spid="27"/>
                                        </p:tgtEl>
                                        <p:attrNameLst>
                                          <p:attrName>ppt_x</p:attrName>
                                          <p:attrName>ppt_y</p:attrName>
                                        </p:attrNameLst>
                                      </p:cBhvr>
                                      <p:rCtr x="1962" y="-1227"/>
                                    </p:animMotion>
                                  </p:childTnLst>
                                </p:cTn>
                              </p:par>
                              <p:par>
                                <p:cTn id="24" presetID="1" presetClass="entr" presetSubtype="0"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childTnLst>
                                </p:cTn>
                              </p:par>
                              <p:par>
                                <p:cTn id="26" presetID="0" presetClass="path" presetSubtype="0" accel="50000" decel="50000" fill="hold" nodeType="withEffect">
                                  <p:stCondLst>
                                    <p:cond delay="0"/>
                                  </p:stCondLst>
                                  <p:childTnLst>
                                    <p:animMotion origin="layout" path="M 0.00017 -1.11111E-6 C -0.0007 -0.00509 -0.01024 -0.02454 -0.00469 -0.03148 C 0.00087 -0.03842 0.02396 -0.03727 0.03316 -0.04213 C 0.04236 -0.04699 0.04444 -0.0706 0.05087 -0.06111 C 0.05729 -0.05162 0.05937 -0.00208 0.07205 0.01435 C 0.08472 0.03079 0.11996 0.05162 0.12726 0.0375 C 0.13455 0.02338 0.13646 -0.04606 0.11614 -0.06991 C 0.09583 -0.09375 0.03229 -0.10972 0.00503 -0.10602 C -0.02222 -0.10231 -0.03698 -0.07384 -0.04774 -0.04768 C -0.05851 -0.02153 -0.05156 0.02963 -0.05955 0.05139 C -0.06754 0.07315 -0.0882 0.07639 -0.09566 0.08287 " pathEditMode="relative" rAng="0" ptsTypes="aaaaaaaaaaa">
                                      <p:cBhvr>
                                        <p:cTn id="27" dur="8000" fill="hold"/>
                                        <p:tgtEl>
                                          <p:spTgt spid="28"/>
                                        </p:tgtEl>
                                        <p:attrNameLst>
                                          <p:attrName>ppt_x</p:attrName>
                                          <p:attrName>ppt_y</p:attrName>
                                        </p:attrNameLst>
                                      </p:cBhvr>
                                      <p:rCtr x="2014" y="-1343"/>
                                    </p:animMotion>
                                  </p:childTnLst>
                                </p:cTn>
                              </p:par>
                              <p:par>
                                <p:cTn id="28" presetID="1" presetClass="entr" presetSubtype="0"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childTnLst>
                                </p:cTn>
                              </p:par>
                              <p:par>
                                <p:cTn id="30" presetID="0" presetClass="path" presetSubtype="0" accel="75000" decel="25000" fill="hold" nodeType="withEffect">
                                  <p:stCondLst>
                                    <p:cond delay="0"/>
                                  </p:stCondLst>
                                  <p:childTnLst>
                                    <p:animMotion origin="layout" path="M 0.00017 0.00047 C -0.00018 -0.00532 -0.00747 -0.02662 -0.00174 -0.03379 C 0.00399 -0.04097 0.02587 -0.0375 0.03472 -0.04213 C 0.04357 -0.04676 0.04548 -0.07037 0.05139 -0.06157 C 0.05729 -0.05278 0.05677 -0.00555 0.06979 0.01065 C 0.08281 0.02685 0.12222 0.04977 0.12951 0.03611 C 0.13646 0.02246 0.13264 -0.04791 0.11285 -0.07129 C 0.09288 -0.09467 0.03628 -0.10741 0.01007 -0.10463 C -0.01615 -0.10185 -0.03281 -0.08148 -0.04479 -0.05463 C -0.05677 -0.02778 -0.05295 0.03426 -0.06146 0.05741 C -0.06997 0.08056 -0.08889 0.07871 -0.09618 0.08426 " pathEditMode="relative" rAng="0" ptsTypes="aaaaaaaaaaa">
                                      <p:cBhvr>
                                        <p:cTn id="31" dur="8000" fill="hold"/>
                                        <p:tgtEl>
                                          <p:spTgt spid="29"/>
                                        </p:tgtEl>
                                        <p:attrNameLst>
                                          <p:attrName>ppt_x</p:attrName>
                                          <p:attrName>ppt_y</p:attrName>
                                        </p:attrNameLst>
                                      </p:cBhvr>
                                      <p:rCtr x="1997" y="-1204"/>
                                    </p:animMotion>
                                  </p:childTnLst>
                                </p:cTn>
                              </p:par>
                            </p:childTnLst>
                          </p:cTn>
                        </p:par>
                        <p:par>
                          <p:cTn id="32" fill="hold">
                            <p:stCondLst>
                              <p:cond delay="12500"/>
                            </p:stCondLst>
                            <p:childTnLst>
                              <p:par>
                                <p:cTn id="33" presetID="1" presetClass="exit" presetSubtype="0" fill="hold" nodeType="afterEffect">
                                  <p:stCondLst>
                                    <p:cond delay="0"/>
                                  </p:stCondLst>
                                  <p:childTnLst>
                                    <p:set>
                                      <p:cBhvr>
                                        <p:cTn id="34" dur="1" fill="hold">
                                          <p:stCondLst>
                                            <p:cond delay="0"/>
                                          </p:stCondLst>
                                        </p:cTn>
                                        <p:tgtEl>
                                          <p:spTgt spid="29"/>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28"/>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27"/>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26"/>
                                        </p:tgtEl>
                                        <p:attrNameLst>
                                          <p:attrName>style.visibility</p:attrName>
                                        </p:attrNameLst>
                                      </p:cBhvr>
                                      <p:to>
                                        <p:strVal val="hidden"/>
                                      </p:to>
                                    </p:set>
                                  </p:childTnLst>
                                </p:cTn>
                              </p:par>
                            </p:childTnLst>
                          </p:cTn>
                        </p:par>
                        <p:par>
                          <p:cTn id="41" fill="hold">
                            <p:stCondLst>
                              <p:cond delay="12500"/>
                            </p:stCondLst>
                            <p:childTnLst>
                              <p:par>
                                <p:cTn id="42" presetID="10" presetClass="entr" presetSubtype="0"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3"/>
                    </p:tgtEl>
                  </p:cond>
                </p:stCondLst>
                <p:endSync evt="end" delay="0">
                  <p:rtn val="all"/>
                </p:endSync>
                <p:childTnLst>
                  <p:par>
                    <p:cTn id="46" fill="hold">
                      <p:stCondLst>
                        <p:cond delay="0"/>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19"/>
                                        </p:tgtEl>
                                        <p:attrNameLst>
                                          <p:attrName>style.visibility</p:attrName>
                                        </p:attrNameLst>
                                      </p:cBhvr>
                                      <p:to>
                                        <p:strVal val="visible"/>
                                      </p:to>
                                    </p:set>
                                  </p:childTnLst>
                                </p:cTn>
                              </p:par>
                              <p:par>
                                <p:cTn id="50" presetID="0" presetClass="path" presetSubtype="0" accel="50000" decel="50000" fill="hold" nodeType="withEffect">
                                  <p:stCondLst>
                                    <p:cond delay="0"/>
                                  </p:stCondLst>
                                  <p:childTnLst>
                                    <p:animMotion origin="layout" path="M 0.00052 0 C -0.0066 -0.02616 -0.02014 -0.1088 -0.04254 -0.15694 C -0.06493 -0.20509 -0.10261 -0.26227 -0.13421 -0.28866 C -0.1658 -0.31505 -0.21233 -0.3162 -0.2316 -0.31481 C -0.25087 -0.31343 -0.24653 -0.29051 -0.24983 -0.28032 C -0.25313 -0.27014 -0.24653 -0.26042 -0.25157 -0.2537 C -0.2566 -0.24699 -0.27257 -0.23866 -0.27987 -0.24028 C -0.28716 -0.2419 -0.29184 -0.2588 -0.29497 -0.26366 " pathEditMode="relative" rAng="0" ptsTypes="aaaaaaaa">
                                      <p:cBhvr>
                                        <p:cTn id="51" dur="4000" fill="hold"/>
                                        <p:tgtEl>
                                          <p:spTgt spid="19"/>
                                        </p:tgtEl>
                                        <p:attrNameLst>
                                          <p:attrName>ppt_x</p:attrName>
                                          <p:attrName>ppt_y</p:attrName>
                                        </p:attrNameLst>
                                      </p:cBhvr>
                                      <p:rCtr x="-14774" y="-15810"/>
                                    </p:animMotion>
                                  </p:childTnLst>
                                </p:cTn>
                              </p:par>
                            </p:childTnLst>
                          </p:cTn>
                        </p:par>
                        <p:par>
                          <p:cTn id="52" fill="hold">
                            <p:stCondLst>
                              <p:cond delay="4000"/>
                            </p:stCondLst>
                            <p:childTnLst>
                              <p:par>
                                <p:cTn id="53" presetID="1" presetClass="exit" presetSubtype="0" fill="hold" nodeType="afterEffect">
                                  <p:stCondLst>
                                    <p:cond delay="0"/>
                                  </p:stCondLst>
                                  <p:childTnLst>
                                    <p:set>
                                      <p:cBhvr>
                                        <p:cTn id="54" dur="1" fill="hold">
                                          <p:stCondLst>
                                            <p:cond delay="0"/>
                                          </p:stCondLst>
                                        </p:cTn>
                                        <p:tgtEl>
                                          <p:spTgt spid="19"/>
                                        </p:tgtEl>
                                        <p:attrNameLst>
                                          <p:attrName>style.visibility</p:attrName>
                                        </p:attrNameLst>
                                      </p:cBhvr>
                                      <p:to>
                                        <p:strVal val="hidden"/>
                                      </p:to>
                                    </p:set>
                                  </p:childTnLst>
                                </p:cTn>
                              </p:par>
                              <p:par>
                                <p:cTn id="55" presetID="1" presetClass="entr" presetSubtype="0" fill="hold" nodeType="withEffect">
                                  <p:stCondLst>
                                    <p:cond delay="0"/>
                                  </p:stCondLst>
                                  <p:childTnLst>
                                    <p:set>
                                      <p:cBhvr>
                                        <p:cTn id="56" dur="1" fill="hold">
                                          <p:stCondLst>
                                            <p:cond delay="0"/>
                                          </p:stCondLst>
                                        </p:cTn>
                                        <p:tgtEl>
                                          <p:spTgt spid="20"/>
                                        </p:tgtEl>
                                        <p:attrNameLst>
                                          <p:attrName>style.visibility</p:attrName>
                                        </p:attrNameLst>
                                      </p:cBhvr>
                                      <p:to>
                                        <p:strVal val="visible"/>
                                      </p:to>
                                    </p:set>
                                  </p:childTnLst>
                                </p:cTn>
                              </p:par>
                              <p:par>
                                <p:cTn id="57" presetID="0" presetClass="path" presetSubtype="0" decel="100000" fill="hold" nodeType="withEffect">
                                  <p:stCondLst>
                                    <p:cond delay="0"/>
                                  </p:stCondLst>
                                  <p:childTnLst>
                                    <p:animMotion origin="layout" path="M -0.00573 0.00047 C -0.00608 -0.00486 -0.01267 -0.02453 -0.00677 -0.03101 C -0.00087 -0.0375 0.02083 -0.03426 0.02969 -0.03889 C 0.03854 -0.04351 0.03958 -0.06828 0.04601 -0.05879 C 0.05243 -0.0493 0.05538 0.00162 0.06823 0.0176 C 0.08108 0.03357 0.11649 0.05209 0.12309 0.0375 C 0.12969 0.02292 0.12882 -0.04652 0.10781 -0.0699 C 0.0868 -0.09328 0.02413 -0.10856 -0.0033 -0.10231 C -0.03073 -0.09606 -0.04618 -0.05972 -0.05677 -0.03287 C -0.06736 -0.00601 -0.0592 0.03843 -0.06649 0.0588 C -0.07379 0.07917 -0.0934 0.08311 -0.10052 0.08936 " pathEditMode="relative" rAng="0" ptsTypes="aaaaaaaaaaa">
                                      <p:cBhvr>
                                        <p:cTn id="58" dur="8000" fill="hold"/>
                                        <p:tgtEl>
                                          <p:spTgt spid="20"/>
                                        </p:tgtEl>
                                        <p:attrNameLst>
                                          <p:attrName>ppt_x</p:attrName>
                                          <p:attrName>ppt_y</p:attrName>
                                        </p:attrNameLst>
                                      </p:cBhvr>
                                      <p:rCtr x="2031" y="-1019"/>
                                    </p:animMotion>
                                  </p:childTnLst>
                                </p:cTn>
                              </p:par>
                              <p:par>
                                <p:cTn id="59" presetID="1" presetClass="entr" presetSubtype="0" fill="hold" nodeType="withEffect">
                                  <p:stCondLst>
                                    <p:cond delay="0"/>
                                  </p:stCondLst>
                                  <p:childTnLst>
                                    <p:set>
                                      <p:cBhvr>
                                        <p:cTn id="60" dur="1" fill="hold">
                                          <p:stCondLst>
                                            <p:cond delay="0"/>
                                          </p:stCondLst>
                                        </p:cTn>
                                        <p:tgtEl>
                                          <p:spTgt spid="21"/>
                                        </p:tgtEl>
                                        <p:attrNameLst>
                                          <p:attrName>style.visibility</p:attrName>
                                        </p:attrNameLst>
                                      </p:cBhvr>
                                      <p:to>
                                        <p:strVal val="visible"/>
                                      </p:to>
                                    </p:set>
                                  </p:childTnLst>
                                </p:cTn>
                              </p:par>
                              <p:par>
                                <p:cTn id="61" presetID="0" presetClass="path" presetSubtype="0" accel="25000" decel="75000" fill="hold" nodeType="withEffect">
                                  <p:stCondLst>
                                    <p:cond delay="0"/>
                                  </p:stCondLst>
                                  <p:childTnLst>
                                    <p:animMotion origin="layout" path="M 0.00017 -0.00047 C -0.00052 -0.00556 -0.01024 -0.02431 -0.00452 -0.03125 C 0.00121 -0.0382 0.02587 -0.0375 0.03507 -0.04283 C 0.04427 -0.04815 0.04427 -0.07315 0.05069 -0.06366 C 0.05712 -0.05417 0.06076 -0.00325 0.07361 0.01365 C 0.08646 0.03055 0.1217 0.05185 0.12812 0.03726 C 0.13455 0.02268 0.13351 -0.05047 0.11215 -0.07385 C 0.0908 -0.09723 0.02708 -0.1088 0.00035 -0.10348 C -0.02639 -0.09815 -0.03837 -0.06713 -0.04827 -0.04144 C -0.05816 -0.01575 -0.05156 0.02939 -0.05938 0.05023 C -0.06719 0.07106 -0.0875 0.07662 -0.09479 0.08356 " pathEditMode="relative" rAng="0" ptsTypes="aaaaaaaaaaa">
                                      <p:cBhvr>
                                        <p:cTn id="62" dur="8000" fill="hold"/>
                                        <p:tgtEl>
                                          <p:spTgt spid="21"/>
                                        </p:tgtEl>
                                        <p:attrNameLst>
                                          <p:attrName>ppt_x</p:attrName>
                                          <p:attrName>ppt_y</p:attrName>
                                        </p:attrNameLst>
                                      </p:cBhvr>
                                      <p:rCtr x="1962" y="-1227"/>
                                    </p:animMotion>
                                  </p:childTnLst>
                                </p:cTn>
                              </p:par>
                              <p:par>
                                <p:cTn id="63" presetID="1" presetClass="entr" presetSubtype="0" fill="hold" nodeType="withEffect">
                                  <p:stCondLst>
                                    <p:cond delay="0"/>
                                  </p:stCondLst>
                                  <p:childTnLst>
                                    <p:set>
                                      <p:cBhvr>
                                        <p:cTn id="64" dur="1" fill="hold">
                                          <p:stCondLst>
                                            <p:cond delay="0"/>
                                          </p:stCondLst>
                                        </p:cTn>
                                        <p:tgtEl>
                                          <p:spTgt spid="22"/>
                                        </p:tgtEl>
                                        <p:attrNameLst>
                                          <p:attrName>style.visibility</p:attrName>
                                        </p:attrNameLst>
                                      </p:cBhvr>
                                      <p:to>
                                        <p:strVal val="visible"/>
                                      </p:to>
                                    </p:set>
                                  </p:childTnLst>
                                </p:cTn>
                              </p:par>
                              <p:par>
                                <p:cTn id="65" presetID="0" presetClass="path" presetSubtype="0" accel="50000" decel="50000" fill="hold" nodeType="withEffect">
                                  <p:stCondLst>
                                    <p:cond delay="0"/>
                                  </p:stCondLst>
                                  <p:childTnLst>
                                    <p:animMotion origin="layout" path="M 0.00017 -1.11111E-6 C -0.0007 -0.00509 -0.01024 -0.02454 -0.00469 -0.03148 C 0.00087 -0.03842 0.02396 -0.03727 0.03316 -0.04213 C 0.04236 -0.04699 0.04444 -0.0706 0.05087 -0.06111 C 0.05729 -0.05162 0.05937 -0.00208 0.07205 0.01435 C 0.08472 0.03079 0.11996 0.05162 0.12726 0.0375 C 0.13455 0.02338 0.13646 -0.04606 0.11614 -0.06991 C 0.09583 -0.09375 0.03229 -0.10972 0.00503 -0.10602 C -0.02222 -0.10231 -0.03698 -0.07384 -0.04774 -0.04768 C -0.05851 -0.02153 -0.05156 0.02963 -0.05955 0.05139 C -0.06754 0.07315 -0.0882 0.07639 -0.09566 0.08287 " pathEditMode="relative" rAng="0" ptsTypes="aaaaaaaaaaa">
                                      <p:cBhvr>
                                        <p:cTn id="66" dur="8000" fill="hold"/>
                                        <p:tgtEl>
                                          <p:spTgt spid="22"/>
                                        </p:tgtEl>
                                        <p:attrNameLst>
                                          <p:attrName>ppt_x</p:attrName>
                                          <p:attrName>ppt_y</p:attrName>
                                        </p:attrNameLst>
                                      </p:cBhvr>
                                      <p:rCtr x="2014" y="-1343"/>
                                    </p:animMotion>
                                  </p:childTnLst>
                                </p:cTn>
                              </p:par>
                              <p:par>
                                <p:cTn id="67" presetID="1" presetClass="entr" presetSubtype="0" fill="hold" nodeType="withEffect">
                                  <p:stCondLst>
                                    <p:cond delay="0"/>
                                  </p:stCondLst>
                                  <p:childTnLst>
                                    <p:set>
                                      <p:cBhvr>
                                        <p:cTn id="68" dur="1" fill="hold">
                                          <p:stCondLst>
                                            <p:cond delay="0"/>
                                          </p:stCondLst>
                                        </p:cTn>
                                        <p:tgtEl>
                                          <p:spTgt spid="23"/>
                                        </p:tgtEl>
                                        <p:attrNameLst>
                                          <p:attrName>style.visibility</p:attrName>
                                        </p:attrNameLst>
                                      </p:cBhvr>
                                      <p:to>
                                        <p:strVal val="visible"/>
                                      </p:to>
                                    </p:set>
                                  </p:childTnLst>
                                </p:cTn>
                              </p:par>
                              <p:par>
                                <p:cTn id="69" presetID="0" presetClass="path" presetSubtype="0" accel="75000" decel="25000" fill="hold" nodeType="withEffect">
                                  <p:stCondLst>
                                    <p:cond delay="0"/>
                                  </p:stCondLst>
                                  <p:childTnLst>
                                    <p:animMotion origin="layout" path="M 0.00017 0.00047 C -0.00018 -0.00532 -0.00747 -0.02662 -0.00174 -0.03379 C 0.00399 -0.04097 0.02587 -0.0375 0.03472 -0.04213 C 0.04357 -0.04676 0.04548 -0.07037 0.05139 -0.06157 C 0.05729 -0.05278 0.05677 -0.00555 0.06979 0.01065 C 0.08281 0.02685 0.12222 0.04977 0.12951 0.03611 C 0.13646 0.02246 0.13264 -0.04791 0.11285 -0.07129 C 0.09288 -0.09467 0.03628 -0.10741 0.01007 -0.10463 C -0.01615 -0.10185 -0.03281 -0.08148 -0.04479 -0.05463 C -0.05677 -0.02778 -0.05295 0.03426 -0.06146 0.05741 C -0.06997 0.08056 -0.08889 0.07871 -0.09618 0.08426 " pathEditMode="relative" rAng="0" ptsTypes="aaaaaaaaaaa">
                                      <p:cBhvr>
                                        <p:cTn id="70" dur="8000" fill="hold"/>
                                        <p:tgtEl>
                                          <p:spTgt spid="23"/>
                                        </p:tgtEl>
                                        <p:attrNameLst>
                                          <p:attrName>ppt_x</p:attrName>
                                          <p:attrName>ppt_y</p:attrName>
                                        </p:attrNameLst>
                                      </p:cBhvr>
                                      <p:rCtr x="1997" y="-1204"/>
                                    </p:animMotion>
                                  </p:childTnLst>
                                </p:cTn>
                              </p:par>
                            </p:childTnLst>
                          </p:cTn>
                        </p:par>
                        <p:par>
                          <p:cTn id="71" fill="hold">
                            <p:stCondLst>
                              <p:cond delay="12000"/>
                            </p:stCondLst>
                            <p:childTnLst>
                              <p:par>
                                <p:cTn id="72" presetID="1" presetClass="exit" presetSubtype="0" fill="hold" nodeType="afterEffect">
                                  <p:stCondLst>
                                    <p:cond delay="0"/>
                                  </p:stCondLst>
                                  <p:childTnLst>
                                    <p:set>
                                      <p:cBhvr>
                                        <p:cTn id="73" dur="1" fill="hold">
                                          <p:stCondLst>
                                            <p:cond delay="0"/>
                                          </p:stCondLst>
                                        </p:cTn>
                                        <p:tgtEl>
                                          <p:spTgt spid="23"/>
                                        </p:tgtEl>
                                        <p:attrNameLst>
                                          <p:attrName>style.visibility</p:attrName>
                                        </p:attrNameLst>
                                      </p:cBhvr>
                                      <p:to>
                                        <p:strVal val="hidden"/>
                                      </p:to>
                                    </p:set>
                                  </p:childTnLst>
                                </p:cTn>
                              </p:par>
                              <p:par>
                                <p:cTn id="74" presetID="1" presetClass="exit" presetSubtype="0" fill="hold" nodeType="withEffect">
                                  <p:stCondLst>
                                    <p:cond delay="0"/>
                                  </p:stCondLst>
                                  <p:childTnLst>
                                    <p:set>
                                      <p:cBhvr>
                                        <p:cTn id="75" dur="1" fill="hold">
                                          <p:stCondLst>
                                            <p:cond delay="0"/>
                                          </p:stCondLst>
                                        </p:cTn>
                                        <p:tgtEl>
                                          <p:spTgt spid="22"/>
                                        </p:tgtEl>
                                        <p:attrNameLst>
                                          <p:attrName>style.visibility</p:attrName>
                                        </p:attrNameLst>
                                      </p:cBhvr>
                                      <p:to>
                                        <p:strVal val="hidden"/>
                                      </p:to>
                                    </p:set>
                                  </p:childTnLst>
                                </p:cTn>
                              </p:par>
                              <p:par>
                                <p:cTn id="76" presetID="1" presetClass="exit" presetSubtype="0" fill="hold" nodeType="withEffect">
                                  <p:stCondLst>
                                    <p:cond delay="0"/>
                                  </p:stCondLst>
                                  <p:childTnLst>
                                    <p:set>
                                      <p:cBhvr>
                                        <p:cTn id="77" dur="1" fill="hold">
                                          <p:stCondLst>
                                            <p:cond delay="0"/>
                                          </p:stCondLst>
                                        </p:cTn>
                                        <p:tgtEl>
                                          <p:spTgt spid="21"/>
                                        </p:tgtEl>
                                        <p:attrNameLst>
                                          <p:attrName>style.visibility</p:attrName>
                                        </p:attrNameLst>
                                      </p:cBhvr>
                                      <p:to>
                                        <p:strVal val="hidden"/>
                                      </p:to>
                                    </p:set>
                                  </p:childTnLst>
                                </p:cTn>
                              </p:par>
                              <p:par>
                                <p:cTn id="78" presetID="1" presetClass="exit" presetSubtype="0" fill="hold" nodeType="withEffect">
                                  <p:stCondLst>
                                    <p:cond delay="0"/>
                                  </p:stCondLst>
                                  <p:childTnLst>
                                    <p:set>
                                      <p:cBhvr>
                                        <p:cTn id="79" dur="1" fill="hold">
                                          <p:stCondLst>
                                            <p:cond delay="0"/>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359313E-C1DF-48B1-95AF-E4192BC71E0C}" type="slidenum">
              <a:rPr lang="en-US" smtClean="0">
                <a:solidFill>
                  <a:prstClr val="black">
                    <a:tint val="75000"/>
                  </a:prstClr>
                </a:solidFill>
              </a:rPr>
              <a:pPr>
                <a:defRPr/>
              </a:pPr>
              <a:t>11</a:t>
            </a:fld>
            <a:endParaRPr lang="en-US" dirty="0">
              <a:solidFill>
                <a:prstClr val="black">
                  <a:tint val="75000"/>
                </a:prstClr>
              </a:solidFill>
            </a:endParaRPr>
          </a:p>
        </p:txBody>
      </p:sp>
      <p:sp>
        <p:nvSpPr>
          <p:cNvPr id="4" name="Title 1"/>
          <p:cNvSpPr>
            <a:spLocks noGrp="1"/>
          </p:cNvSpPr>
          <p:nvPr>
            <p:ph type="title"/>
          </p:nvPr>
        </p:nvSpPr>
        <p:spPr>
          <a:xfrm>
            <a:off x="482600" y="279400"/>
            <a:ext cx="8229600" cy="992188"/>
          </a:xfrm>
          <a:solidFill>
            <a:srgbClr val="8EB4E3"/>
          </a:solidFill>
        </p:spPr>
        <p:txBody>
          <a:bodyPr/>
          <a:lstStyle/>
          <a:p>
            <a:r>
              <a:rPr lang="en-US" dirty="0"/>
              <a:t>Matter Movement</a:t>
            </a:r>
          </a:p>
        </p:txBody>
      </p:sp>
      <p:grpSp>
        <p:nvGrpSpPr>
          <p:cNvPr id="12" name="Group 11"/>
          <p:cNvGrpSpPr/>
          <p:nvPr/>
        </p:nvGrpSpPr>
        <p:grpSpPr>
          <a:xfrm>
            <a:off x="0" y="1387898"/>
            <a:ext cx="5741035" cy="3937635"/>
            <a:chOff x="0" y="0"/>
            <a:chExt cx="3709823" cy="2795296"/>
          </a:xfrm>
        </p:grpSpPr>
        <p:grpSp>
          <p:nvGrpSpPr>
            <p:cNvPr id="13" name="Group 12"/>
            <p:cNvGrpSpPr/>
            <p:nvPr/>
          </p:nvGrpSpPr>
          <p:grpSpPr>
            <a:xfrm flipH="1">
              <a:off x="0" y="0"/>
              <a:ext cx="2057400" cy="1320165"/>
              <a:chOff x="0" y="0"/>
              <a:chExt cx="2988310" cy="2005965"/>
            </a:xfrm>
          </p:grpSpPr>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988310" cy="2005965"/>
              </a:xfrm>
              <a:prstGeom prst="rect">
                <a:avLst/>
              </a:prstGeom>
              <a:extLst>
                <a:ext uri="{FAA26D3D-D897-4be2-8F04-BA451C77F1D7}">
                  <ma14:placeholderFlag xmlns="" xmlns:ma14="http://schemas.microsoft.com/office/mac/drawingml/2011/main"/>
                </a:ext>
              </a:extLst>
            </p:spPr>
          </p:pic>
          <p:sp>
            <p:nvSpPr>
              <p:cNvPr id="19" name="Oval 18"/>
              <p:cNvSpPr/>
              <p:nvPr/>
            </p:nvSpPr>
            <p:spPr>
              <a:xfrm>
                <a:off x="619129" y="294887"/>
                <a:ext cx="160655" cy="168910"/>
              </a:xfrm>
              <a:prstGeom prst="ellipse">
                <a:avLst/>
              </a:prstGeom>
              <a:noFill/>
              <a:ln w="1905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4" name="Group 13"/>
            <p:cNvGrpSpPr/>
            <p:nvPr/>
          </p:nvGrpSpPr>
          <p:grpSpPr>
            <a:xfrm flipH="1">
              <a:off x="1536730" y="210350"/>
              <a:ext cx="2173093" cy="2584946"/>
              <a:chOff x="-416713" y="63665"/>
              <a:chExt cx="2173093" cy="2584946"/>
            </a:xfrm>
          </p:grpSpPr>
          <p:cxnSp>
            <p:nvCxnSpPr>
              <p:cNvPr id="15" name="Straight Connector 14"/>
              <p:cNvCxnSpPr>
                <a:stCxn id="19" idx="1"/>
              </p:cNvCxnSpPr>
              <p:nvPr/>
            </p:nvCxnSpPr>
            <p:spPr>
              <a:xfrm flipH="1">
                <a:off x="-395207" y="63665"/>
                <a:ext cx="2073374" cy="92650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a:stCxn id="19" idx="5"/>
              </p:cNvCxnSpPr>
              <p:nvPr/>
            </p:nvCxnSpPr>
            <p:spPr>
              <a:xfrm flipH="1">
                <a:off x="1241484" y="142269"/>
                <a:ext cx="514896" cy="858025"/>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16713" y="996340"/>
                <a:ext cx="1652271" cy="1652271"/>
              </a:xfrm>
              <a:prstGeom prst="rect">
                <a:avLst/>
              </a:prstGeom>
              <a:noFill/>
              <a:ln>
                <a:solidFill>
                  <a:schemeClr val="tx1"/>
                </a:solidFill>
              </a:ln>
              <a:extLst>
                <a:ext uri="{FAA26D3D-D897-4be2-8F04-BA451C77F1D7}">
                  <ma14:placeholderFlag xmlns="" xmlns:ma14="http://schemas.microsoft.com/office/mac/drawingml/2011/main"/>
                </a:ext>
              </a:extLst>
            </p:spPr>
          </p:pic>
        </p:grpSp>
      </p:grpSp>
      <p:sp>
        <p:nvSpPr>
          <p:cNvPr id="2" name="TextBox 1"/>
          <p:cNvSpPr txBox="1"/>
          <p:nvPr/>
        </p:nvSpPr>
        <p:spPr>
          <a:xfrm rot="16200000">
            <a:off x="2507607" y="4389706"/>
            <a:ext cx="1613416" cy="369332"/>
          </a:xfrm>
          <a:prstGeom prst="rect">
            <a:avLst/>
          </a:prstGeom>
          <a:noFill/>
        </p:spPr>
        <p:txBody>
          <a:bodyPr wrap="square" rtlCol="0">
            <a:spAutoFit/>
          </a:bodyPr>
          <a:lstStyle/>
          <a:p>
            <a:r>
              <a:rPr lang="en-US" dirty="0"/>
              <a:t>Small Intestine</a:t>
            </a:r>
          </a:p>
        </p:txBody>
      </p:sp>
      <p:sp>
        <p:nvSpPr>
          <p:cNvPr id="28" name="TextBox 27"/>
          <p:cNvSpPr txBox="1"/>
          <p:nvPr/>
        </p:nvSpPr>
        <p:spPr>
          <a:xfrm rot="16200000">
            <a:off x="5165535" y="4783407"/>
            <a:ext cx="834481" cy="369332"/>
          </a:xfrm>
          <a:prstGeom prst="rect">
            <a:avLst/>
          </a:prstGeom>
          <a:noFill/>
        </p:spPr>
        <p:txBody>
          <a:bodyPr wrap="square" rtlCol="0">
            <a:spAutoFit/>
          </a:bodyPr>
          <a:lstStyle/>
          <a:p>
            <a:r>
              <a:rPr lang="en-US" dirty="0"/>
              <a:t>Blood</a:t>
            </a:r>
          </a:p>
        </p:txBody>
      </p:sp>
      <p:sp>
        <p:nvSpPr>
          <p:cNvPr id="29" name="Rectangle 28"/>
          <p:cNvSpPr/>
          <p:nvPr/>
        </p:nvSpPr>
        <p:spPr>
          <a:xfrm>
            <a:off x="5467875" y="1348800"/>
            <a:ext cx="3446716" cy="4031873"/>
          </a:xfrm>
          <a:prstGeom prst="rect">
            <a:avLst/>
          </a:prstGeom>
        </p:spPr>
        <p:txBody>
          <a:bodyPr wrap="square">
            <a:spAutoFit/>
          </a:bodyPr>
          <a:lstStyle/>
          <a:p>
            <a:r>
              <a:rPr lang="en-US" sz="3200" dirty="0"/>
              <a:t>Do you have:</a:t>
            </a:r>
          </a:p>
          <a:p>
            <a:pPr marL="457200" indent="-457200">
              <a:buFont typeface="Arial"/>
              <a:buChar char="•"/>
            </a:pPr>
            <a:r>
              <a:rPr lang="en-US" sz="2800" dirty="0"/>
              <a:t>arrows showing large organic molecules or polymers (carbohydrates, proteins, fat/lipids) going through the small intestine? </a:t>
            </a:r>
          </a:p>
        </p:txBody>
      </p:sp>
      <p:sp>
        <p:nvSpPr>
          <p:cNvPr id="30" name="TextBox 29"/>
          <p:cNvSpPr txBox="1"/>
          <p:nvPr/>
        </p:nvSpPr>
        <p:spPr>
          <a:xfrm>
            <a:off x="2878667" y="5630334"/>
            <a:ext cx="1354667" cy="584775"/>
          </a:xfrm>
          <a:prstGeom prst="rect">
            <a:avLst/>
          </a:prstGeom>
          <a:noFill/>
          <a:ln>
            <a:solidFill>
              <a:schemeClr val="tx1"/>
            </a:solidFill>
          </a:ln>
        </p:spPr>
        <p:txBody>
          <a:bodyPr wrap="square" rtlCol="0">
            <a:spAutoFit/>
          </a:bodyPr>
          <a:lstStyle/>
          <a:p>
            <a:r>
              <a:rPr lang="en-US" sz="1600" dirty="0"/>
              <a:t>Large Organic Molecules</a:t>
            </a:r>
          </a:p>
        </p:txBody>
      </p:sp>
      <p:cxnSp>
        <p:nvCxnSpPr>
          <p:cNvPr id="32" name="Curved Connector 31"/>
          <p:cNvCxnSpPr/>
          <p:nvPr/>
        </p:nvCxnSpPr>
        <p:spPr>
          <a:xfrm rot="5400000" flipH="1" flipV="1">
            <a:off x="2836337" y="5249337"/>
            <a:ext cx="1502833" cy="275162"/>
          </a:xfrm>
          <a:prstGeom prst="curvedConnector3">
            <a:avLst/>
          </a:prstGeom>
          <a:ln w="38100">
            <a:solidFill>
              <a:srgbClr val="008000"/>
            </a:solidFill>
            <a:tailEnd type="arrow"/>
          </a:ln>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130521" y="3193030"/>
            <a:ext cx="1354667" cy="584775"/>
          </a:xfrm>
          <a:prstGeom prst="rect">
            <a:avLst/>
          </a:prstGeom>
          <a:noFill/>
          <a:ln>
            <a:solidFill>
              <a:schemeClr val="tx1"/>
            </a:solidFill>
          </a:ln>
        </p:spPr>
        <p:txBody>
          <a:bodyPr wrap="square" rtlCol="0">
            <a:spAutoFit/>
          </a:bodyPr>
          <a:lstStyle/>
          <a:p>
            <a:r>
              <a:rPr lang="en-US" sz="1600" dirty="0"/>
              <a:t>Large Organic Molecules</a:t>
            </a:r>
          </a:p>
        </p:txBody>
      </p:sp>
      <p:sp>
        <p:nvSpPr>
          <p:cNvPr id="54" name="Freeform 53"/>
          <p:cNvSpPr/>
          <p:nvPr/>
        </p:nvSpPr>
        <p:spPr>
          <a:xfrm>
            <a:off x="169333" y="1672167"/>
            <a:ext cx="2307167" cy="1481666"/>
          </a:xfrm>
          <a:custGeom>
            <a:avLst/>
            <a:gdLst>
              <a:gd name="connsiteX0" fmla="*/ 0 w 2307167"/>
              <a:gd name="connsiteY0" fmla="*/ 1481666 h 1481666"/>
              <a:gd name="connsiteX1" fmla="*/ 127000 w 2307167"/>
              <a:gd name="connsiteY1" fmla="*/ 1227666 h 1481666"/>
              <a:gd name="connsiteX2" fmla="*/ 169334 w 2307167"/>
              <a:gd name="connsiteY2" fmla="*/ 1164166 h 1481666"/>
              <a:gd name="connsiteX3" fmla="*/ 232834 w 2307167"/>
              <a:gd name="connsiteY3" fmla="*/ 1121833 h 1481666"/>
              <a:gd name="connsiteX4" fmla="*/ 275167 w 2307167"/>
              <a:gd name="connsiteY4" fmla="*/ 1058333 h 1481666"/>
              <a:gd name="connsiteX5" fmla="*/ 338667 w 2307167"/>
              <a:gd name="connsiteY5" fmla="*/ 931333 h 1481666"/>
              <a:gd name="connsiteX6" fmla="*/ 529167 w 2307167"/>
              <a:gd name="connsiteY6" fmla="*/ 762000 h 1481666"/>
              <a:gd name="connsiteX7" fmla="*/ 550334 w 2307167"/>
              <a:gd name="connsiteY7" fmla="*/ 677333 h 1481666"/>
              <a:gd name="connsiteX8" fmla="*/ 613834 w 2307167"/>
              <a:gd name="connsiteY8" fmla="*/ 635000 h 1481666"/>
              <a:gd name="connsiteX9" fmla="*/ 719667 w 2307167"/>
              <a:gd name="connsiteY9" fmla="*/ 550333 h 1481666"/>
              <a:gd name="connsiteX10" fmla="*/ 846667 w 2307167"/>
              <a:gd name="connsiteY10" fmla="*/ 508000 h 1481666"/>
              <a:gd name="connsiteX11" fmla="*/ 910167 w 2307167"/>
              <a:gd name="connsiteY11" fmla="*/ 486833 h 1481666"/>
              <a:gd name="connsiteX12" fmla="*/ 973667 w 2307167"/>
              <a:gd name="connsiteY12" fmla="*/ 465666 h 1481666"/>
              <a:gd name="connsiteX13" fmla="*/ 1185334 w 2307167"/>
              <a:gd name="connsiteY13" fmla="*/ 402166 h 1481666"/>
              <a:gd name="connsiteX14" fmla="*/ 1248834 w 2307167"/>
              <a:gd name="connsiteY14" fmla="*/ 381000 h 1481666"/>
              <a:gd name="connsiteX15" fmla="*/ 1397000 w 2307167"/>
              <a:gd name="connsiteY15" fmla="*/ 296333 h 1481666"/>
              <a:gd name="connsiteX16" fmla="*/ 1460500 w 2307167"/>
              <a:gd name="connsiteY16" fmla="*/ 275166 h 1481666"/>
              <a:gd name="connsiteX17" fmla="*/ 1608667 w 2307167"/>
              <a:gd name="connsiteY17" fmla="*/ 254000 h 1481666"/>
              <a:gd name="connsiteX18" fmla="*/ 1820334 w 2307167"/>
              <a:gd name="connsiteY18" fmla="*/ 275166 h 1481666"/>
              <a:gd name="connsiteX19" fmla="*/ 1905000 w 2307167"/>
              <a:gd name="connsiteY19" fmla="*/ 444500 h 1481666"/>
              <a:gd name="connsiteX20" fmla="*/ 1926167 w 2307167"/>
              <a:gd name="connsiteY20" fmla="*/ 508000 h 1481666"/>
              <a:gd name="connsiteX21" fmla="*/ 2053167 w 2307167"/>
              <a:gd name="connsiteY21" fmla="*/ 550333 h 1481666"/>
              <a:gd name="connsiteX22" fmla="*/ 2159000 w 2307167"/>
              <a:gd name="connsiteY22" fmla="*/ 465666 h 1481666"/>
              <a:gd name="connsiteX23" fmla="*/ 2201334 w 2307167"/>
              <a:gd name="connsiteY23" fmla="*/ 338666 h 1481666"/>
              <a:gd name="connsiteX24" fmla="*/ 2222500 w 2307167"/>
              <a:gd name="connsiteY24" fmla="*/ 211666 h 1481666"/>
              <a:gd name="connsiteX25" fmla="*/ 2264834 w 2307167"/>
              <a:gd name="connsiteY25" fmla="*/ 105833 h 1481666"/>
              <a:gd name="connsiteX26" fmla="*/ 2307167 w 2307167"/>
              <a:gd name="connsiteY26" fmla="*/ 0 h 1481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307167" h="1481666">
                <a:moveTo>
                  <a:pt x="0" y="1481666"/>
                </a:moveTo>
                <a:cubicBezTo>
                  <a:pt x="58423" y="1306401"/>
                  <a:pt x="17582" y="1391792"/>
                  <a:pt x="127000" y="1227666"/>
                </a:cubicBezTo>
                <a:cubicBezTo>
                  <a:pt x="141111" y="1206499"/>
                  <a:pt x="148167" y="1178277"/>
                  <a:pt x="169334" y="1164166"/>
                </a:cubicBezTo>
                <a:lnTo>
                  <a:pt x="232834" y="1121833"/>
                </a:lnTo>
                <a:cubicBezTo>
                  <a:pt x="246945" y="1100666"/>
                  <a:pt x="263790" y="1081086"/>
                  <a:pt x="275167" y="1058333"/>
                </a:cubicBezTo>
                <a:cubicBezTo>
                  <a:pt x="317197" y="974273"/>
                  <a:pt x="269343" y="1009323"/>
                  <a:pt x="338667" y="931333"/>
                </a:cubicBezTo>
                <a:cubicBezTo>
                  <a:pt x="444113" y="812706"/>
                  <a:pt x="432656" y="826340"/>
                  <a:pt x="529167" y="762000"/>
                </a:cubicBezTo>
                <a:cubicBezTo>
                  <a:pt x="536223" y="733778"/>
                  <a:pt x="534197" y="701538"/>
                  <a:pt x="550334" y="677333"/>
                </a:cubicBezTo>
                <a:cubicBezTo>
                  <a:pt x="564445" y="656166"/>
                  <a:pt x="593969" y="650892"/>
                  <a:pt x="613834" y="635000"/>
                </a:cubicBezTo>
                <a:cubicBezTo>
                  <a:pt x="668814" y="591016"/>
                  <a:pt x="646370" y="582909"/>
                  <a:pt x="719667" y="550333"/>
                </a:cubicBezTo>
                <a:cubicBezTo>
                  <a:pt x="760444" y="532210"/>
                  <a:pt x="804334" y="522111"/>
                  <a:pt x="846667" y="508000"/>
                </a:cubicBezTo>
                <a:lnTo>
                  <a:pt x="910167" y="486833"/>
                </a:lnTo>
                <a:cubicBezTo>
                  <a:pt x="931334" y="479777"/>
                  <a:pt x="952021" y="471077"/>
                  <a:pt x="973667" y="465666"/>
                </a:cubicBezTo>
                <a:cubicBezTo>
                  <a:pt x="1101631" y="433676"/>
                  <a:pt x="1030726" y="453702"/>
                  <a:pt x="1185334" y="402166"/>
                </a:cubicBezTo>
                <a:lnTo>
                  <a:pt x="1248834" y="381000"/>
                </a:lnTo>
                <a:cubicBezTo>
                  <a:pt x="1312608" y="338484"/>
                  <a:pt x="1321804" y="328560"/>
                  <a:pt x="1397000" y="296333"/>
                </a:cubicBezTo>
                <a:cubicBezTo>
                  <a:pt x="1417508" y="287544"/>
                  <a:pt x="1438622" y="279542"/>
                  <a:pt x="1460500" y="275166"/>
                </a:cubicBezTo>
                <a:cubicBezTo>
                  <a:pt x="1509422" y="265382"/>
                  <a:pt x="1559278" y="261055"/>
                  <a:pt x="1608667" y="254000"/>
                </a:cubicBezTo>
                <a:cubicBezTo>
                  <a:pt x="1679223" y="261055"/>
                  <a:pt x="1751544" y="257968"/>
                  <a:pt x="1820334" y="275166"/>
                </a:cubicBezTo>
                <a:cubicBezTo>
                  <a:pt x="1874069" y="288600"/>
                  <a:pt x="1901416" y="433747"/>
                  <a:pt x="1905000" y="444500"/>
                </a:cubicBezTo>
                <a:cubicBezTo>
                  <a:pt x="1912056" y="465667"/>
                  <a:pt x="1905000" y="500944"/>
                  <a:pt x="1926167" y="508000"/>
                </a:cubicBezTo>
                <a:lnTo>
                  <a:pt x="2053167" y="550333"/>
                </a:lnTo>
                <a:cubicBezTo>
                  <a:pt x="2122025" y="527380"/>
                  <a:pt x="2125698" y="540595"/>
                  <a:pt x="2159000" y="465666"/>
                </a:cubicBezTo>
                <a:cubicBezTo>
                  <a:pt x="2177123" y="424889"/>
                  <a:pt x="2201334" y="338666"/>
                  <a:pt x="2201334" y="338666"/>
                </a:cubicBezTo>
                <a:cubicBezTo>
                  <a:pt x="2208389" y="296333"/>
                  <a:pt x="2211208" y="253071"/>
                  <a:pt x="2222500" y="211666"/>
                </a:cubicBezTo>
                <a:cubicBezTo>
                  <a:pt x="2232497" y="175010"/>
                  <a:pt x="2251493" y="141409"/>
                  <a:pt x="2264834" y="105833"/>
                </a:cubicBezTo>
                <a:cubicBezTo>
                  <a:pt x="2304069" y="1205"/>
                  <a:pt x="2266772" y="80787"/>
                  <a:pt x="2307167" y="0"/>
                </a:cubicBezTo>
              </a:path>
            </a:pathLst>
          </a:custGeom>
          <a:ln w="38100">
            <a:solidFill>
              <a:srgbClr val="008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8000"/>
              </a:solidFill>
            </a:endParaRPr>
          </a:p>
        </p:txBody>
      </p:sp>
    </p:spTree>
    <p:extLst>
      <p:ext uri="{BB962C8B-B14F-4D97-AF65-F5344CB8AC3E}">
        <p14:creationId xmlns:p14="http://schemas.microsoft.com/office/powerpoint/2010/main" val="10405220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359313E-C1DF-48B1-95AF-E4192BC71E0C}" type="slidenum">
              <a:rPr lang="en-US" smtClean="0">
                <a:solidFill>
                  <a:prstClr val="black">
                    <a:tint val="75000"/>
                  </a:prstClr>
                </a:solidFill>
              </a:rPr>
              <a:pPr>
                <a:defRPr/>
              </a:pPr>
              <a:t>12</a:t>
            </a:fld>
            <a:endParaRPr lang="en-US" dirty="0">
              <a:solidFill>
                <a:prstClr val="black">
                  <a:tint val="75000"/>
                </a:prstClr>
              </a:solidFill>
            </a:endParaRPr>
          </a:p>
        </p:txBody>
      </p:sp>
      <p:sp>
        <p:nvSpPr>
          <p:cNvPr id="4" name="Title 1"/>
          <p:cNvSpPr>
            <a:spLocks noGrp="1"/>
          </p:cNvSpPr>
          <p:nvPr>
            <p:ph type="title"/>
          </p:nvPr>
        </p:nvSpPr>
        <p:spPr>
          <a:xfrm>
            <a:off x="482600" y="279400"/>
            <a:ext cx="8229600" cy="992188"/>
          </a:xfrm>
          <a:solidFill>
            <a:srgbClr val="8EB4E3"/>
          </a:solidFill>
        </p:spPr>
        <p:txBody>
          <a:bodyPr/>
          <a:lstStyle/>
          <a:p>
            <a:r>
              <a:rPr lang="en-US" dirty="0"/>
              <a:t>Matter Movement</a:t>
            </a:r>
          </a:p>
        </p:txBody>
      </p:sp>
      <p:grpSp>
        <p:nvGrpSpPr>
          <p:cNvPr id="12" name="Group 11"/>
          <p:cNvGrpSpPr/>
          <p:nvPr/>
        </p:nvGrpSpPr>
        <p:grpSpPr>
          <a:xfrm>
            <a:off x="0" y="1387898"/>
            <a:ext cx="5741035" cy="3937635"/>
            <a:chOff x="0" y="0"/>
            <a:chExt cx="3709823" cy="2795296"/>
          </a:xfrm>
        </p:grpSpPr>
        <p:grpSp>
          <p:nvGrpSpPr>
            <p:cNvPr id="13" name="Group 12"/>
            <p:cNvGrpSpPr/>
            <p:nvPr/>
          </p:nvGrpSpPr>
          <p:grpSpPr>
            <a:xfrm flipH="1">
              <a:off x="0" y="0"/>
              <a:ext cx="2057400" cy="1320165"/>
              <a:chOff x="0" y="0"/>
              <a:chExt cx="2988310" cy="2005965"/>
            </a:xfrm>
          </p:grpSpPr>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988310" cy="2005965"/>
              </a:xfrm>
              <a:prstGeom prst="rect">
                <a:avLst/>
              </a:prstGeom>
              <a:extLst>
                <a:ext uri="{FAA26D3D-D897-4be2-8F04-BA451C77F1D7}">
                  <ma14:placeholderFlag xmlns="" xmlns:ma14="http://schemas.microsoft.com/office/mac/drawingml/2011/main"/>
                </a:ext>
              </a:extLst>
            </p:spPr>
          </p:pic>
          <p:sp>
            <p:nvSpPr>
              <p:cNvPr id="19" name="Oval 18"/>
              <p:cNvSpPr/>
              <p:nvPr/>
            </p:nvSpPr>
            <p:spPr>
              <a:xfrm>
                <a:off x="619129" y="294887"/>
                <a:ext cx="160655" cy="168910"/>
              </a:xfrm>
              <a:prstGeom prst="ellipse">
                <a:avLst/>
              </a:prstGeom>
              <a:noFill/>
              <a:ln w="1905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4" name="Group 13"/>
            <p:cNvGrpSpPr/>
            <p:nvPr/>
          </p:nvGrpSpPr>
          <p:grpSpPr>
            <a:xfrm flipH="1">
              <a:off x="1536730" y="210350"/>
              <a:ext cx="2173093" cy="2584946"/>
              <a:chOff x="-416713" y="63665"/>
              <a:chExt cx="2173093" cy="2584946"/>
            </a:xfrm>
          </p:grpSpPr>
          <p:cxnSp>
            <p:nvCxnSpPr>
              <p:cNvPr id="15" name="Straight Connector 14"/>
              <p:cNvCxnSpPr>
                <a:stCxn id="19" idx="1"/>
              </p:cNvCxnSpPr>
              <p:nvPr/>
            </p:nvCxnSpPr>
            <p:spPr>
              <a:xfrm flipH="1">
                <a:off x="-395207" y="63665"/>
                <a:ext cx="2073374" cy="92650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a:stCxn id="19" idx="5"/>
              </p:cNvCxnSpPr>
              <p:nvPr/>
            </p:nvCxnSpPr>
            <p:spPr>
              <a:xfrm flipH="1">
                <a:off x="1241484" y="142269"/>
                <a:ext cx="514896" cy="858025"/>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16713" y="996340"/>
                <a:ext cx="1652271" cy="1652271"/>
              </a:xfrm>
              <a:prstGeom prst="rect">
                <a:avLst/>
              </a:prstGeom>
              <a:noFill/>
              <a:ln>
                <a:solidFill>
                  <a:schemeClr val="tx1"/>
                </a:solidFill>
              </a:ln>
              <a:extLst>
                <a:ext uri="{FAA26D3D-D897-4be2-8F04-BA451C77F1D7}">
                  <ma14:placeholderFlag xmlns="" xmlns:ma14="http://schemas.microsoft.com/office/mac/drawingml/2011/main"/>
                </a:ext>
              </a:extLst>
            </p:spPr>
          </p:pic>
        </p:grpSp>
      </p:grpSp>
      <p:sp>
        <p:nvSpPr>
          <p:cNvPr id="2" name="TextBox 1"/>
          <p:cNvSpPr txBox="1"/>
          <p:nvPr/>
        </p:nvSpPr>
        <p:spPr>
          <a:xfrm rot="16200000">
            <a:off x="2507607" y="4389706"/>
            <a:ext cx="1613416" cy="369332"/>
          </a:xfrm>
          <a:prstGeom prst="rect">
            <a:avLst/>
          </a:prstGeom>
          <a:noFill/>
        </p:spPr>
        <p:txBody>
          <a:bodyPr wrap="square" rtlCol="0">
            <a:spAutoFit/>
          </a:bodyPr>
          <a:lstStyle/>
          <a:p>
            <a:r>
              <a:rPr lang="en-US" dirty="0"/>
              <a:t>Small Intestine</a:t>
            </a:r>
          </a:p>
        </p:txBody>
      </p:sp>
      <p:sp>
        <p:nvSpPr>
          <p:cNvPr id="28" name="TextBox 27"/>
          <p:cNvSpPr txBox="1"/>
          <p:nvPr/>
        </p:nvSpPr>
        <p:spPr>
          <a:xfrm rot="16200000">
            <a:off x="5165535" y="4783407"/>
            <a:ext cx="834481" cy="369332"/>
          </a:xfrm>
          <a:prstGeom prst="rect">
            <a:avLst/>
          </a:prstGeom>
          <a:noFill/>
        </p:spPr>
        <p:txBody>
          <a:bodyPr wrap="square" rtlCol="0">
            <a:spAutoFit/>
          </a:bodyPr>
          <a:lstStyle/>
          <a:p>
            <a:r>
              <a:rPr lang="en-US" dirty="0"/>
              <a:t>Blood</a:t>
            </a:r>
          </a:p>
        </p:txBody>
      </p:sp>
      <p:sp>
        <p:nvSpPr>
          <p:cNvPr id="29" name="Rectangle 28"/>
          <p:cNvSpPr/>
          <p:nvPr/>
        </p:nvSpPr>
        <p:spPr>
          <a:xfrm>
            <a:off x="5467875" y="1348800"/>
            <a:ext cx="3446716" cy="2308324"/>
          </a:xfrm>
          <a:prstGeom prst="rect">
            <a:avLst/>
          </a:prstGeom>
        </p:spPr>
        <p:txBody>
          <a:bodyPr wrap="square">
            <a:spAutoFit/>
          </a:bodyPr>
          <a:lstStyle/>
          <a:p>
            <a:r>
              <a:rPr lang="en-US" sz="3200" dirty="0"/>
              <a:t>Do you have:</a:t>
            </a:r>
          </a:p>
          <a:p>
            <a:pPr marL="457200" indent="-457200">
              <a:buFont typeface="Arial"/>
              <a:buChar char="•"/>
            </a:pPr>
            <a:r>
              <a:rPr lang="en-US" sz="2800" dirty="0"/>
              <a:t>an arrow showing small organic molecules going into the blood? </a:t>
            </a:r>
          </a:p>
        </p:txBody>
      </p:sp>
      <p:sp>
        <p:nvSpPr>
          <p:cNvPr id="30" name="TextBox 29"/>
          <p:cNvSpPr txBox="1"/>
          <p:nvPr/>
        </p:nvSpPr>
        <p:spPr>
          <a:xfrm>
            <a:off x="2878667" y="5630334"/>
            <a:ext cx="1354667" cy="584775"/>
          </a:xfrm>
          <a:prstGeom prst="rect">
            <a:avLst/>
          </a:prstGeom>
          <a:noFill/>
          <a:ln>
            <a:solidFill>
              <a:schemeClr val="tx1"/>
            </a:solidFill>
          </a:ln>
        </p:spPr>
        <p:txBody>
          <a:bodyPr wrap="square" rtlCol="0">
            <a:spAutoFit/>
          </a:bodyPr>
          <a:lstStyle/>
          <a:p>
            <a:r>
              <a:rPr lang="en-US" sz="1600" dirty="0"/>
              <a:t>Large Organic Molecules</a:t>
            </a:r>
          </a:p>
        </p:txBody>
      </p:sp>
      <p:cxnSp>
        <p:nvCxnSpPr>
          <p:cNvPr id="32" name="Curved Connector 31"/>
          <p:cNvCxnSpPr/>
          <p:nvPr/>
        </p:nvCxnSpPr>
        <p:spPr>
          <a:xfrm rot="5400000" flipH="1" flipV="1">
            <a:off x="2836337" y="5249337"/>
            <a:ext cx="1502833" cy="275162"/>
          </a:xfrm>
          <a:prstGeom prst="curvedConnector3">
            <a:avLst/>
          </a:prstGeom>
          <a:ln w="38100">
            <a:solidFill>
              <a:srgbClr val="008000"/>
            </a:solidFill>
            <a:tailEnd type="arrow"/>
          </a:ln>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130521" y="3193030"/>
            <a:ext cx="1354667" cy="584775"/>
          </a:xfrm>
          <a:prstGeom prst="rect">
            <a:avLst/>
          </a:prstGeom>
          <a:noFill/>
          <a:ln>
            <a:solidFill>
              <a:schemeClr val="tx1"/>
            </a:solidFill>
          </a:ln>
        </p:spPr>
        <p:txBody>
          <a:bodyPr wrap="square" rtlCol="0">
            <a:spAutoFit/>
          </a:bodyPr>
          <a:lstStyle/>
          <a:p>
            <a:r>
              <a:rPr lang="en-US" sz="1600" dirty="0"/>
              <a:t>Large Organic Molecules</a:t>
            </a:r>
          </a:p>
        </p:txBody>
      </p:sp>
      <p:sp>
        <p:nvSpPr>
          <p:cNvPr id="54" name="Freeform 53"/>
          <p:cNvSpPr/>
          <p:nvPr/>
        </p:nvSpPr>
        <p:spPr>
          <a:xfrm>
            <a:off x="169333" y="1672167"/>
            <a:ext cx="2307167" cy="1481666"/>
          </a:xfrm>
          <a:custGeom>
            <a:avLst/>
            <a:gdLst>
              <a:gd name="connsiteX0" fmla="*/ 0 w 2307167"/>
              <a:gd name="connsiteY0" fmla="*/ 1481666 h 1481666"/>
              <a:gd name="connsiteX1" fmla="*/ 127000 w 2307167"/>
              <a:gd name="connsiteY1" fmla="*/ 1227666 h 1481666"/>
              <a:gd name="connsiteX2" fmla="*/ 169334 w 2307167"/>
              <a:gd name="connsiteY2" fmla="*/ 1164166 h 1481666"/>
              <a:gd name="connsiteX3" fmla="*/ 232834 w 2307167"/>
              <a:gd name="connsiteY3" fmla="*/ 1121833 h 1481666"/>
              <a:gd name="connsiteX4" fmla="*/ 275167 w 2307167"/>
              <a:gd name="connsiteY4" fmla="*/ 1058333 h 1481666"/>
              <a:gd name="connsiteX5" fmla="*/ 338667 w 2307167"/>
              <a:gd name="connsiteY5" fmla="*/ 931333 h 1481666"/>
              <a:gd name="connsiteX6" fmla="*/ 529167 w 2307167"/>
              <a:gd name="connsiteY6" fmla="*/ 762000 h 1481666"/>
              <a:gd name="connsiteX7" fmla="*/ 550334 w 2307167"/>
              <a:gd name="connsiteY7" fmla="*/ 677333 h 1481666"/>
              <a:gd name="connsiteX8" fmla="*/ 613834 w 2307167"/>
              <a:gd name="connsiteY8" fmla="*/ 635000 h 1481666"/>
              <a:gd name="connsiteX9" fmla="*/ 719667 w 2307167"/>
              <a:gd name="connsiteY9" fmla="*/ 550333 h 1481666"/>
              <a:gd name="connsiteX10" fmla="*/ 846667 w 2307167"/>
              <a:gd name="connsiteY10" fmla="*/ 508000 h 1481666"/>
              <a:gd name="connsiteX11" fmla="*/ 910167 w 2307167"/>
              <a:gd name="connsiteY11" fmla="*/ 486833 h 1481666"/>
              <a:gd name="connsiteX12" fmla="*/ 973667 w 2307167"/>
              <a:gd name="connsiteY12" fmla="*/ 465666 h 1481666"/>
              <a:gd name="connsiteX13" fmla="*/ 1185334 w 2307167"/>
              <a:gd name="connsiteY13" fmla="*/ 402166 h 1481666"/>
              <a:gd name="connsiteX14" fmla="*/ 1248834 w 2307167"/>
              <a:gd name="connsiteY14" fmla="*/ 381000 h 1481666"/>
              <a:gd name="connsiteX15" fmla="*/ 1397000 w 2307167"/>
              <a:gd name="connsiteY15" fmla="*/ 296333 h 1481666"/>
              <a:gd name="connsiteX16" fmla="*/ 1460500 w 2307167"/>
              <a:gd name="connsiteY16" fmla="*/ 275166 h 1481666"/>
              <a:gd name="connsiteX17" fmla="*/ 1608667 w 2307167"/>
              <a:gd name="connsiteY17" fmla="*/ 254000 h 1481666"/>
              <a:gd name="connsiteX18" fmla="*/ 1820334 w 2307167"/>
              <a:gd name="connsiteY18" fmla="*/ 275166 h 1481666"/>
              <a:gd name="connsiteX19" fmla="*/ 1905000 w 2307167"/>
              <a:gd name="connsiteY19" fmla="*/ 444500 h 1481666"/>
              <a:gd name="connsiteX20" fmla="*/ 1926167 w 2307167"/>
              <a:gd name="connsiteY20" fmla="*/ 508000 h 1481666"/>
              <a:gd name="connsiteX21" fmla="*/ 2053167 w 2307167"/>
              <a:gd name="connsiteY21" fmla="*/ 550333 h 1481666"/>
              <a:gd name="connsiteX22" fmla="*/ 2159000 w 2307167"/>
              <a:gd name="connsiteY22" fmla="*/ 465666 h 1481666"/>
              <a:gd name="connsiteX23" fmla="*/ 2201334 w 2307167"/>
              <a:gd name="connsiteY23" fmla="*/ 338666 h 1481666"/>
              <a:gd name="connsiteX24" fmla="*/ 2222500 w 2307167"/>
              <a:gd name="connsiteY24" fmla="*/ 211666 h 1481666"/>
              <a:gd name="connsiteX25" fmla="*/ 2264834 w 2307167"/>
              <a:gd name="connsiteY25" fmla="*/ 105833 h 1481666"/>
              <a:gd name="connsiteX26" fmla="*/ 2307167 w 2307167"/>
              <a:gd name="connsiteY26" fmla="*/ 0 h 1481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307167" h="1481666">
                <a:moveTo>
                  <a:pt x="0" y="1481666"/>
                </a:moveTo>
                <a:cubicBezTo>
                  <a:pt x="58423" y="1306401"/>
                  <a:pt x="17582" y="1391792"/>
                  <a:pt x="127000" y="1227666"/>
                </a:cubicBezTo>
                <a:cubicBezTo>
                  <a:pt x="141111" y="1206499"/>
                  <a:pt x="148167" y="1178277"/>
                  <a:pt x="169334" y="1164166"/>
                </a:cubicBezTo>
                <a:lnTo>
                  <a:pt x="232834" y="1121833"/>
                </a:lnTo>
                <a:cubicBezTo>
                  <a:pt x="246945" y="1100666"/>
                  <a:pt x="263790" y="1081086"/>
                  <a:pt x="275167" y="1058333"/>
                </a:cubicBezTo>
                <a:cubicBezTo>
                  <a:pt x="317197" y="974273"/>
                  <a:pt x="269343" y="1009323"/>
                  <a:pt x="338667" y="931333"/>
                </a:cubicBezTo>
                <a:cubicBezTo>
                  <a:pt x="444113" y="812706"/>
                  <a:pt x="432656" y="826340"/>
                  <a:pt x="529167" y="762000"/>
                </a:cubicBezTo>
                <a:cubicBezTo>
                  <a:pt x="536223" y="733778"/>
                  <a:pt x="534197" y="701538"/>
                  <a:pt x="550334" y="677333"/>
                </a:cubicBezTo>
                <a:cubicBezTo>
                  <a:pt x="564445" y="656166"/>
                  <a:pt x="593969" y="650892"/>
                  <a:pt x="613834" y="635000"/>
                </a:cubicBezTo>
                <a:cubicBezTo>
                  <a:pt x="668814" y="591016"/>
                  <a:pt x="646370" y="582909"/>
                  <a:pt x="719667" y="550333"/>
                </a:cubicBezTo>
                <a:cubicBezTo>
                  <a:pt x="760444" y="532210"/>
                  <a:pt x="804334" y="522111"/>
                  <a:pt x="846667" y="508000"/>
                </a:cubicBezTo>
                <a:lnTo>
                  <a:pt x="910167" y="486833"/>
                </a:lnTo>
                <a:cubicBezTo>
                  <a:pt x="931334" y="479777"/>
                  <a:pt x="952021" y="471077"/>
                  <a:pt x="973667" y="465666"/>
                </a:cubicBezTo>
                <a:cubicBezTo>
                  <a:pt x="1101631" y="433676"/>
                  <a:pt x="1030726" y="453702"/>
                  <a:pt x="1185334" y="402166"/>
                </a:cubicBezTo>
                <a:lnTo>
                  <a:pt x="1248834" y="381000"/>
                </a:lnTo>
                <a:cubicBezTo>
                  <a:pt x="1312608" y="338484"/>
                  <a:pt x="1321804" y="328560"/>
                  <a:pt x="1397000" y="296333"/>
                </a:cubicBezTo>
                <a:cubicBezTo>
                  <a:pt x="1417508" y="287544"/>
                  <a:pt x="1438622" y="279542"/>
                  <a:pt x="1460500" y="275166"/>
                </a:cubicBezTo>
                <a:cubicBezTo>
                  <a:pt x="1509422" y="265382"/>
                  <a:pt x="1559278" y="261055"/>
                  <a:pt x="1608667" y="254000"/>
                </a:cubicBezTo>
                <a:cubicBezTo>
                  <a:pt x="1679223" y="261055"/>
                  <a:pt x="1751544" y="257968"/>
                  <a:pt x="1820334" y="275166"/>
                </a:cubicBezTo>
                <a:cubicBezTo>
                  <a:pt x="1874069" y="288600"/>
                  <a:pt x="1901416" y="433747"/>
                  <a:pt x="1905000" y="444500"/>
                </a:cubicBezTo>
                <a:cubicBezTo>
                  <a:pt x="1912056" y="465667"/>
                  <a:pt x="1905000" y="500944"/>
                  <a:pt x="1926167" y="508000"/>
                </a:cubicBezTo>
                <a:lnTo>
                  <a:pt x="2053167" y="550333"/>
                </a:lnTo>
                <a:cubicBezTo>
                  <a:pt x="2122025" y="527380"/>
                  <a:pt x="2125698" y="540595"/>
                  <a:pt x="2159000" y="465666"/>
                </a:cubicBezTo>
                <a:cubicBezTo>
                  <a:pt x="2177123" y="424889"/>
                  <a:pt x="2201334" y="338666"/>
                  <a:pt x="2201334" y="338666"/>
                </a:cubicBezTo>
                <a:cubicBezTo>
                  <a:pt x="2208389" y="296333"/>
                  <a:pt x="2211208" y="253071"/>
                  <a:pt x="2222500" y="211666"/>
                </a:cubicBezTo>
                <a:cubicBezTo>
                  <a:pt x="2232497" y="175010"/>
                  <a:pt x="2251493" y="141409"/>
                  <a:pt x="2264834" y="105833"/>
                </a:cubicBezTo>
                <a:cubicBezTo>
                  <a:pt x="2304069" y="1205"/>
                  <a:pt x="2266772" y="80787"/>
                  <a:pt x="2307167" y="0"/>
                </a:cubicBezTo>
              </a:path>
            </a:pathLst>
          </a:custGeom>
          <a:ln w="38100">
            <a:solidFill>
              <a:srgbClr val="008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 name="TextBox 21"/>
          <p:cNvSpPr txBox="1"/>
          <p:nvPr/>
        </p:nvSpPr>
        <p:spPr>
          <a:xfrm>
            <a:off x="5304890" y="4184160"/>
            <a:ext cx="1439333" cy="553998"/>
          </a:xfrm>
          <a:prstGeom prst="rect">
            <a:avLst/>
          </a:prstGeom>
          <a:noFill/>
          <a:ln>
            <a:solidFill>
              <a:schemeClr val="tx1"/>
            </a:solidFill>
          </a:ln>
        </p:spPr>
        <p:txBody>
          <a:bodyPr wrap="square" rtlCol="0">
            <a:spAutoFit/>
          </a:bodyPr>
          <a:lstStyle/>
          <a:p>
            <a:r>
              <a:rPr lang="en-US" sz="1500" dirty="0"/>
              <a:t>Small Organic Molecules</a:t>
            </a:r>
          </a:p>
        </p:txBody>
      </p:sp>
      <p:cxnSp>
        <p:nvCxnSpPr>
          <p:cNvPr id="23" name="Curved Connector 22"/>
          <p:cNvCxnSpPr/>
          <p:nvPr/>
        </p:nvCxnSpPr>
        <p:spPr>
          <a:xfrm flipV="1">
            <a:off x="3725426" y="4088011"/>
            <a:ext cx="1765094" cy="538792"/>
          </a:xfrm>
          <a:prstGeom prst="curvedConnector3">
            <a:avLst/>
          </a:prstGeom>
          <a:ln w="38100">
            <a:solidFill>
              <a:srgbClr val="008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057424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359313E-C1DF-48B1-95AF-E4192BC71E0C}" type="slidenum">
              <a:rPr lang="en-US" smtClean="0">
                <a:solidFill>
                  <a:prstClr val="black">
                    <a:tint val="75000"/>
                  </a:prstClr>
                </a:solidFill>
              </a:rPr>
              <a:pPr>
                <a:defRPr/>
              </a:pPr>
              <a:t>13</a:t>
            </a:fld>
            <a:endParaRPr lang="en-US" dirty="0">
              <a:solidFill>
                <a:prstClr val="black">
                  <a:tint val="75000"/>
                </a:prstClr>
              </a:solidFill>
            </a:endParaRPr>
          </a:p>
        </p:txBody>
      </p:sp>
      <p:sp>
        <p:nvSpPr>
          <p:cNvPr id="4" name="Title 1"/>
          <p:cNvSpPr>
            <a:spLocks noGrp="1"/>
          </p:cNvSpPr>
          <p:nvPr>
            <p:ph type="title"/>
          </p:nvPr>
        </p:nvSpPr>
        <p:spPr>
          <a:xfrm>
            <a:off x="482600" y="279400"/>
            <a:ext cx="8229600" cy="992188"/>
          </a:xfrm>
          <a:solidFill>
            <a:srgbClr val="8EB4E3"/>
          </a:solidFill>
        </p:spPr>
        <p:txBody>
          <a:bodyPr/>
          <a:lstStyle/>
          <a:p>
            <a:r>
              <a:rPr lang="en-US" dirty="0"/>
              <a:t>Matter Movement</a:t>
            </a:r>
          </a:p>
        </p:txBody>
      </p:sp>
      <p:grpSp>
        <p:nvGrpSpPr>
          <p:cNvPr id="12" name="Group 11"/>
          <p:cNvGrpSpPr/>
          <p:nvPr/>
        </p:nvGrpSpPr>
        <p:grpSpPr>
          <a:xfrm>
            <a:off x="0" y="1387898"/>
            <a:ext cx="5741035" cy="3937635"/>
            <a:chOff x="0" y="0"/>
            <a:chExt cx="3709823" cy="2795296"/>
          </a:xfrm>
        </p:grpSpPr>
        <p:grpSp>
          <p:nvGrpSpPr>
            <p:cNvPr id="13" name="Group 12"/>
            <p:cNvGrpSpPr/>
            <p:nvPr/>
          </p:nvGrpSpPr>
          <p:grpSpPr>
            <a:xfrm flipH="1">
              <a:off x="0" y="0"/>
              <a:ext cx="2057400" cy="1320165"/>
              <a:chOff x="0" y="0"/>
              <a:chExt cx="2988310" cy="2005965"/>
            </a:xfrm>
          </p:grpSpPr>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988310" cy="2005965"/>
              </a:xfrm>
              <a:prstGeom prst="rect">
                <a:avLst/>
              </a:prstGeom>
              <a:extLst>
                <a:ext uri="{FAA26D3D-D897-4be2-8F04-BA451C77F1D7}">
                  <ma14:placeholderFlag xmlns="" xmlns:ma14="http://schemas.microsoft.com/office/mac/drawingml/2011/main"/>
                </a:ext>
              </a:extLst>
            </p:spPr>
          </p:pic>
          <p:sp>
            <p:nvSpPr>
              <p:cNvPr id="19" name="Oval 18"/>
              <p:cNvSpPr/>
              <p:nvPr/>
            </p:nvSpPr>
            <p:spPr>
              <a:xfrm>
                <a:off x="619129" y="294887"/>
                <a:ext cx="160655" cy="168910"/>
              </a:xfrm>
              <a:prstGeom prst="ellipse">
                <a:avLst/>
              </a:prstGeom>
              <a:noFill/>
              <a:ln w="1905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14" name="Group 13"/>
            <p:cNvGrpSpPr/>
            <p:nvPr/>
          </p:nvGrpSpPr>
          <p:grpSpPr>
            <a:xfrm flipH="1">
              <a:off x="1536730" y="210350"/>
              <a:ext cx="2173093" cy="2584946"/>
              <a:chOff x="-416713" y="63665"/>
              <a:chExt cx="2173093" cy="2584946"/>
            </a:xfrm>
          </p:grpSpPr>
          <p:cxnSp>
            <p:nvCxnSpPr>
              <p:cNvPr id="15" name="Straight Connector 14"/>
              <p:cNvCxnSpPr>
                <a:stCxn id="19" idx="1"/>
              </p:cNvCxnSpPr>
              <p:nvPr/>
            </p:nvCxnSpPr>
            <p:spPr>
              <a:xfrm flipH="1">
                <a:off x="-395207" y="63665"/>
                <a:ext cx="2073374" cy="92650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a:stCxn id="19" idx="5"/>
              </p:cNvCxnSpPr>
              <p:nvPr/>
            </p:nvCxnSpPr>
            <p:spPr>
              <a:xfrm flipH="1">
                <a:off x="1241484" y="142269"/>
                <a:ext cx="514896" cy="858025"/>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16713" y="996340"/>
                <a:ext cx="1652271" cy="1652271"/>
              </a:xfrm>
              <a:prstGeom prst="rect">
                <a:avLst/>
              </a:prstGeom>
              <a:noFill/>
              <a:ln>
                <a:solidFill>
                  <a:schemeClr val="tx1"/>
                </a:solidFill>
              </a:ln>
              <a:extLst>
                <a:ext uri="{FAA26D3D-D897-4be2-8F04-BA451C77F1D7}">
                  <ma14:placeholderFlag xmlns="" xmlns:ma14="http://schemas.microsoft.com/office/mac/drawingml/2011/main"/>
                </a:ext>
              </a:extLst>
            </p:spPr>
          </p:pic>
        </p:grpSp>
      </p:grpSp>
      <p:sp>
        <p:nvSpPr>
          <p:cNvPr id="2" name="TextBox 1"/>
          <p:cNvSpPr txBox="1"/>
          <p:nvPr/>
        </p:nvSpPr>
        <p:spPr>
          <a:xfrm rot="16200000">
            <a:off x="2507607" y="4389706"/>
            <a:ext cx="1613416" cy="369332"/>
          </a:xfrm>
          <a:prstGeom prst="rect">
            <a:avLst/>
          </a:prstGeom>
          <a:noFill/>
        </p:spPr>
        <p:txBody>
          <a:bodyPr wrap="square" rtlCol="0">
            <a:spAutoFit/>
          </a:bodyPr>
          <a:lstStyle/>
          <a:p>
            <a:r>
              <a:rPr lang="en-US" dirty="0"/>
              <a:t>Small Intestine</a:t>
            </a:r>
          </a:p>
        </p:txBody>
      </p:sp>
      <p:sp>
        <p:nvSpPr>
          <p:cNvPr id="28" name="TextBox 27"/>
          <p:cNvSpPr txBox="1"/>
          <p:nvPr/>
        </p:nvSpPr>
        <p:spPr>
          <a:xfrm rot="16200000">
            <a:off x="5165535" y="4783407"/>
            <a:ext cx="834481" cy="369332"/>
          </a:xfrm>
          <a:prstGeom prst="rect">
            <a:avLst/>
          </a:prstGeom>
          <a:noFill/>
        </p:spPr>
        <p:txBody>
          <a:bodyPr wrap="square" rtlCol="0">
            <a:spAutoFit/>
          </a:bodyPr>
          <a:lstStyle/>
          <a:p>
            <a:r>
              <a:rPr lang="en-US" dirty="0"/>
              <a:t>Blood</a:t>
            </a:r>
          </a:p>
        </p:txBody>
      </p:sp>
      <p:sp>
        <p:nvSpPr>
          <p:cNvPr id="29" name="Rectangle 28"/>
          <p:cNvSpPr/>
          <p:nvPr/>
        </p:nvSpPr>
        <p:spPr>
          <a:xfrm>
            <a:off x="5467875" y="1348800"/>
            <a:ext cx="3446716" cy="2739211"/>
          </a:xfrm>
          <a:prstGeom prst="rect">
            <a:avLst/>
          </a:prstGeom>
        </p:spPr>
        <p:txBody>
          <a:bodyPr wrap="square">
            <a:spAutoFit/>
          </a:bodyPr>
          <a:lstStyle/>
          <a:p>
            <a:r>
              <a:rPr lang="en-US" sz="3200" dirty="0"/>
              <a:t>Do you have:</a:t>
            </a:r>
          </a:p>
          <a:p>
            <a:pPr marL="457200" indent="-457200">
              <a:buFont typeface="Arial"/>
              <a:buChar char="•"/>
            </a:pPr>
            <a:r>
              <a:rPr lang="en-US" sz="2800" dirty="0"/>
              <a:t>An arrow showing undigested large organic molecules continuing through the intestine</a:t>
            </a:r>
          </a:p>
        </p:txBody>
      </p:sp>
      <p:sp>
        <p:nvSpPr>
          <p:cNvPr id="30" name="TextBox 29"/>
          <p:cNvSpPr txBox="1"/>
          <p:nvPr/>
        </p:nvSpPr>
        <p:spPr>
          <a:xfrm>
            <a:off x="3725335" y="5630334"/>
            <a:ext cx="1354667" cy="584775"/>
          </a:xfrm>
          <a:prstGeom prst="rect">
            <a:avLst/>
          </a:prstGeom>
          <a:noFill/>
          <a:ln>
            <a:solidFill>
              <a:schemeClr val="tx1"/>
            </a:solidFill>
          </a:ln>
        </p:spPr>
        <p:txBody>
          <a:bodyPr wrap="square" rtlCol="0">
            <a:spAutoFit/>
          </a:bodyPr>
          <a:lstStyle/>
          <a:p>
            <a:r>
              <a:rPr lang="en-US" sz="1600" dirty="0"/>
              <a:t>Large Organic Molecules</a:t>
            </a:r>
          </a:p>
        </p:txBody>
      </p:sp>
      <p:cxnSp>
        <p:nvCxnSpPr>
          <p:cNvPr id="32" name="Curved Connector 31"/>
          <p:cNvCxnSpPr/>
          <p:nvPr/>
        </p:nvCxnSpPr>
        <p:spPr>
          <a:xfrm rot="5400000" flipH="1" flipV="1">
            <a:off x="2836337" y="5249337"/>
            <a:ext cx="1502833" cy="275162"/>
          </a:xfrm>
          <a:prstGeom prst="curvedConnector3">
            <a:avLst/>
          </a:prstGeom>
          <a:ln w="38100">
            <a:solidFill>
              <a:srgbClr val="008000"/>
            </a:solidFill>
            <a:tailEnd type="arrow"/>
          </a:ln>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130521" y="3193030"/>
            <a:ext cx="1354667" cy="584775"/>
          </a:xfrm>
          <a:prstGeom prst="rect">
            <a:avLst/>
          </a:prstGeom>
          <a:noFill/>
          <a:ln>
            <a:solidFill>
              <a:schemeClr val="tx1"/>
            </a:solidFill>
          </a:ln>
        </p:spPr>
        <p:txBody>
          <a:bodyPr wrap="square" rtlCol="0">
            <a:spAutoFit/>
          </a:bodyPr>
          <a:lstStyle/>
          <a:p>
            <a:r>
              <a:rPr lang="en-US" sz="1600" dirty="0"/>
              <a:t>Large Organic Molecules</a:t>
            </a:r>
          </a:p>
        </p:txBody>
      </p:sp>
      <p:sp>
        <p:nvSpPr>
          <p:cNvPr id="54" name="Freeform 53"/>
          <p:cNvSpPr/>
          <p:nvPr/>
        </p:nvSpPr>
        <p:spPr>
          <a:xfrm>
            <a:off x="169333" y="1672167"/>
            <a:ext cx="2307167" cy="1481666"/>
          </a:xfrm>
          <a:custGeom>
            <a:avLst/>
            <a:gdLst>
              <a:gd name="connsiteX0" fmla="*/ 0 w 2307167"/>
              <a:gd name="connsiteY0" fmla="*/ 1481666 h 1481666"/>
              <a:gd name="connsiteX1" fmla="*/ 127000 w 2307167"/>
              <a:gd name="connsiteY1" fmla="*/ 1227666 h 1481666"/>
              <a:gd name="connsiteX2" fmla="*/ 169334 w 2307167"/>
              <a:gd name="connsiteY2" fmla="*/ 1164166 h 1481666"/>
              <a:gd name="connsiteX3" fmla="*/ 232834 w 2307167"/>
              <a:gd name="connsiteY3" fmla="*/ 1121833 h 1481666"/>
              <a:gd name="connsiteX4" fmla="*/ 275167 w 2307167"/>
              <a:gd name="connsiteY4" fmla="*/ 1058333 h 1481666"/>
              <a:gd name="connsiteX5" fmla="*/ 338667 w 2307167"/>
              <a:gd name="connsiteY5" fmla="*/ 931333 h 1481666"/>
              <a:gd name="connsiteX6" fmla="*/ 529167 w 2307167"/>
              <a:gd name="connsiteY6" fmla="*/ 762000 h 1481666"/>
              <a:gd name="connsiteX7" fmla="*/ 550334 w 2307167"/>
              <a:gd name="connsiteY7" fmla="*/ 677333 h 1481666"/>
              <a:gd name="connsiteX8" fmla="*/ 613834 w 2307167"/>
              <a:gd name="connsiteY8" fmla="*/ 635000 h 1481666"/>
              <a:gd name="connsiteX9" fmla="*/ 719667 w 2307167"/>
              <a:gd name="connsiteY9" fmla="*/ 550333 h 1481666"/>
              <a:gd name="connsiteX10" fmla="*/ 846667 w 2307167"/>
              <a:gd name="connsiteY10" fmla="*/ 508000 h 1481666"/>
              <a:gd name="connsiteX11" fmla="*/ 910167 w 2307167"/>
              <a:gd name="connsiteY11" fmla="*/ 486833 h 1481666"/>
              <a:gd name="connsiteX12" fmla="*/ 973667 w 2307167"/>
              <a:gd name="connsiteY12" fmla="*/ 465666 h 1481666"/>
              <a:gd name="connsiteX13" fmla="*/ 1185334 w 2307167"/>
              <a:gd name="connsiteY13" fmla="*/ 402166 h 1481666"/>
              <a:gd name="connsiteX14" fmla="*/ 1248834 w 2307167"/>
              <a:gd name="connsiteY14" fmla="*/ 381000 h 1481666"/>
              <a:gd name="connsiteX15" fmla="*/ 1397000 w 2307167"/>
              <a:gd name="connsiteY15" fmla="*/ 296333 h 1481666"/>
              <a:gd name="connsiteX16" fmla="*/ 1460500 w 2307167"/>
              <a:gd name="connsiteY16" fmla="*/ 275166 h 1481666"/>
              <a:gd name="connsiteX17" fmla="*/ 1608667 w 2307167"/>
              <a:gd name="connsiteY17" fmla="*/ 254000 h 1481666"/>
              <a:gd name="connsiteX18" fmla="*/ 1820334 w 2307167"/>
              <a:gd name="connsiteY18" fmla="*/ 275166 h 1481666"/>
              <a:gd name="connsiteX19" fmla="*/ 1905000 w 2307167"/>
              <a:gd name="connsiteY19" fmla="*/ 444500 h 1481666"/>
              <a:gd name="connsiteX20" fmla="*/ 1926167 w 2307167"/>
              <a:gd name="connsiteY20" fmla="*/ 508000 h 1481666"/>
              <a:gd name="connsiteX21" fmla="*/ 2053167 w 2307167"/>
              <a:gd name="connsiteY21" fmla="*/ 550333 h 1481666"/>
              <a:gd name="connsiteX22" fmla="*/ 2159000 w 2307167"/>
              <a:gd name="connsiteY22" fmla="*/ 465666 h 1481666"/>
              <a:gd name="connsiteX23" fmla="*/ 2201334 w 2307167"/>
              <a:gd name="connsiteY23" fmla="*/ 338666 h 1481666"/>
              <a:gd name="connsiteX24" fmla="*/ 2222500 w 2307167"/>
              <a:gd name="connsiteY24" fmla="*/ 211666 h 1481666"/>
              <a:gd name="connsiteX25" fmla="*/ 2264834 w 2307167"/>
              <a:gd name="connsiteY25" fmla="*/ 105833 h 1481666"/>
              <a:gd name="connsiteX26" fmla="*/ 2307167 w 2307167"/>
              <a:gd name="connsiteY26" fmla="*/ 0 h 1481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307167" h="1481666">
                <a:moveTo>
                  <a:pt x="0" y="1481666"/>
                </a:moveTo>
                <a:cubicBezTo>
                  <a:pt x="58423" y="1306401"/>
                  <a:pt x="17582" y="1391792"/>
                  <a:pt x="127000" y="1227666"/>
                </a:cubicBezTo>
                <a:cubicBezTo>
                  <a:pt x="141111" y="1206499"/>
                  <a:pt x="148167" y="1178277"/>
                  <a:pt x="169334" y="1164166"/>
                </a:cubicBezTo>
                <a:lnTo>
                  <a:pt x="232834" y="1121833"/>
                </a:lnTo>
                <a:cubicBezTo>
                  <a:pt x="246945" y="1100666"/>
                  <a:pt x="263790" y="1081086"/>
                  <a:pt x="275167" y="1058333"/>
                </a:cubicBezTo>
                <a:cubicBezTo>
                  <a:pt x="317197" y="974273"/>
                  <a:pt x="269343" y="1009323"/>
                  <a:pt x="338667" y="931333"/>
                </a:cubicBezTo>
                <a:cubicBezTo>
                  <a:pt x="444113" y="812706"/>
                  <a:pt x="432656" y="826340"/>
                  <a:pt x="529167" y="762000"/>
                </a:cubicBezTo>
                <a:cubicBezTo>
                  <a:pt x="536223" y="733778"/>
                  <a:pt x="534197" y="701538"/>
                  <a:pt x="550334" y="677333"/>
                </a:cubicBezTo>
                <a:cubicBezTo>
                  <a:pt x="564445" y="656166"/>
                  <a:pt x="593969" y="650892"/>
                  <a:pt x="613834" y="635000"/>
                </a:cubicBezTo>
                <a:cubicBezTo>
                  <a:pt x="668814" y="591016"/>
                  <a:pt x="646370" y="582909"/>
                  <a:pt x="719667" y="550333"/>
                </a:cubicBezTo>
                <a:cubicBezTo>
                  <a:pt x="760444" y="532210"/>
                  <a:pt x="804334" y="522111"/>
                  <a:pt x="846667" y="508000"/>
                </a:cubicBezTo>
                <a:lnTo>
                  <a:pt x="910167" y="486833"/>
                </a:lnTo>
                <a:cubicBezTo>
                  <a:pt x="931334" y="479777"/>
                  <a:pt x="952021" y="471077"/>
                  <a:pt x="973667" y="465666"/>
                </a:cubicBezTo>
                <a:cubicBezTo>
                  <a:pt x="1101631" y="433676"/>
                  <a:pt x="1030726" y="453702"/>
                  <a:pt x="1185334" y="402166"/>
                </a:cubicBezTo>
                <a:lnTo>
                  <a:pt x="1248834" y="381000"/>
                </a:lnTo>
                <a:cubicBezTo>
                  <a:pt x="1312608" y="338484"/>
                  <a:pt x="1321804" y="328560"/>
                  <a:pt x="1397000" y="296333"/>
                </a:cubicBezTo>
                <a:cubicBezTo>
                  <a:pt x="1417508" y="287544"/>
                  <a:pt x="1438622" y="279542"/>
                  <a:pt x="1460500" y="275166"/>
                </a:cubicBezTo>
                <a:cubicBezTo>
                  <a:pt x="1509422" y="265382"/>
                  <a:pt x="1559278" y="261055"/>
                  <a:pt x="1608667" y="254000"/>
                </a:cubicBezTo>
                <a:cubicBezTo>
                  <a:pt x="1679223" y="261055"/>
                  <a:pt x="1751544" y="257968"/>
                  <a:pt x="1820334" y="275166"/>
                </a:cubicBezTo>
                <a:cubicBezTo>
                  <a:pt x="1874069" y="288600"/>
                  <a:pt x="1901416" y="433747"/>
                  <a:pt x="1905000" y="444500"/>
                </a:cubicBezTo>
                <a:cubicBezTo>
                  <a:pt x="1912056" y="465667"/>
                  <a:pt x="1905000" y="500944"/>
                  <a:pt x="1926167" y="508000"/>
                </a:cubicBezTo>
                <a:lnTo>
                  <a:pt x="2053167" y="550333"/>
                </a:lnTo>
                <a:cubicBezTo>
                  <a:pt x="2122025" y="527380"/>
                  <a:pt x="2125698" y="540595"/>
                  <a:pt x="2159000" y="465666"/>
                </a:cubicBezTo>
                <a:cubicBezTo>
                  <a:pt x="2177123" y="424889"/>
                  <a:pt x="2201334" y="338666"/>
                  <a:pt x="2201334" y="338666"/>
                </a:cubicBezTo>
                <a:cubicBezTo>
                  <a:pt x="2208389" y="296333"/>
                  <a:pt x="2211208" y="253071"/>
                  <a:pt x="2222500" y="211666"/>
                </a:cubicBezTo>
                <a:cubicBezTo>
                  <a:pt x="2232497" y="175010"/>
                  <a:pt x="2251493" y="141409"/>
                  <a:pt x="2264834" y="105833"/>
                </a:cubicBezTo>
                <a:cubicBezTo>
                  <a:pt x="2304069" y="1205"/>
                  <a:pt x="2266772" y="80787"/>
                  <a:pt x="2307167" y="0"/>
                </a:cubicBezTo>
              </a:path>
            </a:pathLst>
          </a:custGeom>
          <a:ln w="38100">
            <a:solidFill>
              <a:srgbClr val="008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 name="TextBox 21"/>
          <p:cNvSpPr txBox="1"/>
          <p:nvPr/>
        </p:nvSpPr>
        <p:spPr>
          <a:xfrm>
            <a:off x="5391974" y="4184160"/>
            <a:ext cx="1439333" cy="553998"/>
          </a:xfrm>
          <a:prstGeom prst="rect">
            <a:avLst/>
          </a:prstGeom>
          <a:noFill/>
          <a:ln>
            <a:solidFill>
              <a:schemeClr val="tx1"/>
            </a:solidFill>
          </a:ln>
        </p:spPr>
        <p:txBody>
          <a:bodyPr wrap="square" rtlCol="0">
            <a:spAutoFit/>
          </a:bodyPr>
          <a:lstStyle/>
          <a:p>
            <a:r>
              <a:rPr lang="en-US" sz="1500" dirty="0"/>
              <a:t>Small Organic Molecules</a:t>
            </a:r>
          </a:p>
        </p:txBody>
      </p:sp>
      <p:cxnSp>
        <p:nvCxnSpPr>
          <p:cNvPr id="23" name="Curved Connector 22"/>
          <p:cNvCxnSpPr/>
          <p:nvPr/>
        </p:nvCxnSpPr>
        <p:spPr>
          <a:xfrm flipV="1">
            <a:off x="3725426" y="4088011"/>
            <a:ext cx="1765094" cy="538792"/>
          </a:xfrm>
          <a:prstGeom prst="curvedConnector3">
            <a:avLst/>
          </a:prstGeom>
          <a:ln w="38100">
            <a:solidFill>
              <a:srgbClr val="008000"/>
            </a:solidFill>
            <a:tailEnd type="arrow"/>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3446128" y="2323952"/>
            <a:ext cx="1354667" cy="584775"/>
          </a:xfrm>
          <a:prstGeom prst="rect">
            <a:avLst/>
          </a:prstGeom>
          <a:noFill/>
          <a:ln>
            <a:solidFill>
              <a:schemeClr val="tx1"/>
            </a:solidFill>
          </a:ln>
        </p:spPr>
        <p:txBody>
          <a:bodyPr wrap="square" rtlCol="0">
            <a:spAutoFit/>
          </a:bodyPr>
          <a:lstStyle/>
          <a:p>
            <a:r>
              <a:rPr lang="en-US" sz="1600" dirty="0"/>
              <a:t>Large Organic Molecules</a:t>
            </a:r>
          </a:p>
        </p:txBody>
      </p:sp>
      <p:cxnSp>
        <p:nvCxnSpPr>
          <p:cNvPr id="25" name="Curved Connector 24"/>
          <p:cNvCxnSpPr/>
          <p:nvPr/>
        </p:nvCxnSpPr>
        <p:spPr>
          <a:xfrm rot="16200000" flipV="1">
            <a:off x="2848999" y="3758738"/>
            <a:ext cx="1585033" cy="89778"/>
          </a:xfrm>
          <a:prstGeom prst="curvedConnector3">
            <a:avLst/>
          </a:prstGeom>
          <a:ln w="38100">
            <a:solidFill>
              <a:srgbClr val="008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548052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om"/>
          <p:cNvSpPr txBox="1">
            <a:spLocks noChangeArrowheads="1"/>
          </p:cNvSpPr>
          <p:nvPr/>
        </p:nvSpPr>
        <p:spPr bwMode="auto">
          <a:xfrm>
            <a:off x="4886621" y="1875537"/>
            <a:ext cx="398145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spcBef>
                <a:spcPct val="0"/>
              </a:spcBef>
              <a:spcAft>
                <a:spcPct val="0"/>
              </a:spcAft>
            </a:pPr>
            <a:r>
              <a:rPr lang="en-US" altLang="zh-CN" sz="2400" dirty="0">
                <a:solidFill>
                  <a:srgbClr val="000000"/>
                </a:solidFill>
              </a:rPr>
              <a:t>What molecules are carbon atoms in before and after the chemical change?</a:t>
            </a:r>
            <a:endParaRPr lang="zh-CN" altLang="zh-CN" sz="2400" dirty="0">
              <a:solidFill>
                <a:srgbClr val="000000"/>
              </a:solidFill>
            </a:endParaRPr>
          </a:p>
          <a:p>
            <a:pPr defTabSz="457200" fontAlgn="base">
              <a:spcBef>
                <a:spcPct val="0"/>
              </a:spcBef>
              <a:spcAft>
                <a:spcPct val="0"/>
              </a:spcAft>
            </a:pPr>
            <a:endParaRPr lang="en-US" altLang="en-US" sz="4000" dirty="0">
              <a:solidFill>
                <a:srgbClr val="000000"/>
              </a:solidFill>
            </a:endParaRPr>
          </a:p>
          <a:p>
            <a:pPr defTabSz="457200" fontAlgn="base">
              <a:spcBef>
                <a:spcPct val="0"/>
              </a:spcBef>
              <a:spcAft>
                <a:spcPct val="0"/>
              </a:spcAft>
            </a:pPr>
            <a:endParaRPr lang="en-US" altLang="en-US" sz="4000" dirty="0">
              <a:solidFill>
                <a:srgbClr val="000000"/>
              </a:solidFill>
            </a:endParaRPr>
          </a:p>
          <a:p>
            <a:pPr defTabSz="457200" fontAlgn="base">
              <a:spcBef>
                <a:spcPct val="0"/>
              </a:spcBef>
              <a:spcAft>
                <a:spcPct val="0"/>
              </a:spcAft>
            </a:pPr>
            <a:endParaRPr lang="en-US" altLang="en-US" sz="4000" dirty="0">
              <a:solidFill>
                <a:srgbClr val="000000"/>
              </a:solidFill>
            </a:endParaRPr>
          </a:p>
          <a:p>
            <a:pPr defTabSz="457200" fontAlgn="base">
              <a:spcBef>
                <a:spcPct val="0"/>
              </a:spcBef>
              <a:spcAft>
                <a:spcPct val="0"/>
              </a:spcAft>
            </a:pPr>
            <a:endParaRPr lang="en-US" altLang="en-US" sz="4800" dirty="0">
              <a:solidFill>
                <a:srgbClr val="000000"/>
              </a:solidFill>
            </a:endParaRPr>
          </a:p>
        </p:txBody>
      </p:sp>
      <p:sp>
        <p:nvSpPr>
          <p:cNvPr id="9" name="to"/>
          <p:cNvSpPr txBox="1">
            <a:spLocks noChangeArrowheads="1"/>
          </p:cNvSpPr>
          <p:nvPr/>
        </p:nvSpPr>
        <p:spPr bwMode="auto">
          <a:xfrm>
            <a:off x="5000000" y="4073788"/>
            <a:ext cx="3981450" cy="1298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lnSpc>
                <a:spcPct val="80000"/>
              </a:lnSpc>
              <a:spcBef>
                <a:spcPct val="0"/>
              </a:spcBef>
              <a:spcAft>
                <a:spcPct val="0"/>
              </a:spcAft>
            </a:pPr>
            <a:r>
              <a:rPr lang="en-US" altLang="zh-CN" sz="2400" dirty="0">
                <a:solidFill>
                  <a:srgbClr val="000000"/>
                </a:solidFill>
              </a:rPr>
              <a:t>What other molecules are involved?</a:t>
            </a:r>
            <a:endParaRPr lang="zh-CN" altLang="zh-CN" sz="2400" dirty="0">
              <a:solidFill>
                <a:srgbClr val="000000"/>
              </a:solidFill>
            </a:endParaRPr>
          </a:p>
          <a:p>
            <a:pPr defTabSz="457200" fontAlgn="base">
              <a:lnSpc>
                <a:spcPct val="80000"/>
              </a:lnSpc>
              <a:spcBef>
                <a:spcPct val="0"/>
              </a:spcBef>
              <a:spcAft>
                <a:spcPct val="0"/>
              </a:spcAft>
            </a:pPr>
            <a:endParaRPr lang="en-US" altLang="en-US" sz="4800" dirty="0">
              <a:solidFill>
                <a:srgbClr val="000000"/>
              </a:solidFill>
            </a:endParaRPr>
          </a:p>
        </p:txBody>
      </p:sp>
      <p:pic>
        <p:nvPicPr>
          <p:cNvPr id="25605" name="cow"/>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1975" y="2012950"/>
            <a:ext cx="5281613"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6" name="arrows"/>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61975" y="2031908"/>
            <a:ext cx="5281613"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842224" y="319206"/>
            <a:ext cx="7323876" cy="1446550"/>
          </a:xfrm>
          <a:prstGeom prst="rect">
            <a:avLst/>
          </a:prstGeom>
          <a:solidFill>
            <a:schemeClr val="tx2">
              <a:lumMod val="40000"/>
              <a:lumOff val="60000"/>
            </a:schemeClr>
          </a:solidFill>
        </p:spPr>
        <p:txBody>
          <a:bodyPr wrap="square" rtlCol="0">
            <a:spAutoFit/>
          </a:bodyPr>
          <a:lstStyle/>
          <a:p>
            <a:pPr algn="ctr"/>
            <a:r>
              <a:rPr lang="en-US" sz="4400" dirty="0">
                <a:solidFill>
                  <a:prstClr val="black"/>
                </a:solidFill>
              </a:rPr>
              <a:t>Digestion:</a:t>
            </a:r>
          </a:p>
          <a:p>
            <a:pPr algn="ctr"/>
            <a:r>
              <a:rPr lang="en-US" sz="4400" dirty="0">
                <a:solidFill>
                  <a:prstClr val="black"/>
                </a:solidFill>
              </a:rPr>
              <a:t>The </a:t>
            </a:r>
            <a:r>
              <a:rPr lang="en-US" sz="4400" dirty="0"/>
              <a:t>Matter</a:t>
            </a:r>
            <a:r>
              <a:rPr lang="en-US" sz="4400" dirty="0">
                <a:solidFill>
                  <a:srgbClr val="FF0000"/>
                </a:solidFill>
              </a:rPr>
              <a:t> </a:t>
            </a:r>
            <a:r>
              <a:rPr lang="en-US" sz="4400" dirty="0">
                <a:solidFill>
                  <a:prstClr val="black"/>
                </a:solidFill>
              </a:rPr>
              <a:t>Change Question</a:t>
            </a:r>
          </a:p>
        </p:txBody>
      </p:sp>
      <p:sp>
        <p:nvSpPr>
          <p:cNvPr id="3" name="Slide Number Placeholder 2">
            <a:extLst>
              <a:ext uri="{FF2B5EF4-FFF2-40B4-BE49-F238E27FC236}">
                <a16:creationId xmlns:a16="http://schemas.microsoft.com/office/drawing/2014/main" id="{F8FCEEF1-0440-4814-A3BF-AB72972EE04C}"/>
              </a:ext>
            </a:extLst>
          </p:cNvPr>
          <p:cNvSpPr>
            <a:spLocks noGrp="1"/>
          </p:cNvSpPr>
          <p:nvPr>
            <p:ph type="sldNum" sz="quarter" idx="10"/>
          </p:nvPr>
        </p:nvSpPr>
        <p:spPr/>
        <p:txBody>
          <a:bodyPr/>
          <a:lstStyle/>
          <a:p>
            <a:pPr>
              <a:defRPr/>
            </a:pPr>
            <a:fld id="{D07E269F-9726-44B7-92E4-7A50054E190B}" type="slidenum">
              <a:rPr lang="en-US" smtClean="0">
                <a:solidFill>
                  <a:prstClr val="black">
                    <a:tint val="75000"/>
                  </a:prstClr>
                </a:solidFill>
              </a:rPr>
              <a:pPr>
                <a:defRPr/>
              </a:pPr>
              <a:t>14</a:t>
            </a:fld>
            <a:endParaRPr lang="en-US">
              <a:solidFill>
                <a:prstClr val="black">
                  <a:tint val="75000"/>
                </a:prstClr>
              </a:solidFill>
            </a:endParaRPr>
          </a:p>
        </p:txBody>
      </p:sp>
    </p:spTree>
    <p:extLst>
      <p:ext uri="{BB962C8B-B14F-4D97-AF65-F5344CB8AC3E}">
        <p14:creationId xmlns:p14="http://schemas.microsoft.com/office/powerpoint/2010/main" val="383572457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idx="1"/>
          </p:nvPr>
        </p:nvSpPr>
        <p:spPr/>
        <p:txBody>
          <a:bodyPr/>
          <a:lstStyle/>
          <a:p>
            <a:pPr marL="0" indent="0">
              <a:buNone/>
            </a:pPr>
            <a:r>
              <a:rPr lang="en-US" dirty="0"/>
              <a:t>Name the chemical change that a cow uses to break down food:</a:t>
            </a:r>
          </a:p>
          <a:p>
            <a:pPr marL="0" indent="0">
              <a:buNone/>
            </a:pPr>
            <a:r>
              <a:rPr lang="en-US" b="1" i="1" dirty="0">
                <a:solidFill>
                  <a:srgbClr val="0000FF"/>
                </a:solidFill>
              </a:rPr>
              <a:t>Digestion</a:t>
            </a:r>
          </a:p>
          <a:p>
            <a:pPr marL="0" indent="0">
              <a:buNone/>
            </a:pPr>
            <a:endParaRPr lang="en-US" b="1" i="1" dirty="0">
              <a:solidFill>
                <a:srgbClr val="0000FF"/>
              </a:solidFill>
            </a:endParaRPr>
          </a:p>
        </p:txBody>
      </p:sp>
      <p:sp>
        <p:nvSpPr>
          <p:cNvPr id="4" name="Slide Number Placeholder 3"/>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15</a:t>
            </a:fld>
            <a:endParaRPr lang="en-US"/>
          </a:p>
        </p:txBody>
      </p:sp>
    </p:spTree>
    <p:extLst>
      <p:ext uri="{BB962C8B-B14F-4D97-AF65-F5344CB8AC3E}">
        <p14:creationId xmlns:p14="http://schemas.microsoft.com/office/powerpoint/2010/main" val="8429688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sz="half" idx="1"/>
          </p:nvPr>
        </p:nvSpPr>
        <p:spPr>
          <a:xfrm>
            <a:off x="349270" y="1773485"/>
            <a:ext cx="4038600" cy="4525963"/>
          </a:xfrm>
        </p:spPr>
        <p:txBody>
          <a:bodyPr>
            <a:normAutofit fontScale="92500" lnSpcReduction="20000"/>
          </a:bodyPr>
          <a:lstStyle/>
          <a:p>
            <a:pPr marL="0" indent="0">
              <a:buNone/>
            </a:pPr>
            <a:r>
              <a:rPr lang="en-US" dirty="0"/>
              <a:t>What molecules are carbon atoms in before the chemical change?  </a:t>
            </a:r>
          </a:p>
          <a:p>
            <a:pPr marL="0" indent="0">
              <a:buNone/>
            </a:pPr>
            <a:r>
              <a:rPr lang="en-US" b="1" i="1" dirty="0">
                <a:solidFill>
                  <a:srgbClr val="0000FF"/>
                </a:solidFill>
              </a:rPr>
              <a:t>Large organic molecules (or polymers: carbohydrates, fats/lipids, and proteins)</a:t>
            </a:r>
            <a:endParaRPr lang="en-US" dirty="0"/>
          </a:p>
          <a:p>
            <a:pPr marL="0" indent="0">
              <a:buNone/>
            </a:pPr>
            <a:endParaRPr lang="en-US" dirty="0"/>
          </a:p>
          <a:p>
            <a:pPr marL="0" indent="0">
              <a:buNone/>
            </a:pPr>
            <a:endParaRPr lang="en-US" dirty="0"/>
          </a:p>
          <a:p>
            <a:pPr marL="0" indent="0">
              <a:buNone/>
            </a:pPr>
            <a:endParaRPr lang="en-US" sz="1200" dirty="0"/>
          </a:p>
          <a:p>
            <a:pPr marL="0" indent="0">
              <a:buNone/>
            </a:pPr>
            <a:r>
              <a:rPr lang="en-US" dirty="0"/>
              <a:t>What other molecules </a:t>
            </a:r>
            <a:br>
              <a:rPr lang="en-US" dirty="0"/>
            </a:br>
            <a:r>
              <a:rPr lang="en-US" dirty="0"/>
              <a:t>are needed?</a:t>
            </a:r>
          </a:p>
          <a:p>
            <a:pPr marL="0" indent="0">
              <a:buNone/>
            </a:pPr>
            <a:r>
              <a:rPr lang="en-US" b="1" i="1" dirty="0">
                <a:solidFill>
                  <a:srgbClr val="0000FF"/>
                </a:solidFill>
              </a:rPr>
              <a:t>(Water)</a:t>
            </a:r>
            <a:endParaRPr lang="en-US" dirty="0"/>
          </a:p>
        </p:txBody>
      </p:sp>
      <p:sp>
        <p:nvSpPr>
          <p:cNvPr id="5" name="Content Placeholder 4"/>
          <p:cNvSpPr>
            <a:spLocks noGrp="1"/>
          </p:cNvSpPr>
          <p:nvPr>
            <p:ph sz="half" idx="2"/>
          </p:nvPr>
        </p:nvSpPr>
        <p:spPr>
          <a:xfrm>
            <a:off x="4648200" y="1727200"/>
            <a:ext cx="4038600" cy="4525963"/>
          </a:xfrm>
        </p:spPr>
        <p:txBody>
          <a:bodyPr>
            <a:normAutofit fontScale="92500"/>
          </a:bodyPr>
          <a:lstStyle/>
          <a:p>
            <a:pPr marL="0" indent="0">
              <a:buNone/>
            </a:pPr>
            <a:r>
              <a:rPr lang="en-US" dirty="0"/>
              <a:t>What molecules are carbon atoms in after the chemical change?</a:t>
            </a:r>
          </a:p>
          <a:p>
            <a:pPr marL="0" indent="0">
              <a:buNone/>
            </a:pPr>
            <a:r>
              <a:rPr lang="en-US" b="1" i="1" dirty="0">
                <a:solidFill>
                  <a:srgbClr val="0000FF"/>
                </a:solidFill>
              </a:rPr>
              <a:t>Small organic molecules (or monomers: amino acids, sugars, and fatty acids)</a:t>
            </a:r>
          </a:p>
          <a:p>
            <a:pPr marL="0" indent="0">
              <a:buNone/>
            </a:pPr>
            <a:r>
              <a:rPr lang="en-US" dirty="0"/>
              <a:t> </a:t>
            </a:r>
          </a:p>
          <a:p>
            <a:pPr marL="0" indent="0">
              <a:buNone/>
            </a:pPr>
            <a:r>
              <a:rPr lang="en-US" sz="2800" dirty="0"/>
              <a:t>What other molecules are produced? </a:t>
            </a:r>
          </a:p>
          <a:p>
            <a:pPr marL="0" indent="0">
              <a:buNone/>
            </a:pPr>
            <a:r>
              <a:rPr lang="en-US" b="1" i="1" dirty="0">
                <a:solidFill>
                  <a:srgbClr val="0000FF"/>
                </a:solidFill>
              </a:rPr>
              <a:t>None</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16</a:t>
            </a:fld>
            <a:endParaRPr lang="en-US"/>
          </a:p>
        </p:txBody>
      </p:sp>
      <p:sp>
        <p:nvSpPr>
          <p:cNvPr id="6" name="Right Arrow 5"/>
          <p:cNvSpPr>
            <a:spLocks/>
          </p:cNvSpPr>
          <p:nvPr/>
        </p:nvSpPr>
        <p:spPr>
          <a:xfrm>
            <a:off x="3319134" y="3436287"/>
            <a:ext cx="1325177" cy="1683429"/>
          </a:xfrm>
          <a:prstGeom prst="rightArrow">
            <a:avLst/>
          </a:prstGeom>
          <a:ln>
            <a:solidFill>
              <a:srgbClr val="0000FF"/>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300"/>
              </a:spcAft>
            </a:pPr>
            <a:r>
              <a:rPr lang="en-US" sz="8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endParaRPr lang="en-US" sz="1400" b="1" dirty="0">
              <a:effectLst/>
              <a:latin typeface="Arial"/>
              <a:ea typeface="Times New Roman"/>
              <a:cs typeface="Times New Roman"/>
            </a:endParaRPr>
          </a:p>
          <a:p>
            <a:pPr marL="0" marR="0">
              <a:spcBef>
                <a:spcPts val="0"/>
              </a:spcBef>
              <a:spcAft>
                <a:spcPts val="300"/>
              </a:spcAft>
            </a:pPr>
            <a:r>
              <a:rPr lang="en-US" sz="1400" b="1" dirty="0">
                <a:solidFill>
                  <a:srgbClr val="0000FF"/>
                </a:solidFill>
                <a:effectLst/>
                <a:latin typeface="Arial"/>
                <a:ea typeface="Times New Roman"/>
                <a:cs typeface="Times New Roman"/>
              </a:rPr>
              <a:t>Chemical Change</a:t>
            </a:r>
            <a:r>
              <a:rPr lang="en-US" sz="10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lgn="ctr">
              <a:spcBef>
                <a:spcPts val="0"/>
              </a:spcBef>
              <a:spcAft>
                <a:spcPts val="300"/>
              </a:spcAft>
            </a:pPr>
            <a:r>
              <a:rPr lang="en-US" sz="800" dirty="0">
                <a:effectLst/>
                <a:latin typeface="Arial"/>
                <a:ea typeface="Times New Roman"/>
                <a:cs typeface="Times New Roman"/>
              </a:rPr>
              <a:t> </a:t>
            </a:r>
            <a:endParaRPr lang="en-US" sz="1100" dirty="0">
              <a:effectLst/>
              <a:latin typeface="Arial"/>
              <a:ea typeface="Times New Roman"/>
              <a:cs typeface="Times New Roman"/>
            </a:endParaRPr>
          </a:p>
        </p:txBody>
      </p:sp>
    </p:spTree>
    <p:extLst>
      <p:ext uri="{BB962C8B-B14F-4D97-AF65-F5344CB8AC3E}">
        <p14:creationId xmlns:p14="http://schemas.microsoft.com/office/powerpoint/2010/main" val="16194523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om"/>
          <p:cNvSpPr txBox="1">
            <a:spLocks noChangeArrowheads="1"/>
          </p:cNvSpPr>
          <p:nvPr/>
        </p:nvSpPr>
        <p:spPr bwMode="auto">
          <a:xfrm>
            <a:off x="5000001" y="1875537"/>
            <a:ext cx="398145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zh-CN" sz="2400" dirty="0">
                <a:solidFill>
                  <a:srgbClr val="000000"/>
                </a:solidFill>
              </a:rPr>
              <a:t>What </a:t>
            </a:r>
            <a:r>
              <a:rPr lang="en-US" altLang="zh-CN" sz="2400" b="1" dirty="0">
                <a:solidFill>
                  <a:srgbClr val="000000"/>
                </a:solidFill>
              </a:rPr>
              <a:t>forms of energy </a:t>
            </a:r>
            <a:r>
              <a:rPr lang="en-US" altLang="zh-CN" sz="2400" dirty="0">
                <a:solidFill>
                  <a:srgbClr val="000000"/>
                </a:solidFill>
              </a:rPr>
              <a:t>are involved?</a:t>
            </a:r>
            <a:endParaRPr lang="en-US" altLang="en-US" sz="2400" dirty="0">
              <a:solidFill>
                <a:srgbClr val="000000"/>
              </a:solidFill>
            </a:endParaRPr>
          </a:p>
          <a:p>
            <a:pPr defTabSz="457200" fontAlgn="base">
              <a:spcBef>
                <a:spcPct val="0"/>
              </a:spcBef>
              <a:spcAft>
                <a:spcPct val="0"/>
              </a:spcAft>
            </a:pPr>
            <a:endParaRPr lang="en-US" altLang="en-US" sz="4000" dirty="0">
              <a:solidFill>
                <a:srgbClr val="000000"/>
              </a:solidFill>
            </a:endParaRPr>
          </a:p>
          <a:p>
            <a:pPr defTabSz="457200" fontAlgn="base">
              <a:spcBef>
                <a:spcPct val="0"/>
              </a:spcBef>
              <a:spcAft>
                <a:spcPct val="0"/>
              </a:spcAft>
            </a:pPr>
            <a:endParaRPr lang="en-US" altLang="en-US" sz="4000" dirty="0">
              <a:solidFill>
                <a:srgbClr val="000000"/>
              </a:solidFill>
            </a:endParaRPr>
          </a:p>
          <a:p>
            <a:pPr defTabSz="457200" fontAlgn="base">
              <a:spcBef>
                <a:spcPct val="0"/>
              </a:spcBef>
              <a:spcAft>
                <a:spcPct val="0"/>
              </a:spcAft>
            </a:pPr>
            <a:endParaRPr lang="en-US" altLang="en-US" sz="4800" dirty="0">
              <a:solidFill>
                <a:srgbClr val="000000"/>
              </a:solidFill>
            </a:endParaRPr>
          </a:p>
        </p:txBody>
      </p:sp>
      <p:sp>
        <p:nvSpPr>
          <p:cNvPr id="9" name="to"/>
          <p:cNvSpPr txBox="1">
            <a:spLocks noChangeArrowheads="1"/>
          </p:cNvSpPr>
          <p:nvPr/>
        </p:nvSpPr>
        <p:spPr bwMode="auto">
          <a:xfrm>
            <a:off x="4977325" y="4446271"/>
            <a:ext cx="3981450" cy="991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lnSpc>
                <a:spcPct val="80000"/>
              </a:lnSpc>
              <a:spcBef>
                <a:spcPct val="0"/>
              </a:spcBef>
              <a:spcAft>
                <a:spcPct val="0"/>
              </a:spcAft>
            </a:pPr>
            <a:r>
              <a:rPr lang="en-US" altLang="zh-CN" sz="2400" dirty="0">
                <a:solidFill>
                  <a:srgbClr val="000000"/>
                </a:solidFill>
              </a:rPr>
              <a:t>What </a:t>
            </a:r>
            <a:r>
              <a:rPr lang="en-US" altLang="zh-CN" sz="2400" b="1" dirty="0">
                <a:solidFill>
                  <a:srgbClr val="000000"/>
                </a:solidFill>
              </a:rPr>
              <a:t>energy transformations </a:t>
            </a:r>
            <a:r>
              <a:rPr lang="en-US" altLang="zh-CN" sz="2400" dirty="0">
                <a:solidFill>
                  <a:srgbClr val="000000"/>
                </a:solidFill>
              </a:rPr>
              <a:t>take place during the chemical change?</a:t>
            </a:r>
            <a:endParaRPr lang="en-US" altLang="en-US" sz="4800" dirty="0">
              <a:solidFill>
                <a:srgbClr val="000000"/>
              </a:solidFill>
            </a:endParaRPr>
          </a:p>
        </p:txBody>
      </p:sp>
      <p:pic>
        <p:nvPicPr>
          <p:cNvPr id="25605" name="cow"/>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1975" y="2012950"/>
            <a:ext cx="5281613"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6" name="arrows"/>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61975" y="2031908"/>
            <a:ext cx="5281613"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标题 1"/>
          <p:cNvSpPr>
            <a:spLocks noGrp="1"/>
          </p:cNvSpPr>
          <p:nvPr>
            <p:ph type="title"/>
          </p:nvPr>
        </p:nvSpPr>
        <p:spPr>
          <a:xfrm>
            <a:off x="457200" y="298436"/>
            <a:ext cx="8229600" cy="1198473"/>
          </a:xfrm>
          <a:solidFill>
            <a:srgbClr val="FFFBAD"/>
          </a:solidFill>
        </p:spPr>
        <p:txBody>
          <a:bodyPr/>
          <a:lstStyle/>
          <a:p>
            <a:r>
              <a:rPr lang="en-US" altLang="zh-CN" dirty="0"/>
              <a:t>Digestion:</a:t>
            </a:r>
            <a:br>
              <a:rPr lang="en-US" altLang="zh-CN" dirty="0"/>
            </a:br>
            <a:r>
              <a:rPr lang="en-US" altLang="zh-CN" dirty="0"/>
              <a:t>The Energy Change Question</a:t>
            </a:r>
            <a:endParaRPr lang="zh-CN" altLang="en-US" dirty="0"/>
          </a:p>
        </p:txBody>
      </p:sp>
      <p:sp>
        <p:nvSpPr>
          <p:cNvPr id="2" name="Slide Number Placeholder 1">
            <a:extLst>
              <a:ext uri="{FF2B5EF4-FFF2-40B4-BE49-F238E27FC236}">
                <a16:creationId xmlns:a16="http://schemas.microsoft.com/office/drawing/2014/main" id="{7AFA1587-6D78-477F-B18E-764BAE98E9BD}"/>
              </a:ext>
            </a:extLst>
          </p:cNvPr>
          <p:cNvSpPr>
            <a:spLocks noGrp="1"/>
          </p:cNvSpPr>
          <p:nvPr>
            <p:ph type="sldNum" sz="quarter" idx="10"/>
          </p:nvPr>
        </p:nvSpPr>
        <p:spPr/>
        <p:txBody>
          <a:bodyPr/>
          <a:lstStyle/>
          <a:p>
            <a:pPr>
              <a:defRPr/>
            </a:pPr>
            <a:fld id="{D07E269F-9726-44B7-92E4-7A50054E190B}" type="slidenum">
              <a:rPr lang="en-US" smtClean="0">
                <a:solidFill>
                  <a:prstClr val="black">
                    <a:tint val="75000"/>
                  </a:prstClr>
                </a:solidFill>
              </a:rPr>
              <a:pPr>
                <a:defRPr/>
              </a:pPr>
              <a:t>17</a:t>
            </a:fld>
            <a:endParaRPr lang="en-US">
              <a:solidFill>
                <a:prstClr val="black">
                  <a:tint val="75000"/>
                </a:prstClr>
              </a:solidFill>
            </a:endParaRPr>
          </a:p>
        </p:txBody>
      </p:sp>
    </p:spTree>
    <p:extLst>
      <p:ext uri="{BB962C8B-B14F-4D97-AF65-F5344CB8AC3E}">
        <p14:creationId xmlns:p14="http://schemas.microsoft.com/office/powerpoint/2010/main" val="204682402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BAD"/>
          </a:solidFill>
        </p:spPr>
        <p:txBody>
          <a:bodyPr/>
          <a:lstStyle/>
          <a:p>
            <a:r>
              <a:rPr lang="en-US" dirty="0"/>
              <a:t>Energy Change</a:t>
            </a:r>
          </a:p>
        </p:txBody>
      </p:sp>
      <p:sp>
        <p:nvSpPr>
          <p:cNvPr id="3" name="Content Placeholder 2"/>
          <p:cNvSpPr>
            <a:spLocks noGrp="1"/>
          </p:cNvSpPr>
          <p:nvPr>
            <p:ph sz="half" idx="1"/>
          </p:nvPr>
        </p:nvSpPr>
        <p:spPr>
          <a:xfrm>
            <a:off x="479876" y="1418756"/>
            <a:ext cx="4038600" cy="4525963"/>
          </a:xfrm>
        </p:spPr>
        <p:txBody>
          <a:bodyPr>
            <a:normAutofit/>
          </a:bodyPr>
          <a:lstStyle/>
          <a:p>
            <a:pPr marL="0" indent="0">
              <a:buNone/>
            </a:pPr>
            <a:r>
              <a:rPr lang="en-US" dirty="0"/>
              <a:t>What forms of energy go into this chemical change?  </a:t>
            </a:r>
          </a:p>
          <a:p>
            <a:pPr marL="0" indent="0">
              <a:buNone/>
            </a:pPr>
            <a:r>
              <a:rPr lang="en-US" b="1" i="1" dirty="0">
                <a:solidFill>
                  <a:srgbClr val="0000FF"/>
                </a:solidFill>
              </a:rPr>
              <a:t>Chemical Energy</a:t>
            </a:r>
          </a:p>
          <a:p>
            <a:pPr marL="0" indent="0">
              <a:buNone/>
            </a:pPr>
            <a:endParaRPr lang="en-US" dirty="0"/>
          </a:p>
          <a:p>
            <a:pPr marL="0" indent="0">
              <a:buNone/>
            </a:pPr>
            <a:endParaRPr lang="en-US" dirty="0"/>
          </a:p>
          <a:p>
            <a:pPr marL="0" indent="0">
              <a:buNone/>
            </a:pPr>
            <a:endParaRPr lang="en-US" dirty="0">
              <a:solidFill>
                <a:srgbClr val="0000FF"/>
              </a:solidFill>
            </a:endParaRPr>
          </a:p>
        </p:txBody>
      </p:sp>
      <p:sp>
        <p:nvSpPr>
          <p:cNvPr id="5" name="Content Placeholder 4"/>
          <p:cNvSpPr>
            <a:spLocks noGrp="1"/>
          </p:cNvSpPr>
          <p:nvPr>
            <p:ph sz="half" idx="2"/>
          </p:nvPr>
        </p:nvSpPr>
        <p:spPr>
          <a:xfrm>
            <a:off x="4648200" y="1418756"/>
            <a:ext cx="4038600" cy="5257800"/>
          </a:xfrm>
        </p:spPr>
        <p:txBody>
          <a:bodyPr>
            <a:normAutofit/>
          </a:bodyPr>
          <a:lstStyle/>
          <a:p>
            <a:pPr marL="0" indent="0">
              <a:buNone/>
            </a:pPr>
            <a:r>
              <a:rPr lang="en-US" dirty="0"/>
              <a:t>What forms of energy come out of this chemical change? </a:t>
            </a:r>
          </a:p>
          <a:p>
            <a:pPr marL="0" indent="0">
              <a:buNone/>
            </a:pPr>
            <a:r>
              <a:rPr lang="en-US" sz="2800" b="1" i="1" dirty="0">
                <a:solidFill>
                  <a:srgbClr val="0000FF"/>
                </a:solidFill>
              </a:rPr>
              <a:t>Chemical Energy</a:t>
            </a:r>
          </a:p>
          <a:p>
            <a:pPr marL="0" indent="0">
              <a:buNone/>
            </a:pPr>
            <a:r>
              <a:rPr lang="en-US" dirty="0"/>
              <a:t> </a:t>
            </a:r>
          </a:p>
          <a:p>
            <a:pPr marL="0" indent="0">
              <a:buNone/>
            </a:pP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18</a:t>
            </a:fld>
            <a:endParaRPr lang="en-US"/>
          </a:p>
        </p:txBody>
      </p:sp>
      <p:sp>
        <p:nvSpPr>
          <p:cNvPr id="6" name="Right Arrow 5"/>
          <p:cNvSpPr>
            <a:spLocks/>
          </p:cNvSpPr>
          <p:nvPr/>
        </p:nvSpPr>
        <p:spPr>
          <a:xfrm>
            <a:off x="3227876" y="3221538"/>
            <a:ext cx="1876832" cy="1683429"/>
          </a:xfrm>
          <a:prstGeom prst="rightArrow">
            <a:avLst/>
          </a:prstGeom>
          <a:ln>
            <a:solidFill>
              <a:srgbClr val="C5C500"/>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300"/>
              </a:spcAft>
            </a:pPr>
            <a:r>
              <a:rPr lang="en-US" sz="8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endParaRPr lang="en-US" sz="1400" b="1" dirty="0">
              <a:effectLst/>
              <a:latin typeface="Arial"/>
              <a:ea typeface="Times New Roman"/>
              <a:cs typeface="Times New Roman"/>
            </a:endParaRPr>
          </a:p>
          <a:p>
            <a:pPr marL="0" marR="0">
              <a:spcBef>
                <a:spcPts val="0"/>
              </a:spcBef>
              <a:spcAft>
                <a:spcPts val="300"/>
              </a:spcAft>
            </a:pPr>
            <a:r>
              <a:rPr lang="en-US" sz="1400" dirty="0">
                <a:ln w="18415" cmpd="sng">
                  <a:solidFill>
                    <a:schemeClr val="tx1"/>
                  </a:solidFill>
                  <a:prstDash val="solid"/>
                </a:ln>
                <a:solidFill>
                  <a:srgbClr val="C5C500"/>
                </a:solidFill>
                <a:effectLst/>
                <a:latin typeface="Arial"/>
                <a:ea typeface="Times New Roman"/>
                <a:cs typeface="Times New Roman"/>
              </a:rPr>
              <a:t>Energy Transformation</a:t>
            </a:r>
            <a:r>
              <a:rPr lang="en-US" sz="1000" b="1" dirty="0">
                <a:ln>
                  <a:solidFill>
                    <a:schemeClr val="tx1"/>
                  </a:solidFill>
                </a:ln>
                <a:solidFill>
                  <a:srgbClr val="C5C500"/>
                </a:solidFill>
                <a:effectLst/>
                <a:latin typeface="Arial"/>
                <a:ea typeface="Times New Roman"/>
                <a:cs typeface="Times New Roman"/>
              </a:rPr>
              <a:t> </a:t>
            </a:r>
            <a:endParaRPr lang="en-US" sz="1100" dirty="0">
              <a:ln>
                <a:solidFill>
                  <a:schemeClr val="tx1"/>
                </a:solidFill>
              </a:ln>
              <a:solidFill>
                <a:srgbClr val="C5C500"/>
              </a:solidFill>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lgn="ctr">
              <a:spcBef>
                <a:spcPts val="0"/>
              </a:spcBef>
              <a:spcAft>
                <a:spcPts val="300"/>
              </a:spcAft>
            </a:pPr>
            <a:r>
              <a:rPr lang="en-US" sz="800" dirty="0">
                <a:effectLst/>
                <a:latin typeface="Arial"/>
                <a:ea typeface="Times New Roman"/>
                <a:cs typeface="Times New Roman"/>
              </a:rPr>
              <a:t> </a:t>
            </a:r>
            <a:endParaRPr lang="en-US" sz="1100" dirty="0">
              <a:effectLst/>
              <a:latin typeface="Arial"/>
              <a:ea typeface="Times New Roman"/>
              <a:cs typeface="Times New Roman"/>
            </a:endParaRPr>
          </a:p>
        </p:txBody>
      </p:sp>
    </p:spTree>
    <p:extLst>
      <p:ext uri="{BB962C8B-B14F-4D97-AF65-F5344CB8AC3E}">
        <p14:creationId xmlns:p14="http://schemas.microsoft.com/office/powerpoint/2010/main" val="11252073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Telling the Whole Story</a:t>
            </a:r>
          </a:p>
        </p:txBody>
      </p:sp>
      <p:sp>
        <p:nvSpPr>
          <p:cNvPr id="3" name="Content Placeholder 2"/>
          <p:cNvSpPr>
            <a:spLocks noGrp="1"/>
          </p:cNvSpPr>
          <p:nvPr>
            <p:ph idx="1"/>
          </p:nvPr>
        </p:nvSpPr>
        <p:spPr/>
        <p:txBody>
          <a:bodyPr/>
          <a:lstStyle/>
          <a:p>
            <a:pPr marL="0" indent="0">
              <a:buNone/>
            </a:pPr>
            <a:r>
              <a:rPr lang="en-US" sz="2600" b="1" dirty="0"/>
              <a:t>Question:</a:t>
            </a:r>
            <a:r>
              <a:rPr lang="en-US" sz="2600" dirty="0"/>
              <a:t> How does a cow get small organic molecules to its cells?</a:t>
            </a:r>
          </a:p>
          <a:p>
            <a:r>
              <a:rPr lang="en-US" sz="2600" dirty="0"/>
              <a:t>Does your story include these parts? (Check the Back of the Three Questions Handout.)</a:t>
            </a:r>
          </a:p>
          <a:p>
            <a:endParaRPr lang="en-US" sz="2400" dirty="0"/>
          </a:p>
        </p:txBody>
      </p:sp>
      <p:sp>
        <p:nvSpPr>
          <p:cNvPr id="4" name="Slide Number Placeholder 3"/>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19</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626088398"/>
              </p:ext>
            </p:extLst>
          </p:nvPr>
        </p:nvGraphicFramePr>
        <p:xfrm>
          <a:off x="702665" y="3293107"/>
          <a:ext cx="7738670" cy="3118467"/>
        </p:xfrm>
        <a:graphic>
          <a:graphicData uri="http://schemas.openxmlformats.org/drawingml/2006/table">
            <a:tbl>
              <a:tblPr firstRow="1" bandRow="1">
                <a:tableStyleId>{2D5ABB26-0587-4C30-8999-92F81FD0307C}</a:tableStyleId>
              </a:tblPr>
              <a:tblGrid>
                <a:gridCol w="7738670">
                  <a:extLst>
                    <a:ext uri="{9D8B030D-6E8A-4147-A177-3AD203B41FA5}">
                      <a16:colId xmlns:a16="http://schemas.microsoft.com/office/drawing/2014/main" val="20000"/>
                    </a:ext>
                  </a:extLst>
                </a:gridCol>
              </a:tblGrid>
              <a:tr h="734689">
                <a:tc>
                  <a:txBody>
                    <a:bodyPr/>
                    <a:lstStyle/>
                    <a:p>
                      <a:r>
                        <a:rPr lang="en-US" b="1" dirty="0"/>
                        <a:t>Matter movement: </a:t>
                      </a:r>
                      <a:r>
                        <a:rPr lang="en-US" b="0" dirty="0"/>
                        <a:t>Large</a:t>
                      </a:r>
                      <a:r>
                        <a:rPr lang="en-US" b="0" baseline="0" dirty="0"/>
                        <a:t> organic molecules (or polymers: carbohydrates, fats/lipids, proteins) enter into the cow and move through the digestive system to the small intestine.</a:t>
                      </a:r>
                      <a:endParaRPr lang="en-US" dirty="0"/>
                    </a:p>
                  </a:txBody>
                  <a:tcPr>
                    <a:solidFill>
                      <a:schemeClr val="tx2">
                        <a:lumMod val="40000"/>
                        <a:lumOff val="60000"/>
                      </a:schemeClr>
                    </a:solidFill>
                  </a:tcPr>
                </a:tc>
                <a:extLst>
                  <a:ext uri="{0D108BD9-81ED-4DB2-BD59-A6C34878D82A}">
                    <a16:rowId xmlns:a16="http://schemas.microsoft.com/office/drawing/2014/main" val="10000"/>
                  </a:ext>
                </a:extLst>
              </a:tr>
              <a:tr h="734689">
                <a:tc>
                  <a:txBody>
                    <a:bodyPr/>
                    <a:lstStyle/>
                    <a:p>
                      <a:r>
                        <a:rPr lang="en-US" b="1" dirty="0"/>
                        <a:t>Matter</a:t>
                      </a:r>
                      <a:r>
                        <a:rPr lang="en-US" b="1" baseline="0" dirty="0"/>
                        <a:t> change: </a:t>
                      </a:r>
                      <a:r>
                        <a:rPr lang="en-US" b="0" baseline="0" dirty="0"/>
                        <a:t>Large organic molecules are separated into small organic molecules (or monomers: amino acids, sugars, fatty acids, glycerol).</a:t>
                      </a:r>
                      <a:endParaRPr lang="en-US" b="1" dirty="0"/>
                    </a:p>
                  </a:txBody>
                  <a:tcPr>
                    <a:solidFill>
                      <a:schemeClr val="tx2">
                        <a:lumMod val="40000"/>
                        <a:lumOff val="60000"/>
                      </a:schemeClr>
                    </a:solidFill>
                  </a:tcPr>
                </a:tc>
                <a:extLst>
                  <a:ext uri="{0D108BD9-81ED-4DB2-BD59-A6C34878D82A}">
                    <a16:rowId xmlns:a16="http://schemas.microsoft.com/office/drawing/2014/main" val="10001"/>
                  </a:ext>
                </a:extLst>
              </a:tr>
              <a:tr h="734689">
                <a:tc>
                  <a:txBody>
                    <a:bodyPr/>
                    <a:lstStyle/>
                    <a:p>
                      <a:r>
                        <a:rPr lang="en-US" b="1" dirty="0"/>
                        <a:t>Energy </a:t>
                      </a:r>
                      <a:r>
                        <a:rPr lang="en-US" b="1" baseline="0" dirty="0"/>
                        <a:t>change: </a:t>
                      </a:r>
                      <a:r>
                        <a:rPr lang="en-US" b="0" baseline="0" dirty="0"/>
                        <a:t>The chemical energy of the C-C and C-H bonds in the large organic molecules remains in the small organic molecules.</a:t>
                      </a:r>
                      <a:endParaRPr lang="en-US" dirty="0"/>
                    </a:p>
                  </a:txBody>
                  <a:tcPr>
                    <a:solidFill>
                      <a:srgbClr val="FFFBAD"/>
                    </a:solidFill>
                  </a:tcPr>
                </a:tc>
                <a:extLst>
                  <a:ext uri="{0D108BD9-81ED-4DB2-BD59-A6C34878D82A}">
                    <a16:rowId xmlns:a16="http://schemas.microsoft.com/office/drawing/2014/main" val="10002"/>
                  </a:ext>
                </a:extLst>
              </a:tr>
              <a:tr h="73468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t>Matter movement:</a:t>
                      </a:r>
                      <a:r>
                        <a:rPr lang="en-US" b="1" baseline="0" dirty="0"/>
                        <a:t> </a:t>
                      </a:r>
                      <a:r>
                        <a:rPr lang="en-US" b="0" baseline="0" dirty="0"/>
                        <a:t>The small organic molecules pass through the intestinal lining into the blood stream.</a:t>
                      </a:r>
                      <a:endParaRPr lang="en-US" dirty="0"/>
                    </a:p>
                  </a:txBody>
                  <a:tcPr>
                    <a:solidFill>
                      <a:srgbClr val="8EB4E3"/>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996744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CB4F01D-C3B4-F546-9DC8-4F5F253A304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6057" y="840905"/>
            <a:ext cx="8931885" cy="5176189"/>
          </a:xfrm>
          <a:prstGeom prst="rect">
            <a:avLst/>
          </a:prstGeom>
        </p:spPr>
      </p:pic>
      <p:sp>
        <p:nvSpPr>
          <p:cNvPr id="2" name="Title 1"/>
          <p:cNvSpPr>
            <a:spLocks noGrp="1"/>
          </p:cNvSpPr>
          <p:nvPr>
            <p:ph type="title"/>
          </p:nvPr>
        </p:nvSpPr>
        <p:spPr/>
        <p:txBody>
          <a:bodyPr/>
          <a:lstStyle/>
          <a:p>
            <a:r>
              <a:rPr lang="en-US" dirty="0"/>
              <a:t>Unit Map</a:t>
            </a:r>
          </a:p>
        </p:txBody>
      </p:sp>
      <p:sp>
        <p:nvSpPr>
          <p:cNvPr id="4" name="Slide Number Placeholder 3"/>
          <p:cNvSpPr>
            <a:spLocks noGrp="1"/>
          </p:cNvSpPr>
          <p:nvPr>
            <p:ph type="sldNum" sz="quarter" idx="10"/>
          </p:nvPr>
        </p:nvSpPr>
        <p:spPr/>
        <p:txBody>
          <a:bodyPr/>
          <a:lstStyle/>
          <a:p>
            <a:pPr>
              <a:defRPr/>
            </a:pPr>
            <a:fld id="{D07E269F-9726-44B7-92E4-7A50054E190B}" type="slidenum">
              <a:rPr lang="en-US" smtClean="0">
                <a:solidFill>
                  <a:prstClr val="black">
                    <a:tint val="75000"/>
                  </a:prstClr>
                </a:solidFill>
              </a:rPr>
              <a:pPr>
                <a:defRPr/>
              </a:pPr>
              <a:t>2</a:t>
            </a:fld>
            <a:endParaRPr lang="en-US">
              <a:solidFill>
                <a:prstClr val="black">
                  <a:tint val="75000"/>
                </a:prstClr>
              </a:solidFill>
            </a:endParaRPr>
          </a:p>
        </p:txBody>
      </p:sp>
      <p:sp>
        <p:nvSpPr>
          <p:cNvPr id="8" name="Oval Callout 7"/>
          <p:cNvSpPr>
            <a:spLocks noChangeArrowheads="1"/>
          </p:cNvSpPr>
          <p:nvPr/>
        </p:nvSpPr>
        <p:spPr bwMode="auto">
          <a:xfrm rot="6880210">
            <a:off x="7517428" y="491013"/>
            <a:ext cx="1057275" cy="924560"/>
          </a:xfrm>
          <a:prstGeom prst="wedgeEllipseCallout">
            <a:avLst>
              <a:gd name="adj1" fmla="val 105923"/>
              <a:gd name="adj2" fmla="val 10779"/>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91440" tIns="45720" rIns="91440" bIns="45720" anchor="ctr" anchorCtr="0" upright="1">
            <a:noAutofit/>
          </a:bodyPr>
          <a:lstStyle/>
          <a:p>
            <a:pPr marL="0" marR="0" algn="ctr">
              <a:spcBef>
                <a:spcPts val="0"/>
              </a:spcBef>
              <a:spcAft>
                <a:spcPts val="0"/>
              </a:spcAft>
            </a:pPr>
            <a:r>
              <a:rPr lang="en-US" sz="1200" dirty="0">
                <a:solidFill>
                  <a:srgbClr val="FFFFFF"/>
                </a:solidFill>
                <a:effectLst/>
                <a:latin typeface="Helvetica Neue" charset="0"/>
                <a:ea typeface="Times New Roman" charset="0"/>
                <a:cs typeface="Times New Roman" charset="0"/>
              </a:rPr>
              <a:t>You are here</a:t>
            </a:r>
            <a:endParaRPr lang="en-US" sz="1200" dirty="0">
              <a:effectLst/>
              <a:latin typeface="Helvetica Neue" charset="0"/>
              <a:ea typeface="Times New Roman" charset="0"/>
              <a:cs typeface="Times New Roman" charset="0"/>
            </a:endParaRPr>
          </a:p>
        </p:txBody>
      </p:sp>
    </p:spTree>
    <p:extLst>
      <p:ext uri="{BB962C8B-B14F-4D97-AF65-F5344CB8AC3E}">
        <p14:creationId xmlns:p14="http://schemas.microsoft.com/office/powerpoint/2010/main" val="8040713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23C9D-9570-2D4C-9D29-147703952E14}"/>
              </a:ext>
            </a:extLst>
          </p:cNvPr>
          <p:cNvSpPr>
            <a:spLocks noGrp="1"/>
          </p:cNvSpPr>
          <p:nvPr>
            <p:ph type="title"/>
          </p:nvPr>
        </p:nvSpPr>
        <p:spPr>
          <a:xfrm>
            <a:off x="457200" y="365760"/>
            <a:ext cx="8229600" cy="992402"/>
          </a:xfrm>
        </p:spPr>
        <p:txBody>
          <a:bodyPr>
            <a:normAutofit fontScale="90000"/>
          </a:bodyPr>
          <a:lstStyle/>
          <a:p>
            <a:r>
              <a:rPr lang="en-US" dirty="0"/>
              <a:t>How can learning about cows help you to understand people?</a:t>
            </a:r>
            <a:br>
              <a:rPr lang="en-US" dirty="0"/>
            </a:br>
            <a:r>
              <a:rPr lang="en-US" sz="2800" dirty="0"/>
              <a:t>Using the Animals Matter Tracing Tool</a:t>
            </a:r>
            <a:endParaRPr lang="en-US" dirty="0"/>
          </a:p>
        </p:txBody>
      </p:sp>
      <p:pic>
        <p:nvPicPr>
          <p:cNvPr id="10" name="Content Placeholder 9">
            <a:extLst>
              <a:ext uri="{FF2B5EF4-FFF2-40B4-BE49-F238E27FC236}">
                <a16:creationId xmlns:a16="http://schemas.microsoft.com/office/drawing/2014/main" id="{B8E262BA-FBFE-D642-8ECC-3B6A39E630FD}"/>
              </a:ext>
            </a:extLst>
          </p:cNvPr>
          <p:cNvPicPr>
            <a:picLocks noGrp="1" noChangeAspect="1"/>
          </p:cNvPicPr>
          <p:nvPr>
            <p:ph sz="half" idx="2"/>
          </p:nvPr>
        </p:nvPicPr>
        <p:blipFill>
          <a:blip r:embed="rId3"/>
          <a:srcRect/>
          <a:stretch/>
        </p:blipFill>
        <p:spPr>
          <a:xfrm>
            <a:off x="4968779" y="1824727"/>
            <a:ext cx="3516853" cy="4685039"/>
          </a:xfrm>
          <a:prstGeom prst="rect">
            <a:avLst/>
          </a:prstGeom>
        </p:spPr>
      </p:pic>
      <p:sp>
        <p:nvSpPr>
          <p:cNvPr id="5" name="Slide Number Placeholder 4">
            <a:extLst>
              <a:ext uri="{FF2B5EF4-FFF2-40B4-BE49-F238E27FC236}">
                <a16:creationId xmlns:a16="http://schemas.microsoft.com/office/drawing/2014/main" id="{44BBB949-6CA5-B240-AE5E-8AE7E7A1F9D5}"/>
              </a:ext>
            </a:extLst>
          </p:cNvPr>
          <p:cNvSpPr>
            <a:spLocks noGrp="1"/>
          </p:cNvSpPr>
          <p:nvPr>
            <p:ph type="sldNum" sz="quarter" idx="12"/>
          </p:nvPr>
        </p:nvSpPr>
        <p:spPr/>
        <p:txBody>
          <a:bodyPr/>
          <a:lstStyle/>
          <a:p>
            <a:fld id="{D3A1C050-F6FE-0E43-A9D0-F8EEADE3D1E4}" type="slidenum">
              <a:rPr lang="en-US" smtClean="0"/>
              <a:pPr/>
              <a:t>20</a:t>
            </a:fld>
            <a:endParaRPr lang="en-US"/>
          </a:p>
        </p:txBody>
      </p:sp>
      <p:pic>
        <p:nvPicPr>
          <p:cNvPr id="9" name="Content Placeholder 8">
            <a:extLst>
              <a:ext uri="{FF2B5EF4-FFF2-40B4-BE49-F238E27FC236}">
                <a16:creationId xmlns:a16="http://schemas.microsoft.com/office/drawing/2014/main" id="{6E5D02B6-FF46-7146-A30A-F07E95D4E6F3}"/>
              </a:ext>
            </a:extLst>
          </p:cNvPr>
          <p:cNvPicPr>
            <a:picLocks noGrp="1" noChangeAspect="1"/>
          </p:cNvPicPr>
          <p:nvPr>
            <p:ph sz="half" idx="1"/>
          </p:nvPr>
        </p:nvPicPr>
        <p:blipFill>
          <a:blip r:embed="rId4"/>
          <a:srcRect/>
          <a:stretch/>
        </p:blipFill>
        <p:spPr>
          <a:xfrm>
            <a:off x="457200" y="1767939"/>
            <a:ext cx="3790329" cy="4756737"/>
          </a:xfrm>
          <a:prstGeom prst="rect">
            <a:avLst/>
          </a:prstGeom>
        </p:spPr>
      </p:pic>
    </p:spTree>
    <p:extLst>
      <p:ext uri="{BB962C8B-B14F-4D97-AF65-F5344CB8AC3E}">
        <p14:creationId xmlns:p14="http://schemas.microsoft.com/office/powerpoint/2010/main" val="30560723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4C8F9-9595-B243-819D-9D6381C26821}"/>
              </a:ext>
            </a:extLst>
          </p:cNvPr>
          <p:cNvSpPr>
            <a:spLocks noGrp="1"/>
          </p:cNvSpPr>
          <p:nvPr>
            <p:ph type="title"/>
          </p:nvPr>
        </p:nvSpPr>
        <p:spPr>
          <a:xfrm>
            <a:off x="457200" y="420624"/>
            <a:ext cx="5833872" cy="992402"/>
          </a:xfrm>
        </p:spPr>
        <p:txBody>
          <a:bodyPr>
            <a:noAutofit/>
          </a:bodyPr>
          <a:lstStyle/>
          <a:p>
            <a:r>
              <a:rPr lang="en-US" sz="3200" dirty="0"/>
              <a:t>Drawing arrows to show matter movement for digestion</a:t>
            </a:r>
          </a:p>
        </p:txBody>
      </p:sp>
      <p:sp>
        <p:nvSpPr>
          <p:cNvPr id="3" name="Content Placeholder 2">
            <a:extLst>
              <a:ext uri="{FF2B5EF4-FFF2-40B4-BE49-F238E27FC236}">
                <a16:creationId xmlns:a16="http://schemas.microsoft.com/office/drawing/2014/main" id="{2539BCBB-0127-F143-9722-CE68A9C5B1D8}"/>
              </a:ext>
            </a:extLst>
          </p:cNvPr>
          <p:cNvSpPr>
            <a:spLocks noGrp="1"/>
          </p:cNvSpPr>
          <p:nvPr>
            <p:ph sz="half" idx="1"/>
          </p:nvPr>
        </p:nvSpPr>
        <p:spPr>
          <a:xfrm>
            <a:off x="457200" y="1546838"/>
            <a:ext cx="5833872" cy="4998548"/>
          </a:xfrm>
        </p:spPr>
        <p:txBody>
          <a:bodyPr>
            <a:normAutofit lnSpcReduction="10000"/>
          </a:bodyPr>
          <a:lstStyle/>
          <a:p>
            <a:pPr lvl="0"/>
            <a:r>
              <a:rPr lang="en-US" sz="2400" dirty="0">
                <a:solidFill>
                  <a:srgbClr val="FF0000"/>
                </a:solidFill>
                <a:latin typeface="Arial" panose="020B0604020202020204" pitchFamily="34" charset="0"/>
                <a:cs typeface="Arial" panose="020B0604020202020204" pitchFamily="34" charset="0"/>
              </a:rPr>
              <a:t>Red arrow: Large organic molecules (food) go into the digestive system</a:t>
            </a:r>
          </a:p>
          <a:p>
            <a:r>
              <a:rPr lang="en-US" sz="2400" dirty="0">
                <a:solidFill>
                  <a:srgbClr val="FF0000"/>
                </a:solidFill>
                <a:latin typeface="Arial" panose="020B0604020202020204" pitchFamily="34" charset="0"/>
                <a:ea typeface="Times New Roman" panose="02020603050405020304" pitchFamily="18" charset="0"/>
                <a:cs typeface="Arial" panose="020B0604020202020204" pitchFamily="34" charset="0"/>
              </a:rPr>
              <a:t>Red arrow: Some undigested large organic molecules to through the digestive system and leave the body as feces</a:t>
            </a:r>
            <a:r>
              <a:rPr lang="en-US" sz="2400" dirty="0">
                <a:latin typeface="Arial" panose="020B0604020202020204" pitchFamily="34" charset="0"/>
                <a:cs typeface="Arial" panose="020B0604020202020204" pitchFamily="34" charset="0"/>
              </a:rPr>
              <a:t> </a:t>
            </a:r>
            <a:r>
              <a:rPr lang="en-US" sz="2400" dirty="0">
                <a:solidFill>
                  <a:srgbClr val="FF0000"/>
                </a:solidFill>
                <a:latin typeface="Arial" panose="020B0604020202020204" pitchFamily="34" charset="0"/>
                <a:cs typeface="Arial" panose="020B0604020202020204" pitchFamily="34" charset="0"/>
              </a:rPr>
              <a:t> </a:t>
            </a:r>
          </a:p>
          <a:p>
            <a:pPr lvl="0"/>
            <a:r>
              <a:rPr lang="en-US" sz="2400" dirty="0">
                <a:solidFill>
                  <a:srgbClr val="00B050"/>
                </a:solidFill>
                <a:latin typeface="Arial" panose="020B0604020202020204" pitchFamily="34" charset="0"/>
                <a:cs typeface="Arial" panose="020B0604020202020204" pitchFamily="34" charset="0"/>
              </a:rPr>
              <a:t>Green arrow: Blood carries small organic molecules from the digestive system to all body cells</a:t>
            </a:r>
          </a:p>
          <a:p>
            <a:r>
              <a:rPr lang="en-US" sz="2400" dirty="0">
                <a:solidFill>
                  <a:srgbClr val="0432FF"/>
                </a:solidFill>
                <a:latin typeface="Arial" panose="020B0604020202020204" pitchFamily="34" charset="0"/>
                <a:cs typeface="Arial" panose="020B0604020202020204" pitchFamily="34" charset="0"/>
              </a:rPr>
              <a:t>(Optional) </a:t>
            </a:r>
            <a:r>
              <a:rPr lang="en-US" sz="2400" dirty="0">
                <a:solidFill>
                  <a:srgbClr val="042CE3"/>
                </a:solidFill>
                <a:latin typeface="Arial" panose="020B0604020202020204" pitchFamily="34" charset="0"/>
                <a:cs typeface="Arial" panose="020B0604020202020204" pitchFamily="34" charset="0"/>
              </a:rPr>
              <a:t>Water is also a reactant when large organic molecules are broken down into small organic molecules</a:t>
            </a:r>
          </a:p>
        </p:txBody>
      </p:sp>
      <p:sp>
        <p:nvSpPr>
          <p:cNvPr id="5" name="Slide Number Placeholder 4">
            <a:extLst>
              <a:ext uri="{FF2B5EF4-FFF2-40B4-BE49-F238E27FC236}">
                <a16:creationId xmlns:a16="http://schemas.microsoft.com/office/drawing/2014/main" id="{AB4953F1-3652-0848-A351-5E0F56AE6119}"/>
              </a:ext>
            </a:extLst>
          </p:cNvPr>
          <p:cNvSpPr>
            <a:spLocks noGrp="1"/>
          </p:cNvSpPr>
          <p:nvPr>
            <p:ph type="sldNum" sz="quarter" idx="12"/>
          </p:nvPr>
        </p:nvSpPr>
        <p:spPr/>
        <p:txBody>
          <a:bodyPr/>
          <a:lstStyle/>
          <a:p>
            <a:fld id="{D3A1C050-F6FE-0E43-A9D0-F8EEADE3D1E4}" type="slidenum">
              <a:rPr lang="en-US" smtClean="0"/>
              <a:pPr/>
              <a:t>21</a:t>
            </a:fld>
            <a:endParaRPr lang="en-US"/>
          </a:p>
        </p:txBody>
      </p:sp>
      <p:pic>
        <p:nvPicPr>
          <p:cNvPr id="6" name="Picture 5">
            <a:extLst>
              <a:ext uri="{FF2B5EF4-FFF2-40B4-BE49-F238E27FC236}">
                <a16:creationId xmlns:a16="http://schemas.microsoft.com/office/drawing/2014/main" id="{2BC2F16F-EB40-A243-8957-AC80161092CC}"/>
              </a:ext>
            </a:extLst>
          </p:cNvPr>
          <p:cNvPicPr>
            <a:picLocks noChangeAspect="1"/>
          </p:cNvPicPr>
          <p:nvPr/>
        </p:nvPicPr>
        <p:blipFill>
          <a:blip r:embed="rId3"/>
          <a:stretch>
            <a:fillRect/>
          </a:stretch>
        </p:blipFill>
        <p:spPr>
          <a:xfrm>
            <a:off x="6380280" y="420624"/>
            <a:ext cx="1968500" cy="6184900"/>
          </a:xfrm>
          <a:prstGeom prst="rect">
            <a:avLst/>
          </a:prstGeom>
        </p:spPr>
      </p:pic>
    </p:spTree>
    <p:extLst>
      <p:ext uri="{BB962C8B-B14F-4D97-AF65-F5344CB8AC3E}">
        <p14:creationId xmlns:p14="http://schemas.microsoft.com/office/powerpoint/2010/main" val="8029172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78"/>
            <a:ext cx="8229600" cy="992402"/>
          </a:xfrm>
        </p:spPr>
        <p:txBody>
          <a:bodyPr/>
          <a:lstStyle/>
          <a:p>
            <a:r>
              <a:rPr lang="en-US" dirty="0"/>
              <a:t>What happens during digestion</a:t>
            </a:r>
          </a:p>
        </p:txBody>
      </p:sp>
      <p:sp>
        <p:nvSpPr>
          <p:cNvPr id="3" name="Content Placeholder 2"/>
          <p:cNvSpPr>
            <a:spLocks noGrp="1"/>
          </p:cNvSpPr>
          <p:nvPr>
            <p:ph idx="1"/>
          </p:nvPr>
        </p:nvSpPr>
        <p:spPr>
          <a:xfrm>
            <a:off x="457200" y="826938"/>
            <a:ext cx="8229600" cy="5405734"/>
          </a:xfrm>
        </p:spPr>
        <p:txBody>
          <a:bodyPr/>
          <a:lstStyle/>
          <a:p>
            <a:pPr marL="0" indent="0">
              <a:buNone/>
            </a:pPr>
            <a:r>
              <a:rPr lang="en-US" dirty="0"/>
              <a:t>Digestion is </a:t>
            </a:r>
            <a:r>
              <a:rPr lang="en-US" i="1" dirty="0"/>
              <a:t>almost the same</a:t>
            </a:r>
            <a:r>
              <a:rPr lang="en-US" dirty="0"/>
              <a:t> inside a cow and a child!</a:t>
            </a:r>
          </a:p>
          <a:p>
            <a:pPr marL="0" indent="0">
              <a:buNone/>
            </a:pPr>
            <a:endParaRPr lang="en-US" dirty="0"/>
          </a:p>
          <a:p>
            <a:endParaRPr lang="en-US" dirty="0"/>
          </a:p>
        </p:txBody>
      </p:sp>
      <p:sp>
        <p:nvSpPr>
          <p:cNvPr id="4" name="Slide Number Placeholder 3"/>
          <p:cNvSpPr>
            <a:spLocks noGrp="1"/>
          </p:cNvSpPr>
          <p:nvPr>
            <p:ph type="sldNum" sz="quarter" idx="12"/>
          </p:nvPr>
        </p:nvSpPr>
        <p:spPr>
          <a:xfrm>
            <a:off x="6553200" y="6411574"/>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2000"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3A1C050-F6FE-0E43-A9D0-F8EEADE3D1E4}" type="slidenum">
              <a:rPr lang="en-US" smtClean="0"/>
              <a:pPr/>
              <a:t>22</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044540986"/>
              </p:ext>
            </p:extLst>
          </p:nvPr>
        </p:nvGraphicFramePr>
        <p:xfrm>
          <a:off x="457200" y="1909267"/>
          <a:ext cx="8028432" cy="4610240"/>
        </p:xfrm>
        <a:graphic>
          <a:graphicData uri="http://schemas.openxmlformats.org/drawingml/2006/table">
            <a:tbl>
              <a:tblPr firstRow="1" bandRow="1">
                <a:tableStyleId>{2D5ABB26-0587-4C30-8999-92F81FD0307C}</a:tableStyleId>
              </a:tblPr>
              <a:tblGrid>
                <a:gridCol w="8028432">
                  <a:extLst>
                    <a:ext uri="{9D8B030D-6E8A-4147-A177-3AD203B41FA5}">
                      <a16:colId xmlns:a16="http://schemas.microsoft.com/office/drawing/2014/main" val="20000"/>
                    </a:ext>
                  </a:extLst>
                </a:gridCol>
              </a:tblGrid>
              <a:tr h="933840">
                <a:tc>
                  <a:txBody>
                    <a:bodyPr/>
                    <a:lstStyle/>
                    <a:p>
                      <a:r>
                        <a:rPr lang="en-US" sz="2800" b="1" dirty="0"/>
                        <a:t>Matter movement:</a:t>
                      </a:r>
                      <a:r>
                        <a:rPr lang="en-US" sz="2800" baseline="0" dirty="0"/>
                        <a:t> Large organic molecules (LOM) enter the body and go through the digestive system to the small intestine</a:t>
                      </a:r>
                      <a:endParaRPr lang="en-US" sz="2800" dirty="0"/>
                    </a:p>
                  </a:txBody>
                  <a:tcPr>
                    <a:solidFill>
                      <a:schemeClr val="tx2">
                        <a:lumMod val="40000"/>
                        <a:lumOff val="60000"/>
                      </a:schemeClr>
                    </a:solidFill>
                  </a:tcPr>
                </a:tc>
                <a:extLst>
                  <a:ext uri="{0D108BD9-81ED-4DB2-BD59-A6C34878D82A}">
                    <a16:rowId xmlns:a16="http://schemas.microsoft.com/office/drawing/2014/main" val="10000"/>
                  </a:ext>
                </a:extLst>
              </a:tr>
              <a:tr h="933840">
                <a:tc>
                  <a:txBody>
                    <a:bodyPr/>
                    <a:lstStyle/>
                    <a:p>
                      <a:r>
                        <a:rPr lang="en-US" sz="2800" b="1" dirty="0"/>
                        <a:t>Matter</a:t>
                      </a:r>
                      <a:r>
                        <a:rPr lang="en-US" sz="2800" b="1" baseline="0" dirty="0"/>
                        <a:t> change:</a:t>
                      </a:r>
                      <a:r>
                        <a:rPr lang="en-US" sz="2800" b="0" baseline="0" dirty="0"/>
                        <a:t> </a:t>
                      </a:r>
                      <a:r>
                        <a:rPr lang="en-US" sz="2800" baseline="0" dirty="0"/>
                        <a:t>LOM are broken into small organic molecules (SOM)</a:t>
                      </a:r>
                      <a:endParaRPr lang="en-US" sz="2800" b="1" dirty="0"/>
                    </a:p>
                  </a:txBody>
                  <a:tcPr>
                    <a:solidFill>
                      <a:schemeClr val="tx2">
                        <a:lumMod val="40000"/>
                        <a:lumOff val="60000"/>
                      </a:schemeClr>
                    </a:solidFill>
                  </a:tcPr>
                </a:tc>
                <a:extLst>
                  <a:ext uri="{0D108BD9-81ED-4DB2-BD59-A6C34878D82A}">
                    <a16:rowId xmlns:a16="http://schemas.microsoft.com/office/drawing/2014/main" val="10001"/>
                  </a:ext>
                </a:extLst>
              </a:tr>
              <a:tr h="1348880">
                <a:tc>
                  <a:txBody>
                    <a:bodyPr/>
                    <a:lstStyle/>
                    <a:p>
                      <a:r>
                        <a:rPr lang="en-US" sz="2800" b="1" dirty="0"/>
                        <a:t>Energy </a:t>
                      </a:r>
                      <a:r>
                        <a:rPr lang="en-US" sz="2800" b="1" baseline="0" dirty="0"/>
                        <a:t>change: </a:t>
                      </a:r>
                      <a:r>
                        <a:rPr lang="en-US" sz="2800" baseline="0" dirty="0"/>
                        <a:t>Chemical energy in C-C and C-H bonds in the LOM stay inside the SOM</a:t>
                      </a:r>
                      <a:endParaRPr lang="en-US" sz="2800" dirty="0"/>
                    </a:p>
                  </a:txBody>
                  <a:tcPr>
                    <a:solidFill>
                      <a:srgbClr val="FFFBAD"/>
                    </a:solidFill>
                  </a:tcPr>
                </a:tc>
                <a:extLst>
                  <a:ext uri="{0D108BD9-81ED-4DB2-BD59-A6C34878D82A}">
                    <a16:rowId xmlns:a16="http://schemas.microsoft.com/office/drawing/2014/main" val="10002"/>
                  </a:ext>
                </a:extLst>
              </a:tr>
              <a:tr h="83367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800" b="1" dirty="0"/>
                        <a:t>Matter movement:</a:t>
                      </a:r>
                      <a:r>
                        <a:rPr lang="en-US" sz="2800" baseline="0" dirty="0"/>
                        <a:t> SOM pass through the intestinal lining into the blood stream</a:t>
                      </a:r>
                      <a:endParaRPr lang="en-US" sz="2800" dirty="0"/>
                    </a:p>
                  </a:txBody>
                  <a:tcPr>
                    <a:solidFill>
                      <a:srgbClr val="8EB4E3"/>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8920324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What happens to the food that a cow eats in the digestive system?</a:t>
            </a:r>
            <a:endParaRPr lang="en-US" sz="3200" dirty="0"/>
          </a:p>
          <a:p>
            <a:r>
              <a:rPr lang="en-US" dirty="0"/>
              <a:t>Predictions</a:t>
            </a:r>
          </a:p>
          <a:p>
            <a:pPr lvl="1"/>
            <a:r>
              <a:rPr lang="en-US" dirty="0"/>
              <a:t>How do you think a cow uses digested food to grow?</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19250237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400" b="0" dirty="0"/>
              <a:t>Revisit your arguments</a:t>
            </a:r>
          </a:p>
        </p:txBody>
      </p:sp>
      <p:sp>
        <p:nvSpPr>
          <p:cNvPr id="7" name="Text Placeholder 6"/>
          <p:cNvSpPr>
            <a:spLocks noGrp="1"/>
          </p:cNvSpPr>
          <p:nvPr>
            <p:ph type="body" sz="half" idx="2"/>
          </p:nvPr>
        </p:nvSpPr>
        <p:spPr>
          <a:xfrm>
            <a:off x="295838" y="1435100"/>
            <a:ext cx="3008313" cy="4691063"/>
          </a:xfrm>
        </p:spPr>
        <p:txBody>
          <a:bodyPr>
            <a:normAutofit/>
          </a:bodyPr>
          <a:lstStyle/>
          <a:p>
            <a:r>
              <a:rPr lang="en-US" sz="2800" dirty="0"/>
              <a:t>Think about what you know now that you didn’t know before. What have you learned?</a:t>
            </a:r>
          </a:p>
        </p:txBody>
      </p:sp>
      <p:sp>
        <p:nvSpPr>
          <p:cNvPr id="5" name="Slide Number Placeholder 4"/>
          <p:cNvSpPr>
            <a:spLocks noGrp="1"/>
          </p:cNvSpPr>
          <p:nvPr>
            <p:ph type="sldNum" sz="quarter" idx="12"/>
          </p:nvPr>
        </p:nvSpPr>
        <p:spPr/>
        <p:txBody>
          <a:bodyPr/>
          <a:lstStyle/>
          <a:p>
            <a:fld id="{D3A1C050-F6FE-0E43-A9D0-F8EEADE3D1E4}" type="slidenum">
              <a:rPr lang="en-US" smtClean="0"/>
              <a:pPr/>
              <a:t>3</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2163" y="1787906"/>
            <a:ext cx="5678487" cy="2465724"/>
          </a:xfrm>
          <a:prstGeom prst="rect">
            <a:avLst/>
          </a:prstGeom>
          <a:ln>
            <a:solidFill>
              <a:schemeClr val="tx1"/>
            </a:solidFill>
          </a:ln>
        </p:spPr>
      </p:pic>
    </p:spTree>
    <p:extLst>
      <p:ext uri="{BB962C8B-B14F-4D97-AF65-F5344CB8AC3E}">
        <p14:creationId xmlns:p14="http://schemas.microsoft.com/office/powerpoint/2010/main" val="33839592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How do animals use food as materials for growth?</a:t>
            </a:r>
          </a:p>
        </p:txBody>
      </p:sp>
      <p:sp>
        <p:nvSpPr>
          <p:cNvPr id="4" name="Slide Number Placeholder 3"/>
          <p:cNvSpPr>
            <a:spLocks noGrp="1"/>
          </p:cNvSpPr>
          <p:nvPr>
            <p:ph type="sldNum" sz="quarter" idx="10"/>
          </p:nvPr>
        </p:nvSpPr>
        <p:spPr/>
        <p:txBody>
          <a:bodyPr/>
          <a:lstStyle/>
          <a:p>
            <a:pPr>
              <a:defRPr/>
            </a:pPr>
            <a:fld id="{EDAACC78-9E13-43C7-B00D-E472FEBBCC52}" type="slidenum">
              <a:rPr lang="en-US">
                <a:solidFill>
                  <a:prstClr val="black">
                    <a:tint val="75000"/>
                  </a:prstClr>
                </a:solidFill>
              </a:rPr>
              <a:pPr>
                <a:defRPr/>
              </a:pPr>
              <a:t>4</a:t>
            </a:fld>
            <a:endParaRPr lang="en-US">
              <a:solidFill>
                <a:prstClr val="black">
                  <a:tint val="75000"/>
                </a:prstClr>
              </a:solidFill>
            </a:endParaRPr>
          </a:p>
        </p:txBody>
      </p:sp>
      <p:sp>
        <p:nvSpPr>
          <p:cNvPr id="16389" name="AutoShape 7"/>
          <p:cNvSpPr>
            <a:spLocks noChangeArrowheads="1"/>
          </p:cNvSpPr>
          <p:nvPr/>
        </p:nvSpPr>
        <p:spPr bwMode="auto">
          <a:xfrm>
            <a:off x="3196578" y="3276600"/>
            <a:ext cx="1468437" cy="609600"/>
          </a:xfrm>
          <a:prstGeom prst="rightArrow">
            <a:avLst>
              <a:gd name="adj1" fmla="val 50000"/>
              <a:gd name="adj2" fmla="val 96889"/>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spcBef>
                <a:spcPct val="0"/>
              </a:spcBef>
              <a:spcAft>
                <a:spcPct val="0"/>
              </a:spcAft>
            </a:pPr>
            <a:endParaRPr lang="en-US" altLang="en-US">
              <a:solidFill>
                <a:prstClr val="black"/>
              </a:solidFill>
            </a:endParaRPr>
          </a:p>
        </p:txBody>
      </p:sp>
      <p:pic>
        <p:nvPicPr>
          <p:cNvPr id="16390" name="Picture 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924425" y="2016125"/>
            <a:ext cx="3811588"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Picture 2" descr="baby cow.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60413" y="2928938"/>
            <a:ext cx="2139950" cy="141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5193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Documents and Settings\Craig Douglas\My Documents\for JJ\Visual Teaching Tools\Animal\food use flow chart.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4447" t="6493" r="4447" b="6517"/>
          <a:stretch/>
        </p:blipFill>
        <p:spPr bwMode="auto">
          <a:xfrm>
            <a:off x="457200" y="457200"/>
            <a:ext cx="8229600" cy="5954713"/>
          </a:xfrm>
          <a:prstGeom prst="rect">
            <a:avLst/>
          </a:prstGeom>
          <a:noFill/>
          <a:extLst>
            <a:ext uri="{909E8E84-426E-40DD-AFC4-6F175D3DCCD1}">
              <a14:hiddenFill xmlns:a14="http://schemas.microsoft.com/office/drawing/2010/main">
                <a:solidFill>
                  <a:srgbClr val="FFFFFF"/>
                </a:solidFill>
              </a14:hiddenFill>
            </a:ext>
          </a:extLst>
        </p:spPr>
      </p:pic>
      <p:sp>
        <p:nvSpPr>
          <p:cNvPr id="19461" name="TextBox 21"/>
          <p:cNvSpPr txBox="1">
            <a:spLocks noChangeArrowheads="1"/>
          </p:cNvSpPr>
          <p:nvPr/>
        </p:nvSpPr>
        <p:spPr bwMode="auto">
          <a:xfrm>
            <a:off x="6607175" y="1733550"/>
            <a:ext cx="1727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defTabSz="457200" fontAlgn="base">
              <a:spcBef>
                <a:spcPct val="0"/>
              </a:spcBef>
              <a:spcAft>
                <a:spcPct val="0"/>
              </a:spcAft>
            </a:pPr>
            <a:r>
              <a:rPr lang="en-US" altLang="en-US" sz="2400">
                <a:solidFill>
                  <a:prstClr val="black"/>
                </a:solidFill>
              </a:rPr>
              <a:t>Materials</a:t>
            </a:r>
            <a:br>
              <a:rPr lang="en-US" altLang="en-US" sz="2400">
                <a:solidFill>
                  <a:prstClr val="black"/>
                </a:solidFill>
              </a:rPr>
            </a:br>
            <a:r>
              <a:rPr lang="en-US" altLang="en-US" sz="2400">
                <a:solidFill>
                  <a:prstClr val="black"/>
                </a:solidFill>
              </a:rPr>
              <a:t>for growth:</a:t>
            </a:r>
            <a:br>
              <a:rPr lang="en-US" altLang="en-US" sz="2400">
                <a:solidFill>
                  <a:prstClr val="black"/>
                </a:solidFill>
              </a:rPr>
            </a:br>
            <a:r>
              <a:rPr lang="en-US" altLang="en-US" sz="2400">
                <a:solidFill>
                  <a:prstClr val="black"/>
                </a:solidFill>
              </a:rPr>
              <a:t>Biosynthesis</a:t>
            </a:r>
          </a:p>
        </p:txBody>
      </p:sp>
      <p:sp>
        <p:nvSpPr>
          <p:cNvPr id="19462" name="TextBox 22"/>
          <p:cNvSpPr txBox="1">
            <a:spLocks noChangeArrowheads="1"/>
          </p:cNvSpPr>
          <p:nvPr/>
        </p:nvSpPr>
        <p:spPr bwMode="auto">
          <a:xfrm>
            <a:off x="6702425" y="3803650"/>
            <a:ext cx="15367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defTabSz="457200" fontAlgn="base">
              <a:spcBef>
                <a:spcPct val="0"/>
              </a:spcBef>
              <a:spcAft>
                <a:spcPct val="0"/>
              </a:spcAft>
            </a:pPr>
            <a:r>
              <a:rPr lang="en-US" altLang="en-US" sz="2400">
                <a:solidFill>
                  <a:prstClr val="black"/>
                </a:solidFill>
              </a:rPr>
              <a:t>Energy:</a:t>
            </a:r>
            <a:br>
              <a:rPr lang="en-US" altLang="en-US" sz="2400">
                <a:solidFill>
                  <a:prstClr val="black"/>
                </a:solidFill>
              </a:rPr>
            </a:br>
            <a:r>
              <a:rPr lang="en-US" altLang="en-US" sz="2400">
                <a:solidFill>
                  <a:prstClr val="black"/>
                </a:solidFill>
              </a:rPr>
              <a:t>Cellular </a:t>
            </a:r>
            <a:br>
              <a:rPr lang="en-US" altLang="en-US" sz="2400">
                <a:solidFill>
                  <a:prstClr val="black"/>
                </a:solidFill>
              </a:rPr>
            </a:br>
            <a:r>
              <a:rPr lang="en-US" altLang="en-US" sz="2400">
                <a:solidFill>
                  <a:prstClr val="black"/>
                </a:solidFill>
              </a:rPr>
              <a:t>respiration</a:t>
            </a:r>
          </a:p>
        </p:txBody>
      </p:sp>
      <p:sp>
        <p:nvSpPr>
          <p:cNvPr id="19463" name="Title 1"/>
          <p:cNvSpPr>
            <a:spLocks noGrp="1"/>
          </p:cNvSpPr>
          <p:nvPr>
            <p:ph type="title"/>
          </p:nvPr>
        </p:nvSpPr>
        <p:spPr/>
        <p:txBody>
          <a:bodyPr/>
          <a:lstStyle/>
          <a:p>
            <a:r>
              <a:rPr lang="en-US" altLang="en-US"/>
              <a:t>Step 1: Digestion</a:t>
            </a:r>
          </a:p>
        </p:txBody>
      </p:sp>
      <p:sp>
        <p:nvSpPr>
          <p:cNvPr id="3" name="Slide Number Placeholder 2"/>
          <p:cNvSpPr>
            <a:spLocks noGrp="1"/>
          </p:cNvSpPr>
          <p:nvPr>
            <p:ph type="sldNum" sz="quarter" idx="12"/>
          </p:nvPr>
        </p:nvSpPr>
        <p:spPr/>
        <p:txBody>
          <a:bodyPr/>
          <a:lstStyle/>
          <a:p>
            <a:pPr>
              <a:defRPr/>
            </a:pPr>
            <a:fld id="{22416804-36AA-4787-8D98-6735D4AD5326}" type="slidenum">
              <a:rPr lang="en-US">
                <a:solidFill>
                  <a:prstClr val="black">
                    <a:tint val="75000"/>
                  </a:prstClr>
                </a:solidFill>
              </a:rPr>
              <a:pPr>
                <a:defRPr/>
              </a:pPr>
              <a:t>5</a:t>
            </a:fld>
            <a:endParaRPr lang="en-US">
              <a:solidFill>
                <a:prstClr val="black">
                  <a:tint val="75000"/>
                </a:prstClr>
              </a:solidFill>
            </a:endParaRPr>
          </a:p>
        </p:txBody>
      </p:sp>
      <p:sp>
        <p:nvSpPr>
          <p:cNvPr id="18" name="Oval 17"/>
          <p:cNvSpPr/>
          <p:nvPr/>
        </p:nvSpPr>
        <p:spPr>
          <a:xfrm>
            <a:off x="3441939" y="2484408"/>
            <a:ext cx="2130725" cy="1811547"/>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11" name="TextBox 4"/>
          <p:cNvSpPr txBox="1">
            <a:spLocks noChangeArrowheads="1"/>
          </p:cNvSpPr>
          <p:nvPr/>
        </p:nvSpPr>
        <p:spPr bwMode="auto">
          <a:xfrm>
            <a:off x="1116013" y="3153375"/>
            <a:ext cx="806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spcBef>
                <a:spcPct val="0"/>
              </a:spcBef>
              <a:spcAft>
                <a:spcPct val="0"/>
              </a:spcAft>
            </a:pPr>
            <a:r>
              <a:rPr lang="en-US" altLang="en-US" sz="2400" dirty="0">
                <a:solidFill>
                  <a:prstClr val="black"/>
                </a:solidFill>
              </a:rPr>
              <a:t>Food</a:t>
            </a:r>
          </a:p>
        </p:txBody>
      </p:sp>
      <p:sp>
        <p:nvSpPr>
          <p:cNvPr id="12" name="TextBox 6"/>
          <p:cNvSpPr txBox="1">
            <a:spLocks noChangeArrowheads="1"/>
          </p:cNvSpPr>
          <p:nvPr/>
        </p:nvSpPr>
        <p:spPr bwMode="auto">
          <a:xfrm>
            <a:off x="3798888" y="3153375"/>
            <a:ext cx="13525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spcBef>
                <a:spcPct val="0"/>
              </a:spcBef>
              <a:spcAft>
                <a:spcPct val="0"/>
              </a:spcAft>
            </a:pPr>
            <a:r>
              <a:rPr lang="en-US" altLang="en-US" sz="2400">
                <a:solidFill>
                  <a:prstClr val="black"/>
                </a:solidFill>
              </a:rPr>
              <a:t>Digestion</a:t>
            </a:r>
          </a:p>
        </p:txBody>
      </p:sp>
    </p:spTree>
    <p:extLst>
      <p:ext uri="{BB962C8B-B14F-4D97-AF65-F5344CB8AC3E}">
        <p14:creationId xmlns:p14="http://schemas.microsoft.com/office/powerpoint/2010/main" val="18747031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998" y="455590"/>
            <a:ext cx="8080744" cy="979511"/>
          </a:xfrm>
        </p:spPr>
        <p:txBody>
          <a:bodyPr>
            <a:noAutofit/>
          </a:bodyPr>
          <a:lstStyle/>
          <a:p>
            <a:pPr algn="ctr"/>
            <a:r>
              <a:rPr lang="en-US" sz="4400" b="0" dirty="0"/>
              <a:t>Constructing explanations</a:t>
            </a:r>
          </a:p>
        </p:txBody>
      </p:sp>
      <p:sp>
        <p:nvSpPr>
          <p:cNvPr id="7" name="Text Placeholder 6"/>
          <p:cNvSpPr>
            <a:spLocks noGrp="1"/>
          </p:cNvSpPr>
          <p:nvPr>
            <p:ph type="body" sz="half" idx="2"/>
          </p:nvPr>
        </p:nvSpPr>
        <p:spPr/>
        <p:txBody>
          <a:bodyPr>
            <a:normAutofit fontScale="92500" lnSpcReduction="20000"/>
          </a:bodyPr>
          <a:lstStyle/>
          <a:p>
            <a:r>
              <a:rPr lang="en-US" sz="2800" dirty="0"/>
              <a:t>Consider the following as you construct your explanation:</a:t>
            </a:r>
          </a:p>
          <a:p>
            <a:pPr marL="457200" indent="-457200">
              <a:buFont typeface="Arial" panose="020B0604020202020204" pitchFamily="34" charset="0"/>
              <a:buChar char="•"/>
            </a:pPr>
            <a:r>
              <a:rPr lang="en-US" sz="2800" dirty="0"/>
              <a:t>Evidence from the investigation</a:t>
            </a:r>
          </a:p>
          <a:p>
            <a:pPr marL="457200" indent="-457200">
              <a:buFont typeface="Arial" panose="020B0604020202020204" pitchFamily="34" charset="0"/>
              <a:buChar char="•"/>
            </a:pPr>
            <a:r>
              <a:rPr lang="en-US" sz="2800" dirty="0"/>
              <a:t>What you learned from the molecular modeling or tracing activity</a:t>
            </a:r>
          </a:p>
          <a:p>
            <a:pPr marL="457200" indent="-457200">
              <a:buFont typeface="Arial" panose="020B0604020202020204" pitchFamily="34" charset="0"/>
              <a:buChar char="•"/>
            </a:pPr>
            <a:r>
              <a:rPr lang="en-US" sz="2800" dirty="0"/>
              <a:t>Three Questions Handout</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6</a:t>
            </a:fld>
            <a:endParaRPr lang="en-US" sz="1800" kern="0">
              <a:solidFill>
                <a:sysClr val="windowText" lastClr="000000"/>
              </a:solidFill>
            </a:endParaRPr>
          </a:p>
        </p:txBody>
      </p:sp>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6458" t="12406" r="51667" b="11852"/>
          <a:stretch/>
        </p:blipFill>
        <p:spPr bwMode="auto">
          <a:xfrm>
            <a:off x="3670300" y="1473200"/>
            <a:ext cx="5105400" cy="51943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8922669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a Partner</a:t>
            </a:r>
          </a:p>
        </p:txBody>
      </p:sp>
      <p:sp>
        <p:nvSpPr>
          <p:cNvPr id="6" name="Content Placeholder 5"/>
          <p:cNvSpPr>
            <a:spLocks noGrp="1"/>
          </p:cNvSpPr>
          <p:nvPr>
            <p:ph idx="1"/>
          </p:nvPr>
        </p:nvSpPr>
        <p:spPr/>
        <p:txBody>
          <a:bodyPr/>
          <a:lstStyle/>
          <a:p>
            <a:r>
              <a:rPr lang="en-US" dirty="0"/>
              <a:t>Compare your explanations for each of the Three Questions.</a:t>
            </a:r>
          </a:p>
          <a:p>
            <a:pPr lvl="1"/>
            <a:r>
              <a:rPr lang="en-US" dirty="0"/>
              <a:t>How are they alike?</a:t>
            </a:r>
          </a:p>
          <a:p>
            <a:pPr lvl="1"/>
            <a:r>
              <a:rPr lang="en-US" dirty="0"/>
              <a:t>How are they different?</a:t>
            </a:r>
          </a:p>
          <a:p>
            <a:r>
              <a:rPr lang="en-US" dirty="0"/>
              <a:t>Check your explanation with the middle- and right-hand columns of the Three Questions handout.</a:t>
            </a:r>
          </a:p>
          <a:p>
            <a:r>
              <a:rPr lang="en-US" dirty="0"/>
              <a:t>Consider making revisions to your explanation based on your conversation with your partner.</a:t>
            </a:r>
          </a:p>
        </p:txBody>
      </p:sp>
      <p:sp>
        <p:nvSpPr>
          <p:cNvPr id="5" name="Slide Number Placeholder 4"/>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z="1800" kern="0">
                <a:solidFill>
                  <a:sysClr val="windowText" lastClr="000000"/>
                </a:solidFill>
              </a:rPr>
              <a:pPr/>
              <a:t>7</a:t>
            </a:fld>
            <a:endParaRPr lang="en-US" sz="1800" kern="0">
              <a:solidFill>
                <a:sysClr val="windowText" lastClr="000000"/>
              </a:solidFill>
            </a:endParaRPr>
          </a:p>
        </p:txBody>
      </p:sp>
    </p:spTree>
    <p:extLst>
      <p:ext uri="{BB962C8B-B14F-4D97-AF65-F5344CB8AC3E}">
        <p14:creationId xmlns:p14="http://schemas.microsoft.com/office/powerpoint/2010/main" val="342112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om"/>
          <p:cNvSpPr txBox="1">
            <a:spLocks noChangeArrowheads="1"/>
          </p:cNvSpPr>
          <p:nvPr/>
        </p:nvSpPr>
        <p:spPr bwMode="auto">
          <a:xfrm>
            <a:off x="4905806" y="2263581"/>
            <a:ext cx="398145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defTabSz="457200" fontAlgn="base">
              <a:spcBef>
                <a:spcPct val="0"/>
              </a:spcBef>
              <a:spcAft>
                <a:spcPct val="0"/>
              </a:spcAft>
            </a:pPr>
            <a:r>
              <a:rPr lang="en-US" altLang="zh-CN" sz="2400" dirty="0">
                <a:solidFill>
                  <a:srgbClr val="000000"/>
                </a:solidFill>
              </a:rPr>
              <a:t>How do molecules </a:t>
            </a:r>
            <a:r>
              <a:rPr lang="en-US" altLang="zh-CN" sz="2400" b="1" dirty="0">
                <a:solidFill>
                  <a:srgbClr val="000000"/>
                </a:solidFill>
              </a:rPr>
              <a:t>move to </a:t>
            </a:r>
            <a:r>
              <a:rPr lang="en-US" altLang="zh-CN" sz="2400" dirty="0">
                <a:solidFill>
                  <a:srgbClr val="000000"/>
                </a:solidFill>
              </a:rPr>
              <a:t>the location of the chemical change? </a:t>
            </a:r>
            <a:endParaRPr lang="zh-CN" altLang="zh-CN" sz="2400" dirty="0">
              <a:solidFill>
                <a:srgbClr val="000000"/>
              </a:solidFill>
            </a:endParaRPr>
          </a:p>
          <a:p>
            <a:pPr algn="ctr" defTabSz="457200" fontAlgn="base">
              <a:spcBef>
                <a:spcPct val="0"/>
              </a:spcBef>
              <a:spcAft>
                <a:spcPct val="0"/>
              </a:spcAft>
            </a:pPr>
            <a:endParaRPr lang="en-US" altLang="en-US" sz="4800" dirty="0">
              <a:solidFill>
                <a:srgbClr val="000000"/>
              </a:solidFill>
            </a:endParaRPr>
          </a:p>
        </p:txBody>
      </p:sp>
      <p:sp>
        <p:nvSpPr>
          <p:cNvPr id="9" name="to"/>
          <p:cNvSpPr txBox="1">
            <a:spLocks noChangeArrowheads="1"/>
          </p:cNvSpPr>
          <p:nvPr/>
        </p:nvSpPr>
        <p:spPr bwMode="auto">
          <a:xfrm>
            <a:off x="4842296" y="4325005"/>
            <a:ext cx="3981450" cy="1200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defTabSz="457200" fontAlgn="base">
              <a:spcBef>
                <a:spcPct val="0"/>
              </a:spcBef>
              <a:spcAft>
                <a:spcPct val="0"/>
              </a:spcAft>
            </a:pPr>
            <a:r>
              <a:rPr lang="en-US" altLang="zh-CN" sz="2400" dirty="0">
                <a:solidFill>
                  <a:srgbClr val="000000"/>
                </a:solidFill>
              </a:rPr>
              <a:t>How do molecules </a:t>
            </a:r>
            <a:r>
              <a:rPr lang="en-US" altLang="zh-CN" sz="2400" b="1" dirty="0">
                <a:solidFill>
                  <a:srgbClr val="000000"/>
                </a:solidFill>
              </a:rPr>
              <a:t>move away from</a:t>
            </a:r>
            <a:r>
              <a:rPr lang="en-US" altLang="zh-CN" sz="2400" dirty="0">
                <a:solidFill>
                  <a:srgbClr val="000000"/>
                </a:solidFill>
              </a:rPr>
              <a:t> the location of the chemical change?</a:t>
            </a:r>
            <a:r>
              <a:rPr lang="en-US" altLang="en-US" sz="2400" dirty="0">
                <a:solidFill>
                  <a:srgbClr val="000000"/>
                </a:solidFill>
              </a:rPr>
              <a:t> </a:t>
            </a:r>
          </a:p>
        </p:txBody>
      </p:sp>
      <p:pic>
        <p:nvPicPr>
          <p:cNvPr id="8" name="cow"/>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1975" y="2012950"/>
            <a:ext cx="5281613"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arrows"/>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61975" y="2013086"/>
            <a:ext cx="5281613" cy="3025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arrows"/>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61975" y="2013086"/>
            <a:ext cx="5281613"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415504" y="341886"/>
            <a:ext cx="8302573" cy="1569660"/>
          </a:xfrm>
          <a:prstGeom prst="rect">
            <a:avLst/>
          </a:prstGeom>
          <a:solidFill>
            <a:schemeClr val="tx2">
              <a:lumMod val="40000"/>
              <a:lumOff val="60000"/>
            </a:schemeClr>
          </a:solidFill>
        </p:spPr>
        <p:txBody>
          <a:bodyPr wrap="none" rtlCol="0">
            <a:spAutoFit/>
          </a:bodyPr>
          <a:lstStyle/>
          <a:p>
            <a:pPr algn="ctr"/>
            <a:r>
              <a:rPr lang="en-US" sz="4800" dirty="0">
                <a:solidFill>
                  <a:prstClr val="black"/>
                </a:solidFill>
              </a:rPr>
              <a:t>Digestion:</a:t>
            </a:r>
          </a:p>
          <a:p>
            <a:r>
              <a:rPr lang="en-US" sz="4800" dirty="0">
                <a:solidFill>
                  <a:prstClr val="black"/>
                </a:solidFill>
              </a:rPr>
              <a:t>The </a:t>
            </a:r>
            <a:r>
              <a:rPr lang="en-US" sz="4800" dirty="0"/>
              <a:t>Matter</a:t>
            </a:r>
            <a:r>
              <a:rPr lang="en-US" sz="4800" dirty="0">
                <a:solidFill>
                  <a:srgbClr val="FF0000"/>
                </a:solidFill>
              </a:rPr>
              <a:t> </a:t>
            </a:r>
            <a:r>
              <a:rPr lang="en-US" sz="4800" dirty="0">
                <a:solidFill>
                  <a:prstClr val="black"/>
                </a:solidFill>
              </a:rPr>
              <a:t>Movement Question</a:t>
            </a:r>
          </a:p>
        </p:txBody>
      </p:sp>
      <p:sp>
        <p:nvSpPr>
          <p:cNvPr id="2" name="Slide Number Placeholder 1">
            <a:extLst>
              <a:ext uri="{FF2B5EF4-FFF2-40B4-BE49-F238E27FC236}">
                <a16:creationId xmlns:a16="http://schemas.microsoft.com/office/drawing/2014/main" id="{D24FFC96-4D12-4C57-9F99-D02AB693B0F1}"/>
              </a:ext>
            </a:extLst>
          </p:cNvPr>
          <p:cNvSpPr>
            <a:spLocks noGrp="1"/>
          </p:cNvSpPr>
          <p:nvPr>
            <p:ph type="sldNum" sz="quarter" idx="10"/>
          </p:nvPr>
        </p:nvSpPr>
        <p:spPr/>
        <p:txBody>
          <a:bodyPr/>
          <a:lstStyle/>
          <a:p>
            <a:pPr>
              <a:defRPr/>
            </a:pPr>
            <a:fld id="{D07E269F-9726-44B7-92E4-7A50054E190B}" type="slidenum">
              <a:rPr lang="en-US" smtClean="0">
                <a:solidFill>
                  <a:prstClr val="black">
                    <a:tint val="75000"/>
                  </a:prstClr>
                </a:solidFill>
              </a:rPr>
              <a:pPr>
                <a:defRPr/>
              </a:pPr>
              <a:t>8</a:t>
            </a:fld>
            <a:endParaRPr lang="en-US">
              <a:solidFill>
                <a:prstClr val="black">
                  <a:tint val="75000"/>
                </a:prstClr>
              </a:solidFill>
            </a:endParaRPr>
          </a:p>
        </p:txBody>
      </p:sp>
    </p:spTree>
    <p:extLst>
      <p:ext uri="{BB962C8B-B14F-4D97-AF65-F5344CB8AC3E}">
        <p14:creationId xmlns:p14="http://schemas.microsoft.com/office/powerpoint/2010/main" val="82618340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0" presetClass="entr" presetSubtype="0" fill="hold" nodeType="withEffect">
                                  <p:stCondLst>
                                    <p:cond delay="10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16"/>
          <p:cNvSpPr txBox="1">
            <a:spLocks noChangeArrowheads="1"/>
          </p:cNvSpPr>
          <p:nvPr/>
        </p:nvSpPr>
        <p:spPr bwMode="auto">
          <a:xfrm>
            <a:off x="242888" y="220663"/>
            <a:ext cx="8610600"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defTabSz="457200" fontAlgn="base">
              <a:spcBef>
                <a:spcPct val="0"/>
              </a:spcBef>
              <a:spcAft>
                <a:spcPct val="0"/>
              </a:spcAft>
            </a:pPr>
            <a:r>
              <a:rPr lang="en-US" altLang="en-US" sz="3600" b="1" u="sng">
                <a:solidFill>
                  <a:srgbClr val="000000"/>
                </a:solidFill>
              </a:rPr>
              <a:t>Which</a:t>
            </a:r>
            <a:r>
              <a:rPr lang="en-US" altLang="en-US" sz="3600">
                <a:solidFill>
                  <a:srgbClr val="000000"/>
                </a:solidFill>
              </a:rPr>
              <a:t> atoms and molecules move when an animal digests food?</a:t>
            </a:r>
            <a:endParaRPr lang="en-US" altLang="en-US" sz="4800">
              <a:solidFill>
                <a:srgbClr val="000000"/>
              </a:solidFill>
            </a:endParaRPr>
          </a:p>
        </p:txBody>
      </p:sp>
      <p:graphicFrame>
        <p:nvGraphicFramePr>
          <p:cNvPr id="14" name="Table 13"/>
          <p:cNvGraphicFramePr>
            <a:graphicFrameLocks noGrp="1"/>
          </p:cNvGraphicFramePr>
          <p:nvPr>
            <p:extLst>
              <p:ext uri="{D42A27DB-BD31-4B8C-83A1-F6EECF244321}">
                <p14:modId xmlns:p14="http://schemas.microsoft.com/office/powerpoint/2010/main" val="1401395255"/>
              </p:ext>
            </p:extLst>
          </p:nvPr>
        </p:nvGraphicFramePr>
        <p:xfrm>
          <a:off x="4822115" y="1326420"/>
          <a:ext cx="4093995" cy="5119369"/>
        </p:xfrm>
        <a:graphic>
          <a:graphicData uri="http://schemas.openxmlformats.org/drawingml/2006/table">
            <a:tbl>
              <a:tblPr firstRow="1" bandRow="1">
                <a:tableStyleId>{5940675A-B579-460E-94D1-54222C63F5DA}</a:tableStyleId>
              </a:tblPr>
              <a:tblGrid>
                <a:gridCol w="4093995">
                  <a:extLst>
                    <a:ext uri="{9D8B030D-6E8A-4147-A177-3AD203B41FA5}">
                      <a16:colId xmlns:a16="http://schemas.microsoft.com/office/drawing/2014/main" val="20000"/>
                    </a:ext>
                  </a:extLst>
                </a:gridCol>
              </a:tblGrid>
              <a:tr h="1386874">
                <a:tc>
                  <a:txBody>
                    <a:bodyPr/>
                    <a:lstStyle/>
                    <a:p>
                      <a:pPr algn="ctr"/>
                      <a:endParaRPr lang="en-US" sz="2400" dirty="0"/>
                    </a:p>
                  </a:txBody>
                  <a:tcPr marL="0" marR="0" marT="0" marB="0"/>
                </a:tc>
                <a:extLst>
                  <a:ext uri="{0D108BD9-81ED-4DB2-BD59-A6C34878D82A}">
                    <a16:rowId xmlns:a16="http://schemas.microsoft.com/office/drawing/2014/main" val="10000"/>
                  </a:ext>
                </a:extLst>
              </a:tr>
              <a:tr h="1076954">
                <a:tc>
                  <a:txBody>
                    <a:bodyPr/>
                    <a:lstStyle/>
                    <a:p>
                      <a:pPr algn="ctr"/>
                      <a:r>
                        <a:rPr lang="en-US" sz="2400" dirty="0">
                          <a:solidFill>
                            <a:srgbClr val="B50275"/>
                          </a:solidFill>
                        </a:rPr>
                        <a:t>Small organic molecules (monomers:</a:t>
                      </a:r>
                      <a:r>
                        <a:rPr lang="en-US" sz="2400" baseline="0" dirty="0">
                          <a:solidFill>
                            <a:srgbClr val="B50275"/>
                          </a:solidFill>
                        </a:rPr>
                        <a:t> </a:t>
                      </a:r>
                      <a:r>
                        <a:rPr lang="en-US" sz="2400" dirty="0">
                          <a:solidFill>
                            <a:srgbClr val="B50275"/>
                          </a:solidFill>
                        </a:rPr>
                        <a:t>amino acids, glucose, fatty acids, glycerol)</a:t>
                      </a:r>
                    </a:p>
                  </a:txBody>
                  <a:tcPr marL="0" marR="0" marT="0" marB="0"/>
                </a:tc>
                <a:extLst>
                  <a:ext uri="{0D108BD9-81ED-4DB2-BD59-A6C34878D82A}">
                    <a16:rowId xmlns:a16="http://schemas.microsoft.com/office/drawing/2014/main" val="10001"/>
                  </a:ext>
                </a:extLst>
              </a:tr>
              <a:tr h="1903695">
                <a:tc>
                  <a:txBody>
                    <a:bodyPr/>
                    <a:lstStyle/>
                    <a:p>
                      <a:pPr algn="ctr"/>
                      <a:endParaRPr lang="en-US" sz="2400" dirty="0"/>
                    </a:p>
                  </a:txBody>
                  <a:tcPr marL="0" marR="0" marT="0" marB="0"/>
                </a:tc>
                <a:extLst>
                  <a:ext uri="{0D108BD9-81ED-4DB2-BD59-A6C34878D82A}">
                    <a16:rowId xmlns:a16="http://schemas.microsoft.com/office/drawing/2014/main" val="10002"/>
                  </a:ext>
                </a:extLst>
              </a:tr>
              <a:tr h="717970">
                <a:tc>
                  <a:txBody>
                    <a:bodyPr/>
                    <a:lstStyle/>
                    <a:p>
                      <a:pPr algn="ctr"/>
                      <a:r>
                        <a:rPr lang="en-US" sz="2400" dirty="0">
                          <a:solidFill>
                            <a:srgbClr val="69BC45"/>
                          </a:solidFill>
                        </a:rPr>
                        <a:t>Large organic</a:t>
                      </a:r>
                      <a:r>
                        <a:rPr lang="en-US" sz="2400" baseline="0" dirty="0">
                          <a:solidFill>
                            <a:srgbClr val="69BC45"/>
                          </a:solidFill>
                        </a:rPr>
                        <a:t> molecules (polymers: proteins, carbs, fats)</a:t>
                      </a:r>
                      <a:endParaRPr lang="en-US" sz="2400" dirty="0">
                        <a:solidFill>
                          <a:srgbClr val="69BC45"/>
                        </a:solidFill>
                      </a:endParaRPr>
                    </a:p>
                  </a:txBody>
                  <a:tcPr marL="0" marR="0" marT="0" marB="0"/>
                </a:tc>
                <a:extLst>
                  <a:ext uri="{0D108BD9-81ED-4DB2-BD59-A6C34878D82A}">
                    <a16:rowId xmlns:a16="http://schemas.microsoft.com/office/drawing/2014/main" val="10003"/>
                  </a:ext>
                </a:extLst>
              </a:tr>
            </a:tbl>
          </a:graphicData>
        </a:graphic>
      </p:graphicFrame>
      <p:pic>
        <p:nvPicPr>
          <p:cNvPr id="15" name="Picture 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319713" y="1570038"/>
            <a:ext cx="1549400"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115175" y="1633538"/>
            <a:ext cx="1200150" cy="102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037932" y="4014787"/>
            <a:ext cx="3529012" cy="164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6" name="cow"/>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61975" y="2012950"/>
            <a:ext cx="5281613"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7" name="organs"/>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63563" y="2014538"/>
            <a:ext cx="5280025" cy="302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F581A57F-A142-4425-81FE-4354C67778E5}"/>
              </a:ext>
            </a:extLst>
          </p:cNvPr>
          <p:cNvSpPr>
            <a:spLocks noGrp="1"/>
          </p:cNvSpPr>
          <p:nvPr>
            <p:ph type="sldNum" sz="quarter" idx="10"/>
          </p:nvPr>
        </p:nvSpPr>
        <p:spPr/>
        <p:txBody>
          <a:bodyPr/>
          <a:lstStyle/>
          <a:p>
            <a:pPr>
              <a:defRPr/>
            </a:pPr>
            <a:fld id="{D07E269F-9726-44B7-92E4-7A50054E190B}" type="slidenum">
              <a:rPr lang="en-US" smtClean="0">
                <a:solidFill>
                  <a:prstClr val="black">
                    <a:tint val="75000"/>
                  </a:prstClr>
                </a:solidFill>
              </a:rPr>
              <a:pPr>
                <a:defRPr/>
              </a:pPr>
              <a:t>9</a:t>
            </a:fld>
            <a:endParaRPr lang="en-US">
              <a:solidFill>
                <a:prstClr val="black">
                  <a:tint val="75000"/>
                </a:prstClr>
              </a:solidFill>
            </a:endParaRPr>
          </a:p>
        </p:txBody>
      </p:sp>
    </p:spTree>
    <p:extLst>
      <p:ext uri="{BB962C8B-B14F-4D97-AF65-F5344CB8AC3E}">
        <p14:creationId xmlns:p14="http://schemas.microsoft.com/office/powerpoint/2010/main" val="65304561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2509</TotalTime>
  <Words>3837</Words>
  <Application>Microsoft Macintosh PowerPoint</Application>
  <PresentationFormat>On-screen Show (4:3)</PresentationFormat>
  <Paragraphs>283</Paragraphs>
  <Slides>23</Slides>
  <Notes>23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Calibri</vt:lpstr>
      <vt:lpstr>Helvetica Neue</vt:lpstr>
      <vt:lpstr>1_Office Theme</vt:lpstr>
      <vt:lpstr>PowerPoint Presentation</vt:lpstr>
      <vt:lpstr>Unit Map</vt:lpstr>
      <vt:lpstr>Revisit your arguments</vt:lpstr>
      <vt:lpstr>How do animals use food as materials for growth?</vt:lpstr>
      <vt:lpstr>Step 1: Digestion</vt:lpstr>
      <vt:lpstr>Constructing explanations</vt:lpstr>
      <vt:lpstr>Comparing Ideas with a Partner</vt:lpstr>
      <vt:lpstr>PowerPoint Presentation</vt:lpstr>
      <vt:lpstr>PowerPoint Presentation</vt:lpstr>
      <vt:lpstr>PowerPoint Presentation</vt:lpstr>
      <vt:lpstr>Matter Movement</vt:lpstr>
      <vt:lpstr>Matter Movement</vt:lpstr>
      <vt:lpstr>Matter Movement</vt:lpstr>
      <vt:lpstr>PowerPoint Presentation</vt:lpstr>
      <vt:lpstr>Matter Change</vt:lpstr>
      <vt:lpstr>Matter Change</vt:lpstr>
      <vt:lpstr>Digestion: The Energy Change Question</vt:lpstr>
      <vt:lpstr>Energy Change</vt:lpstr>
      <vt:lpstr>Telling the Whole Story</vt:lpstr>
      <vt:lpstr>How can learning about cows help you to understand people? Using the Animals Matter Tracing Tool</vt:lpstr>
      <vt:lpstr>Drawing arrows to show matter movement for digestion</vt:lpstr>
      <vt:lpstr>What happens during digestion</vt:lpstr>
      <vt:lpstr>Exit Ticket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Animals Lesson 4.2</dc:title>
  <dc:creator>Jennifer</dc:creator>
  <cp:lastModifiedBy>Tompkins, Elizabeth</cp:lastModifiedBy>
  <cp:revision>108</cp:revision>
  <dcterms:created xsi:type="dcterms:W3CDTF">2015-08-01T15:02:05Z</dcterms:created>
  <dcterms:modified xsi:type="dcterms:W3CDTF">2020-03-23T18:08:14Z</dcterms:modified>
</cp:coreProperties>
</file>