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7"/>
  </p:notesMasterIdLst>
  <p:handoutMasterIdLst>
    <p:handoutMasterId r:id="rId18"/>
  </p:handoutMasterIdLst>
  <p:sldIdLst>
    <p:sldId id="279" r:id="rId3"/>
    <p:sldId id="296" r:id="rId4"/>
    <p:sldId id="289" r:id="rId5"/>
    <p:sldId id="293" r:id="rId6"/>
    <p:sldId id="294" r:id="rId7"/>
    <p:sldId id="295" r:id="rId8"/>
    <p:sldId id="298" r:id="rId9"/>
    <p:sldId id="299" r:id="rId10"/>
    <p:sldId id="301" r:id="rId11"/>
    <p:sldId id="302" r:id="rId12"/>
    <p:sldId id="303" r:id="rId13"/>
    <p:sldId id="291" r:id="rId14"/>
    <p:sldId id="304" r:id="rId15"/>
    <p:sldId id="275"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669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37" autoAdjust="0"/>
    <p:restoredTop sz="67857" autoAdjust="0"/>
  </p:normalViewPr>
  <p:slideViewPr>
    <p:cSldViewPr snapToGrid="0" snapToObjects="1">
      <p:cViewPr>
        <p:scale>
          <a:sx n="90" d="100"/>
          <a:sy n="90" d="100"/>
        </p:scale>
        <p:origin x="1680" y="-71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3.1 Predictions and Planning about Mealworms Eating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lvl="0"/>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530489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their predictions for Mealworms Eating: Part B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Have students find Part B on 3.1 Predictions and Planning about Mealworms Eating PPT and ask them to record their ideas as individuals for both the matter movement and matter change questions. </a:t>
            </a: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p>
          <a:p>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415006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b="1" kern="1200" dirty="0">
                <a:solidFill>
                  <a:schemeClr val="tx1"/>
                </a:solidFill>
                <a:effectLst/>
                <a:latin typeface="+mn-lt"/>
                <a:ea typeface="+mn-ea"/>
                <a:cs typeface="+mn-cs"/>
              </a:rPr>
              <a:t>Have students discuss their predictions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students have completed Part B of their Predictions and Planning Tools, show slide 12 of the PPT. Divide students into pairs and tell them to compare and contrast their predictions with each other and to look for differences and similarities.</a:t>
            </a:r>
          </a:p>
          <a:p>
            <a:pPr lvl="0"/>
            <a:r>
              <a:rPr lang="en-US" sz="1200" kern="1200" dirty="0">
                <a:solidFill>
                  <a:schemeClr val="tx1"/>
                </a:solidFill>
                <a:effectLst/>
                <a:latin typeface="+mn-lt"/>
                <a:ea typeface="+mn-ea"/>
                <a:cs typeface="+mn-cs"/>
              </a:rPr>
              <a:t>Give students 2-3 minutes to compare their predictions. As students are sharing, circulate through the groups. Consider engaging students by: </a:t>
            </a:r>
            <a:r>
              <a:rPr lang="en-US" sz="1200" i="1" kern="1200" dirty="0" err="1">
                <a:solidFill>
                  <a:schemeClr val="tx1"/>
                </a:solidFill>
                <a:effectLst/>
                <a:latin typeface="+mn-lt"/>
                <a:ea typeface="+mn-ea"/>
                <a:cs typeface="+mn-cs"/>
              </a:rPr>
              <a:t>Revoice</a:t>
            </a:r>
            <a:r>
              <a:rPr lang="en-US" sz="1200" i="1" kern="1200" dirty="0">
                <a:solidFill>
                  <a:schemeClr val="tx1"/>
                </a:solidFill>
                <a:effectLst/>
                <a:latin typeface="+mn-lt"/>
                <a:ea typeface="+mn-ea"/>
                <a:cs typeface="+mn-cs"/>
              </a:rPr>
              <a:t> what students said/wrote (for instance, I see/hear that you think the BTB will turn blue). Why do you think that? What do you two disagree about? Why do you disagree?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Pay attention to patterns in students’ predictions as well as predictions that diverge from any of the patterns. Both will be valuable to discuss next as a whole class.</a:t>
            </a:r>
            <a:r>
              <a:rPr lang="en-US" dirty="0">
                <a:effectLst/>
              </a:rPr>
              <a:t> </a:t>
            </a:r>
            <a:endParaRPr lang="zh-CN" altLang="en-US" dirty="0"/>
          </a:p>
        </p:txBody>
      </p:sp>
      <p:sp>
        <p:nvSpPr>
          <p:cNvPr id="4" name="灯片编号占位符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2763810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Save the Predictions and Planning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13. Tell students that they will revisit their ideas after the investigation to see how their ideas changed over time.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13</a:t>
            </a:fld>
            <a:endParaRPr lang="en-US"/>
          </a:p>
        </p:txBody>
      </p:sp>
    </p:spTree>
    <p:extLst>
      <p:ext uri="{BB962C8B-B14F-4D97-AF65-F5344CB8AC3E}">
        <p14:creationId xmlns:p14="http://schemas.microsoft.com/office/powerpoint/2010/main" val="852645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plan the investigation: Part C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14 of the PPT and describe the instruments and materials necessary for carrying out the investigation. Have students begin planning their investigation. There are two main variations in how much control students can have over this planning process</a:t>
            </a:r>
          </a:p>
          <a:p>
            <a:pPr lvl="0"/>
            <a:r>
              <a:rPr lang="en-US" sz="1200" kern="1200" dirty="0">
                <a:solidFill>
                  <a:schemeClr val="tx1"/>
                </a:solidFill>
                <a:effectLst/>
                <a:latin typeface="+mn-lt"/>
                <a:ea typeface="+mn-ea"/>
                <a:cs typeface="+mn-cs"/>
              </a:rPr>
              <a:t>Minimal student control: Discuss student ideas for how an investigation could be set up. Then have students follow the lab instructions for lesson 3.2.</a:t>
            </a:r>
          </a:p>
          <a:p>
            <a:pPr lvl="0"/>
            <a:r>
              <a:rPr lang="en-US" sz="1200" kern="1200" dirty="0">
                <a:solidFill>
                  <a:schemeClr val="tx1"/>
                </a:solidFill>
                <a:effectLst/>
                <a:latin typeface="+mn-lt"/>
                <a:ea typeface="+mn-ea"/>
                <a:cs typeface="+mn-cs"/>
              </a:rPr>
              <a:t>Maximal student control: Students in class develop their own consensus plans that will replace the lab instructions in lesson 3.2. (They may use the Investigation Planning Tool for making their plans. Note the importance of having different student groups following the same plan so that they can come to a consensus about patterns in data in lesson 3.2 Some possible ideas of using lab materials are below:</a:t>
            </a:r>
          </a:p>
          <a:p>
            <a:pPr lvl="0"/>
            <a:r>
              <a:rPr lang="en-US" sz="1200" kern="1200" dirty="0">
                <a:solidFill>
                  <a:schemeClr val="tx1"/>
                </a:solidFill>
                <a:effectLst/>
                <a:latin typeface="+mn-lt"/>
                <a:ea typeface="+mn-ea"/>
                <a:cs typeface="+mn-cs"/>
              </a:rPr>
              <a:t>Students might choose to add controls to the experiment, for example including both a Petri dish of yellow bromothymol blue (BTB) (made from blowing into the blue BTB with a straw) and a Petri dish of blue BTB to the chamber.</a:t>
            </a:r>
          </a:p>
          <a:p>
            <a:r>
              <a:rPr lang="en-US" sz="1200" kern="1200">
                <a:solidFill>
                  <a:schemeClr val="tx1"/>
                </a:solidFill>
                <a:effectLst/>
                <a:latin typeface="+mn-lt"/>
                <a:ea typeface="+mn-ea"/>
                <a:cs typeface="+mn-cs"/>
              </a:rPr>
              <a:t>Students might also choose to set up a chamber with a Petri dish of blue BTB alone without the ethanol.</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2385450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3.1 Predictions and Planning about Mealworms Eating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784558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Lesson 3 by watching the first half of the Mealworms Video.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this lesson, they will be investigating what happens when mealworms eat, move, and breathe to learn more about what happens to matter </a:t>
            </a:r>
            <a:r>
              <a:rPr lang="en-US" sz="1200" i="1" kern="1200" dirty="0">
                <a:solidFill>
                  <a:schemeClr val="tx1"/>
                </a:solidFill>
                <a:effectLst/>
                <a:latin typeface="+mn-lt"/>
                <a:ea typeface="+mn-ea"/>
                <a:cs typeface="+mn-cs"/>
              </a:rPr>
              <a:t>and energy</a:t>
            </a:r>
            <a:r>
              <a:rPr lang="en-US" sz="1200" kern="1200" dirty="0">
                <a:solidFill>
                  <a:schemeClr val="tx1"/>
                </a:solidFill>
                <a:effectLst/>
                <a:latin typeface="+mn-lt"/>
                <a:ea typeface="+mn-ea"/>
                <a:cs typeface="+mn-cs"/>
              </a:rPr>
              <a:t> during chemical changes. Show slide 3 of the PPT. </a:t>
            </a:r>
          </a:p>
          <a:p>
            <a:r>
              <a:rPr lang="en-US" sz="1200" kern="1200" dirty="0">
                <a:solidFill>
                  <a:schemeClr val="tx1"/>
                </a:solidFill>
                <a:effectLst/>
                <a:latin typeface="+mn-lt"/>
                <a:ea typeface="+mn-ea"/>
                <a:cs typeface="+mn-cs"/>
              </a:rPr>
              <a:t>Watch the Mealworms Video until the first intermission where Darryl and Nina ask students to make Predictions and Planning about what happens when mealworms eat. Pause the video to discuss the questions posed on the screen before students complete the Predictions and Planning tool.</a:t>
            </a:r>
            <a:r>
              <a:rPr lang="en-US" dirty="0">
                <a:effectLst/>
              </a:rPr>
              <a:t> </a:t>
            </a:r>
            <a:endParaRPr lang="zh-CN" altLang="en-US" dirty="0"/>
          </a:p>
        </p:txBody>
      </p:sp>
      <p:sp>
        <p:nvSpPr>
          <p:cNvPr id="4" name="灯片编号占位符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84818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Put a copy of the Three Questions 11 x 17 Poster on the wall for reference if it is not there already. Give each student one copy of the Three Questions Handout or have them take out their existing copies. </a:t>
            </a:r>
          </a:p>
          <a:p>
            <a:pPr lvl="0"/>
            <a:r>
              <a:rPr lang="en-US" sz="1200" kern="1200" dirty="0">
                <a:solidFill>
                  <a:schemeClr val="tx1"/>
                </a:solidFill>
                <a:effectLst/>
                <a:latin typeface="+mn-lt"/>
                <a:ea typeface="+mn-ea"/>
                <a:cs typeface="+mn-cs"/>
              </a:rPr>
              <a:t>Draw students’ attention to the poster and point out that each question is accompanied with “rules to follow” as well as ways to “connect atoms to evidence.” </a:t>
            </a:r>
          </a:p>
          <a:p>
            <a:r>
              <a:rPr lang="en-US" sz="1200" kern="1200" dirty="0">
                <a:solidFill>
                  <a:schemeClr val="tx1"/>
                </a:solidFill>
                <a:effectLst/>
                <a:latin typeface="+mn-lt"/>
                <a:ea typeface="+mn-ea"/>
                <a:cs typeface="+mn-cs"/>
              </a:rPr>
              <a:t>Have students highlight, underline, or box the following rule about matter: Atoms are bonded together in molecules.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600938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a:t>
            </a:r>
          </a:p>
          <a:p>
            <a:r>
              <a:rPr lang="en-US" sz="1200" kern="1200" dirty="0">
                <a:solidFill>
                  <a:schemeClr val="tx1"/>
                </a:solidFill>
                <a:effectLst/>
                <a:latin typeface="+mn-lt"/>
                <a:ea typeface="+mn-ea"/>
                <a:cs typeface="+mn-cs"/>
              </a:rPr>
              <a:t>Have students highlight, underline, or box the following rule about matter: Atoms last forever.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155904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a:t>
            </a:r>
          </a:p>
          <a:p>
            <a:r>
              <a:rPr lang="en-US" sz="1200" kern="1200" dirty="0">
                <a:solidFill>
                  <a:schemeClr val="tx1"/>
                </a:solidFill>
                <a:effectLst/>
                <a:latin typeface="+mn-lt"/>
                <a:ea typeface="+mn-ea"/>
                <a:cs typeface="+mn-cs"/>
              </a:rPr>
              <a:t>Have students highlight, underline, or box the following rules about energy: Energy lasts forever, and energy can be transformed.</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187541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A of the Predictions and Planning Tool for Mealworms Eating.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PPT. Pass out one copy of 3.1 Predictions and Planning Tool for Mealworms Eating to each student and ask them to record their ideas as individuals for each of the Three Questions for mealworms eating. </a:t>
            </a: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of their ideas on the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392813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8 and 9 of the 3.1 Predictions and Planning about Mealworms Eating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200871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8 and 9 of the 3.1 Predictions and Planning about Mealworms Eating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637503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1038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247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25244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9649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65217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96426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4855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2895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4104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6641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9FBFB-AE27-4D39-90A6-112D33A99DE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4147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pPr defTabSz="914400"/>
            <a:fld id="{30F9FBFB-AE27-4D39-90A6-112D33A99DEC}" type="slidenum">
              <a:rPr lang="en-US" smtClean="0">
                <a:solidFill>
                  <a:prstClr val="black">
                    <a:tint val="75000"/>
                  </a:prstClr>
                </a:solidFill>
              </a:rPr>
              <a:pPr defTabSz="914400"/>
              <a:t>‹#›</a:t>
            </a:fld>
            <a:endParaRPr lang="en-US" dirty="0">
              <a:solidFill>
                <a:prstClr val="black">
                  <a:tint val="75000"/>
                </a:prstClr>
              </a:solidFill>
            </a:endParaRPr>
          </a:p>
        </p:txBody>
      </p:sp>
    </p:spTree>
    <p:extLst>
      <p:ext uri="{BB962C8B-B14F-4D97-AF65-F5344CB8AC3E}">
        <p14:creationId xmlns:p14="http://schemas.microsoft.com/office/powerpoint/2010/main" val="4180142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arbontime.bscs.org/animals/activity-3.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r>
              <a:rPr lang="en-US" dirty="0">
                <a:latin typeface="Arial"/>
                <a:cs typeface="Arial"/>
              </a:rPr>
              <a:t>Activity 3.1: Predictions and Planning about Mealworms Eating</a:t>
            </a:r>
          </a:p>
        </p:txBody>
      </p:sp>
      <p:pic>
        <p:nvPicPr>
          <p:cNvPr id="9" name="Picture 4" descr="mealworm02.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64325" y="3695412"/>
            <a:ext cx="2221143" cy="2571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FEA27380-1789-43AD-A363-A9C084C56BD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2112817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293316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076345"/>
          </a:xfrm>
        </p:spPr>
        <p:txBody>
          <a:bodyPr>
            <a:noAutofit/>
          </a:bodyPr>
          <a:lstStyle/>
          <a:p>
            <a:pPr algn="ctr"/>
            <a:r>
              <a:rPr lang="en-US" sz="3600" b="0" dirty="0"/>
              <a:t>B. Your predictions about what the investigation tools will show</a:t>
            </a:r>
          </a:p>
        </p:txBody>
      </p:sp>
      <p:sp>
        <p:nvSpPr>
          <p:cNvPr id="5" name="Text Placeholder 4"/>
          <p:cNvSpPr>
            <a:spLocks noGrp="1"/>
          </p:cNvSpPr>
          <p:nvPr>
            <p:ph type="body" sz="half" idx="2"/>
          </p:nvPr>
        </p:nvSpPr>
        <p:spPr>
          <a:xfrm>
            <a:off x="283029" y="1264647"/>
            <a:ext cx="8403771" cy="1369702"/>
          </a:xfrm>
        </p:spPr>
        <p:txBody>
          <a:bodyPr>
            <a:normAutofit/>
          </a:bodyPr>
          <a:lstStyle/>
          <a:p>
            <a:r>
              <a:rPr lang="en-US" sz="2400" dirty="0"/>
              <a:t>Complete and discuss Part B of the Predictions and Planning Tool</a:t>
            </a:r>
          </a:p>
          <a:p>
            <a:r>
              <a:rPr lang="en-US" sz="2400" dirty="0"/>
              <a:t>Be sure you are following the rules of Matter Movement and Matter Change as you make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pic>
        <p:nvPicPr>
          <p:cNvPr id="3" name="Picture 2">
            <a:extLst>
              <a:ext uri="{FF2B5EF4-FFF2-40B4-BE49-F238E27FC236}">
                <a16:creationId xmlns:a16="http://schemas.microsoft.com/office/drawing/2014/main" id="{2973ED45-8BC6-E34A-98AF-CDE9FA7D7F65}"/>
              </a:ext>
            </a:extLst>
          </p:cNvPr>
          <p:cNvPicPr>
            <a:picLocks noChangeAspect="1"/>
          </p:cNvPicPr>
          <p:nvPr/>
        </p:nvPicPr>
        <p:blipFill>
          <a:blip r:embed="rId3"/>
          <a:srcRect/>
          <a:stretch/>
        </p:blipFill>
        <p:spPr>
          <a:xfrm>
            <a:off x="283029" y="2963920"/>
            <a:ext cx="8296759" cy="2043302"/>
          </a:xfrm>
          <a:prstGeom prst="rect">
            <a:avLst/>
          </a:prstGeom>
          <a:ln>
            <a:solidFill>
              <a:schemeClr val="tx1"/>
            </a:solidFill>
          </a:ln>
        </p:spPr>
      </p:pic>
    </p:spTree>
    <p:extLst>
      <p:ext uri="{BB962C8B-B14F-4D97-AF65-F5344CB8AC3E}">
        <p14:creationId xmlns:p14="http://schemas.microsoft.com/office/powerpoint/2010/main" val="1527072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3" name="Content Placeholder 2"/>
          <p:cNvSpPr>
            <a:spLocks noGrp="1"/>
          </p:cNvSpPr>
          <p:nvPr>
            <p:ph idx="1"/>
          </p:nvPr>
        </p:nvSpPr>
        <p:spPr/>
        <p:txBody>
          <a:bodyPr/>
          <a:lstStyle/>
          <a:p>
            <a:pPr marL="0" indent="0">
              <a:buNone/>
            </a:pPr>
            <a:r>
              <a:rPr lang="en-US" dirty="0"/>
              <a:t>Compare and contrast your Predictions and Planning with one another.</a:t>
            </a:r>
            <a:endParaRPr lang="en-US" altLang="zh-CN" dirty="0"/>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849004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the results of your investigation and </a:t>
            </a:r>
            <a:r>
              <a:rPr lang="en-US"/>
              <a:t>to scientific </a:t>
            </a:r>
            <a:r>
              <a:rPr lang="en-US" dirty="0"/>
              <a:t>explanations.</a:t>
            </a:r>
          </a:p>
          <a:p>
            <a:endParaRPr lang="en-US" dirty="0"/>
          </a:p>
        </p:txBody>
      </p:sp>
      <p:sp>
        <p:nvSpPr>
          <p:cNvPr id="4" name="Slide Number Placeholder 3">
            <a:extLst>
              <a:ext uri="{FF2B5EF4-FFF2-40B4-BE49-F238E27FC236}">
                <a16:creationId xmlns:a16="http://schemas.microsoft.com/office/drawing/2014/main" id="{E160AD8A-B3AA-4D17-B17D-DB85839E2145}"/>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2865214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Planning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How will you measure mass changes?</a:t>
            </a:r>
          </a:p>
          <a:p>
            <a:r>
              <a:rPr lang="en-US" sz="3200" dirty="0">
                <a:latin typeface="Calibri" charset="0"/>
              </a:rPr>
              <a:t>How will you observe changes in the color of BTB?</a:t>
            </a:r>
          </a:p>
        </p:txBody>
      </p:sp>
      <p:pic>
        <p:nvPicPr>
          <p:cNvPr id="13315" name="Picture 5" descr="03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20400" y="1852860"/>
            <a:ext cx="5045409" cy="3397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A30AA10F-E73D-4FFA-B5A7-836A38646B3F}"/>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171248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0F65DF6-CE3F-2C47-B2D4-AF49881A1E08}"/>
              </a:ext>
            </a:extLst>
          </p:cNvPr>
          <p:cNvPicPr>
            <a:picLocks noChangeAspect="1"/>
          </p:cNvPicPr>
          <p:nvPr/>
        </p:nvPicPr>
        <p:blipFill>
          <a:blip r:embed="rId3"/>
          <a:srcRect/>
          <a:stretch/>
        </p:blipFill>
        <p:spPr>
          <a:xfrm>
            <a:off x="202909" y="840905"/>
            <a:ext cx="8738181"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a:off x="457200" y="1449602"/>
            <a:ext cx="924560" cy="924560"/>
          </a:xfrm>
          <a:prstGeom prst="wedgeEllipseCallout">
            <a:avLst>
              <a:gd name="adj1" fmla="val 88324"/>
              <a:gd name="adj2" fmla="val 21725"/>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a:solidFill>
                  <a:srgbClr val="FFFFFF"/>
                </a:solidFill>
                <a:effectLst/>
                <a:latin typeface="Arial"/>
                <a:ea typeface="Times New Roman"/>
              </a:rPr>
              <a:t>You are here</a:t>
            </a:r>
            <a:endParaRPr lang="en-US" sz="1100">
              <a:effectLst/>
              <a:latin typeface="Arial"/>
              <a:ea typeface="Times New Roman"/>
            </a:endParaRPr>
          </a:p>
        </p:txBody>
      </p:sp>
    </p:spTree>
    <p:extLst>
      <p:ext uri="{BB962C8B-B14F-4D97-AF65-F5344CB8AC3E}">
        <p14:creationId xmlns:p14="http://schemas.microsoft.com/office/powerpoint/2010/main" val="817546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Mealworms video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pic>
        <p:nvPicPr>
          <p:cNvPr id="4098" name="Picture 2">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b="5278"/>
          <a:stretch/>
        </p:blipFill>
        <p:spPr bwMode="auto">
          <a:xfrm>
            <a:off x="457200" y="1643856"/>
            <a:ext cx="8229600" cy="438480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2093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 xmlns:a14="http://schemas.microsoft.com/office/drawing/2010/main">
                <a:solidFill>
                  <a:srgbClr val="FFFFFF"/>
                </a:solidFill>
              </a14:hiddenFill>
            </a:ext>
          </a:extLst>
        </p:spPr>
      </p:pic>
      <p:pic>
        <p:nvPicPr>
          <p:cNvPr id="36"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 xmlns:a14="http://schemas.microsoft.com/office/drawing/2010/main">
                <a:solidFill>
                  <a:srgbClr val="FFFFFF"/>
                </a:solidFill>
              </a14:hiddenFill>
            </a:ext>
          </a:extLst>
        </p:spPr>
      </p:pic>
      <p:pic>
        <p:nvPicPr>
          <p:cNvPr id="3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 xmlns:a14="http://schemas.microsoft.com/office/drawing/2010/main">
                <a:solidFill>
                  <a:srgbClr val="FFFFFF"/>
                </a:solidFill>
              </a14:hiddenFill>
            </a:ext>
          </a:extLst>
        </p:spPr>
      </p:pic>
      <p:pic>
        <p:nvPicPr>
          <p:cNvPr id="38"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C:\Users\Public\Documents\for JJ\Three Questions\three question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 Box 42"/>
          <p:cNvSpPr txBox="1"/>
          <p:nvPr/>
        </p:nvSpPr>
        <p:spPr>
          <a:xfrm>
            <a:off x="2941103" y="2481831"/>
            <a:ext cx="2772492" cy="157589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Scale</a:t>
            </a:r>
            <a:r>
              <a:rPr lang="en-US" sz="1100" dirty="0">
                <a:solidFill>
                  <a:srgbClr val="000000"/>
                </a:solidFill>
                <a:effectLst/>
                <a:latin typeface="+mj-lt"/>
                <a:ea typeface="Times New Roman"/>
                <a:cs typeface="Arial" pitchFamily="34" charset="0"/>
              </a:rPr>
              <a:t>: The movement question can be answered at the atomic-molecular, cellular, or macroscopic scale.</a:t>
            </a:r>
            <a:endParaRPr lang="en-US" sz="1100" dirty="0">
              <a:effectLst/>
              <a:latin typeface="+mj-lt"/>
              <a:ea typeface="Calibri"/>
              <a:cs typeface="Arial" pitchFamily="34" charset="0"/>
            </a:endParaRPr>
          </a:p>
        </p:txBody>
      </p:sp>
      <p:sp>
        <p:nvSpPr>
          <p:cNvPr id="14" name="Text Box 8"/>
          <p:cNvSpPr txBox="1"/>
          <p:nvPr/>
        </p:nvSpPr>
        <p:spPr>
          <a:xfrm>
            <a:off x="730211" y="2514600"/>
            <a:ext cx="1927255" cy="190646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Where are molecules moving?</a:t>
            </a:r>
            <a:endParaRPr lang="en-US" sz="12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to the location of the chemical change? </a:t>
            </a:r>
            <a:endParaRPr lang="en-US" sz="1100" dirty="0">
              <a:effectLst/>
              <a:latin typeface="+mj-lt"/>
              <a:ea typeface="Calibri"/>
              <a:cs typeface="Times New Roman"/>
            </a:endParaRPr>
          </a:p>
          <a:p>
            <a:pPr marL="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away from the location of the chemical change?</a:t>
            </a:r>
            <a:endParaRPr lang="en-US" sz="1100" dirty="0">
              <a:effectLst/>
              <a:latin typeface="+mj-lt"/>
              <a:ea typeface="Calibri"/>
              <a:cs typeface="Times New Roman"/>
            </a:endParaRPr>
          </a:p>
        </p:txBody>
      </p:sp>
      <p:sp>
        <p:nvSpPr>
          <p:cNvPr id="15" name="Text Box 9"/>
          <p:cNvSpPr txBox="1"/>
          <p:nvPr/>
        </p:nvSpPr>
        <p:spPr>
          <a:xfrm>
            <a:off x="5867400" y="2481831"/>
            <a:ext cx="2819400" cy="16515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Evidence We </a:t>
            </a:r>
            <a:br>
              <a:rPr lang="en-US" sz="1400" b="1" dirty="0">
                <a:solidFill>
                  <a:srgbClr val="000000"/>
                </a:solidFill>
                <a:effectLst/>
                <a:latin typeface="+mj-lt"/>
                <a:ea typeface="Times New Roman"/>
                <a:cs typeface="Arial" pitchFamily="34" charset="0"/>
              </a:rPr>
            </a:br>
            <a:r>
              <a:rPr lang="en-US" sz="1400" b="1" dirty="0">
                <a:solidFill>
                  <a:srgbClr val="000000"/>
                </a:solidFill>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Moving solids, liquids, and gases are made of moving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 change in mass shows that molecules are moving.</a:t>
            </a:r>
            <a:endParaRPr lang="en-US" sz="1100" dirty="0">
              <a:effectLst/>
              <a:latin typeface="+mj-lt"/>
              <a:ea typeface="Calibri"/>
              <a:cs typeface="Arial" pitchFamily="34" charset="0"/>
            </a:endParaRPr>
          </a:p>
        </p:txBody>
      </p:sp>
      <p:pic>
        <p:nvPicPr>
          <p:cNvPr id="40"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7127" y="3352800"/>
            <a:ext cx="406472" cy="412117"/>
          </a:xfrm>
          <a:prstGeom prst="rect">
            <a:avLst/>
          </a:prstGeom>
          <a:noFill/>
          <a:extLst>
            <a:ext uri="{909E8E84-426E-40dd-AFC4-6F175D3DCCD1}">
              <a14:hiddenFill xmlns="" xmlns:a14="http://schemas.microsoft.com/office/drawing/2010/main">
                <a:solidFill>
                  <a:srgbClr val="FFFFFF"/>
                </a:solidFill>
              </a14:hiddenFill>
            </a:ext>
          </a:extLst>
        </p:spPr>
      </p:pic>
      <p:pic>
        <p:nvPicPr>
          <p:cNvPr id="41" name="Picture 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3889" y="3927320"/>
            <a:ext cx="406474" cy="412117"/>
          </a:xfrm>
          <a:prstGeom prst="rect">
            <a:avLst/>
          </a:prstGeom>
          <a:noFill/>
          <a:extLst>
            <a:ext uri="{909E8E84-426E-40dd-AFC4-6F175D3DCCD1}">
              <a14:hiddenFill xmlns="" xmlns:a14="http://schemas.microsoft.com/office/drawing/2010/main">
                <a:solidFill>
                  <a:srgbClr val="FFFFFF"/>
                </a:solidFill>
              </a14:hiddenFill>
            </a:ext>
          </a:extLst>
        </p:spPr>
      </p:pic>
      <p:sp>
        <p:nvSpPr>
          <p:cNvPr id="43"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E05E251D-1671-4F83-BAA5-A446B5CB6637}"/>
              </a:ext>
            </a:extLst>
          </p:cNvPr>
          <p:cNvSpPr>
            <a:spLocks noGrp="1"/>
          </p:cNvSpPr>
          <p:nvPr>
            <p:ph type="sldNum" sz="quarter" idx="12"/>
          </p:nvPr>
        </p:nvSpPr>
        <p:spPr/>
        <p:txBody>
          <a:bodyPr/>
          <a:lstStyle/>
          <a:p>
            <a:fld id="{30F9FBFB-AE27-4D39-90A6-112D33A99DEC}" type="slidenum">
              <a:rPr lang="en-US" smtClean="0">
                <a:solidFill>
                  <a:prstClr val="black">
                    <a:tint val="75000"/>
                  </a:prstClr>
                </a:solidFill>
              </a:rPr>
              <a:pPr/>
              <a:t>4</a:t>
            </a:fld>
            <a:endParaRPr lang="en-US">
              <a:solidFill>
                <a:prstClr val="black">
                  <a:tint val="75000"/>
                </a:prstClr>
              </a:solidFill>
            </a:endParaRPr>
          </a:p>
        </p:txBody>
      </p:sp>
    </p:spTree>
    <p:extLst>
      <p:ext uri="{BB962C8B-B14F-4D97-AF65-F5344CB8AC3E}">
        <p14:creationId xmlns:p14="http://schemas.microsoft.com/office/powerpoint/2010/main" val="1498930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Text Box 16"/>
          <p:cNvSpPr txBox="1"/>
          <p:nvPr/>
        </p:nvSpPr>
        <p:spPr>
          <a:xfrm>
            <a:off x="5867400" y="2362199"/>
            <a:ext cx="2895599" cy="240280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Evidence We </a:t>
            </a:r>
            <a:br>
              <a:rPr lang="en-US" sz="1400" b="1" dirty="0">
                <a:effectLst/>
                <a:latin typeface="+mj-lt"/>
                <a:ea typeface="Times New Roman"/>
                <a:cs typeface="Arial" pitchFamily="34" charset="0"/>
              </a:rPr>
            </a:br>
            <a:r>
              <a:rPr lang="en-US" sz="1400" b="1" dirty="0">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effectLst/>
                <a:latin typeface="+mj-lt"/>
                <a:ea typeface="Times New Roman"/>
                <a:cs typeface="Arial" pitchFamily="34" charset="0"/>
              </a:rPr>
              <a:t>BTB can indicate CO</a:t>
            </a:r>
            <a:r>
              <a:rPr lang="en-US" sz="1100" baseline="-25000" dirty="0">
                <a:effectLst/>
                <a:latin typeface="+mj-lt"/>
                <a:ea typeface="Times New Roman"/>
                <a:cs typeface="Arial" pitchFamily="34" charset="0"/>
              </a:rPr>
              <a:t>2</a:t>
            </a:r>
            <a:r>
              <a:rPr lang="en-US" sz="1100" dirty="0">
                <a:effectLst/>
                <a:latin typeface="+mj-lt"/>
                <a:ea typeface="Times New Roman"/>
                <a:cs typeface="Arial" pitchFamily="34" charset="0"/>
              </a:rPr>
              <a:t> in the air.</a:t>
            </a:r>
            <a:endParaRPr lang="en-US" sz="1100" dirty="0">
              <a:effectLst/>
              <a:latin typeface="+mj-lt"/>
              <a:ea typeface="Calibri"/>
              <a:cs typeface="Arial" pitchFamily="34" charset="0"/>
            </a:endParaRPr>
          </a:p>
          <a:p>
            <a:pPr marL="0" marR="0">
              <a:lnSpc>
                <a:spcPct val="115000"/>
              </a:lnSpc>
              <a:spcBef>
                <a:spcPts val="0"/>
              </a:spcBef>
            </a:pPr>
            <a:r>
              <a:rPr lang="en-US" sz="1100" dirty="0">
                <a:effectLst/>
                <a:latin typeface="+mj-lt"/>
                <a:ea typeface="Times New Roman"/>
                <a:cs typeface="Arial" pitchFamily="34" charset="0"/>
              </a:rPr>
              <a:t>Organic materials are made up of molecules containing carbon atoms: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fuels</a:t>
            </a:r>
            <a:r>
              <a:rPr lang="en-US" sz="1100" dirty="0">
                <a:latin typeface="+mj-lt"/>
                <a:ea typeface="Times New Roman"/>
                <a:cs typeface="Arial" pitchFamily="34" charset="0"/>
              </a:rPr>
              <a:t>	</a:t>
            </a:r>
            <a:r>
              <a:rPr lang="en-US" sz="1100" dirty="0">
                <a:effectLst/>
                <a:latin typeface="+mj-lt"/>
                <a:ea typeface="Times New Roman"/>
                <a:cs typeface="Arial" pitchFamily="34" charset="0"/>
              </a:rPr>
              <a:t>• foods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living and dead plants and animals</a:t>
            </a:r>
          </a:p>
          <a:p>
            <a:pPr marL="228600" marR="0" lvl="0">
              <a:lnSpc>
                <a:spcPct val="115000"/>
              </a:lnSpc>
              <a:spcBef>
                <a:spcPts val="0"/>
              </a:spcBef>
              <a:buSzPct val="100000"/>
            </a:pPr>
            <a:r>
              <a:rPr lang="en-US" sz="1100" dirty="0">
                <a:ea typeface="Times New Roman"/>
                <a:cs typeface="Arial" pitchFamily="34" charset="0"/>
              </a:rPr>
              <a:t>• </a:t>
            </a:r>
            <a:r>
              <a:rPr lang="en-US" sz="1100" dirty="0">
                <a:effectLst/>
                <a:latin typeface="+mj-lt"/>
                <a:ea typeface="Times New Roman"/>
                <a:cs typeface="Arial" pitchFamily="34" charset="0"/>
              </a:rPr>
              <a:t>decomposers</a:t>
            </a:r>
            <a:endParaRPr lang="en-US" sz="1100" dirty="0">
              <a:effectLst/>
              <a:latin typeface="+mj-lt"/>
              <a:ea typeface="Calibri"/>
              <a:cs typeface="Arial" pitchFamily="34" charset="0"/>
            </a:endParaRPr>
          </a:p>
        </p:txBody>
      </p:sp>
      <p:sp>
        <p:nvSpPr>
          <p:cNvPr id="16" name="Text Box 14"/>
          <p:cNvSpPr txBox="1"/>
          <p:nvPr/>
        </p:nvSpPr>
        <p:spPr>
          <a:xfrm>
            <a:off x="685800" y="2514599"/>
            <a:ext cx="2044072" cy="19527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Question</a:t>
            </a:r>
            <a:endParaRPr lang="en-US" sz="1400" dirty="0">
              <a:effectLst/>
              <a:latin typeface="+mj-lt"/>
              <a:ea typeface="Calibri"/>
              <a:cs typeface="Arial" pitchFamily="34" charset="0"/>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Arial" pitchFamily="34" charset="0"/>
              </a:rPr>
              <a:t>How are atoms in molecules being rearranged into </a:t>
            </a:r>
            <a:br>
              <a:rPr lang="en-US" sz="1200" dirty="0">
                <a:solidFill>
                  <a:srgbClr val="000000"/>
                </a:solidFill>
                <a:effectLst/>
                <a:latin typeface="+mj-lt"/>
                <a:ea typeface="Times New Roman"/>
                <a:cs typeface="Arial" pitchFamily="34" charset="0"/>
              </a:rPr>
            </a:br>
            <a:r>
              <a:rPr lang="en-US" sz="1200" dirty="0">
                <a:solidFill>
                  <a:srgbClr val="000000"/>
                </a:solidFill>
                <a:effectLst/>
                <a:latin typeface="+mj-lt"/>
                <a:ea typeface="Times New Roman"/>
                <a:cs typeface="Arial" pitchFamily="34" charset="0"/>
              </a:rPr>
              <a:t>different molecules?</a:t>
            </a:r>
            <a:endParaRPr lang="en-US" sz="1200" dirty="0">
              <a:effectLst/>
              <a:latin typeface="+mj-lt"/>
              <a:ea typeface="Calibri"/>
              <a:cs typeface="Arial" pitchFamily="34" charset="0"/>
            </a:endParaRPr>
          </a:p>
          <a:p>
            <a:pPr marL="228600" marR="0" indent="22860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molecules are carbon atoms in before and after the chemical change?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other molecules are involved?</a:t>
            </a:r>
            <a:endParaRPr lang="en-US" sz="1100" dirty="0">
              <a:effectLst/>
              <a:latin typeface="+mj-lt"/>
              <a:ea typeface="Calibri"/>
              <a:cs typeface="Arial" pitchFamily="34" charset="0"/>
            </a:endParaRPr>
          </a:p>
        </p:txBody>
      </p:sp>
      <p:pic>
        <p:nvPicPr>
          <p:cNvPr id="17"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670" y="2841901"/>
            <a:ext cx="405845" cy="411480"/>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2942508" y="2438400"/>
            <a:ext cx="2772492" cy="15465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last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can be rearranged </a:t>
            </a:r>
            <a:r>
              <a:rPr lang="en-US" sz="1100" dirty="0">
                <a:effectLst/>
                <a:latin typeface="+mj-lt"/>
                <a:ea typeface="Times New Roman"/>
                <a:cs typeface="Arial" pitchFamily="34" charset="0"/>
              </a:rPr>
              <a:t>to make new molecules, but not created or destroyed.</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Carbon atoms are bound to other atoms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chemical change question is always answered at the atomic-molecular scale.</a:t>
            </a:r>
            <a:endParaRPr lang="en-US" sz="1100" dirty="0">
              <a:effectLst/>
              <a:latin typeface="+mj-lt"/>
              <a:ea typeface="Calibri"/>
              <a:cs typeface="Arial" pitchFamily="34" charset="0"/>
            </a:endParaRPr>
          </a:p>
        </p:txBody>
      </p:sp>
      <p:pic>
        <p:nvPicPr>
          <p:cNvPr id="20" name="Picture 2" descr="C:\Users\Public\Documents\for JJ\Three Questions\three question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a:t>
            </a: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E108A86D-495D-449C-AA31-F8987479CEF7}"/>
              </a:ext>
            </a:extLst>
          </p:cNvPr>
          <p:cNvSpPr>
            <a:spLocks noGrp="1"/>
          </p:cNvSpPr>
          <p:nvPr>
            <p:ph type="sldNum" sz="quarter" idx="12"/>
          </p:nvPr>
        </p:nvSpPr>
        <p:spPr/>
        <p:txBody>
          <a:bodyPr/>
          <a:lstStyle/>
          <a:p>
            <a:fld id="{30F9FBFB-AE27-4D39-90A6-112D33A99DEC}" type="slidenum">
              <a:rPr lang="en-US" smtClean="0">
                <a:solidFill>
                  <a:prstClr val="black">
                    <a:tint val="75000"/>
                  </a:prstClr>
                </a:solidFill>
              </a:rPr>
              <a:pPr/>
              <a:t>5</a:t>
            </a:fld>
            <a:endParaRPr lang="en-US">
              <a:solidFill>
                <a:prstClr val="black">
                  <a:tint val="75000"/>
                </a:prstClr>
              </a:solidFill>
            </a:endParaRPr>
          </a:p>
        </p:txBody>
      </p:sp>
    </p:spTree>
    <p:extLst>
      <p:ext uri="{BB962C8B-B14F-4D97-AF65-F5344CB8AC3E}">
        <p14:creationId xmlns:p14="http://schemas.microsoft.com/office/powerpoint/2010/main" val="909451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39396" y="2025035"/>
            <a:ext cx="5030185" cy="2719019"/>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3189" y="1872606"/>
            <a:ext cx="2579319" cy="3193442"/>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628662">
            <a:off x="5327601" y="1761214"/>
            <a:ext cx="3494249" cy="3721585"/>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Text Box 31"/>
          <p:cNvSpPr txBox="1"/>
          <p:nvPr/>
        </p:nvSpPr>
        <p:spPr>
          <a:xfrm>
            <a:off x="562321" y="2352656"/>
            <a:ext cx="2181053" cy="18907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What is happening </a:t>
            </a:r>
            <a:br>
              <a:rPr lang="en-US" sz="1200" dirty="0">
                <a:solidFill>
                  <a:srgbClr val="000000"/>
                </a:solidFill>
                <a:effectLst/>
                <a:latin typeface="+mj-lt"/>
                <a:ea typeface="Times New Roman"/>
                <a:cs typeface="Times New Roman"/>
              </a:rPr>
            </a:br>
            <a:r>
              <a:rPr lang="en-US" sz="1200" dirty="0">
                <a:solidFill>
                  <a:srgbClr val="000000"/>
                </a:solidFill>
                <a:effectLst/>
                <a:latin typeface="+mj-lt"/>
                <a:ea typeface="Times New Roman"/>
                <a:cs typeface="Times New Roman"/>
              </a:rPr>
              <a:t>to energy?</a:t>
            </a:r>
            <a:endParaRPr lang="en-US" sz="1200" dirty="0">
              <a:effectLst/>
              <a:latin typeface="+mj-lt"/>
              <a:ea typeface="Calibri"/>
              <a:cs typeface="Times New Roman"/>
            </a:endParaRPr>
          </a:p>
          <a:p>
            <a:pPr marL="457200" marR="0">
              <a:lnSpc>
                <a:spcPct val="115000"/>
              </a:lnSpc>
              <a:spcBef>
                <a:spcPts val="0"/>
              </a:spcBef>
              <a:spcAft>
                <a:spcPts val="300"/>
              </a:spcAft>
            </a:pPr>
            <a:r>
              <a:rPr lang="en-US" sz="1100" dirty="0">
                <a:solidFill>
                  <a:srgbClr val="000000"/>
                </a:solidFill>
                <a:effectLst/>
                <a:latin typeface="+mj-lt"/>
                <a:ea typeface="Times New Roman"/>
                <a:cs typeface="Times New Roman"/>
              </a:rPr>
              <a:t>What forms of energy are involved?</a:t>
            </a:r>
            <a:endParaRPr lang="en-US" sz="11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What energy transformations take place during the chemical change?</a:t>
            </a:r>
            <a:endParaRPr lang="en-US" sz="1100" dirty="0">
              <a:effectLst/>
              <a:latin typeface="+mj-lt"/>
              <a:ea typeface="Calibri"/>
              <a:cs typeface="Times New Roman"/>
            </a:endParaRPr>
          </a:p>
        </p:txBody>
      </p:sp>
      <p:sp>
        <p:nvSpPr>
          <p:cNvPr id="12" name="Text Box 37"/>
          <p:cNvSpPr txBox="1"/>
          <p:nvPr/>
        </p:nvSpPr>
        <p:spPr>
          <a:xfrm>
            <a:off x="5861352" y="2352656"/>
            <a:ext cx="2895600" cy="236978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Times New Roman"/>
              </a:rPr>
              <a:t>Evidence We </a:t>
            </a:r>
            <a:br>
              <a:rPr lang="en-US" sz="1400" b="1" dirty="0">
                <a:effectLst/>
                <a:latin typeface="+mj-lt"/>
                <a:ea typeface="Times New Roman"/>
                <a:cs typeface="Times New Roman"/>
              </a:rPr>
            </a:br>
            <a:r>
              <a:rPr lang="en-US" sz="1400" b="1" dirty="0">
                <a:effectLst/>
                <a:latin typeface="+mj-lt"/>
                <a:ea typeface="Times New Roman"/>
                <a:cs typeface="Times New Roman"/>
              </a:rPr>
              <a:t>Can Observe</a:t>
            </a:r>
            <a:endParaRPr lang="en-US" sz="1400" dirty="0">
              <a:effectLst/>
              <a:latin typeface="+mj-lt"/>
              <a:ea typeface="Calibri"/>
              <a:cs typeface="Times New Roman"/>
            </a:endParaRPr>
          </a:p>
          <a:p>
            <a:pPr marL="0" marR="0">
              <a:lnSpc>
                <a:spcPct val="115000"/>
              </a:lnSpc>
              <a:spcBef>
                <a:spcPts val="0"/>
              </a:spcBef>
              <a:spcAft>
                <a:spcPts val="300"/>
              </a:spcAft>
            </a:pPr>
            <a:r>
              <a:rPr lang="en-US" sz="1100" dirty="0">
                <a:effectLst/>
                <a:latin typeface="+mj-lt"/>
                <a:ea typeface="Times New Roman"/>
                <a:cs typeface="Times New Roman"/>
              </a:rPr>
              <a:t>We can observe indicators of different forms of energy before and after chemical changes:</a:t>
            </a:r>
            <a:endParaRPr lang="en-US" sz="1100" dirty="0">
              <a:effectLst/>
              <a:latin typeface="+mj-lt"/>
              <a:ea typeface="Calibri"/>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light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chemical energy stored in organic materials</a:t>
            </a:r>
            <a:endParaRPr lang="en-US" sz="1100" dirty="0">
              <a:effectLst/>
              <a:latin typeface="+mj-lt"/>
              <a:ea typeface="Calibri"/>
              <a:cs typeface="Times New Roman"/>
            </a:endParaRPr>
          </a:p>
          <a:p>
            <a:pPr marL="457200" marR="0" lvl="0" indent="-171450">
              <a:lnSpc>
                <a:spcPct val="115000"/>
              </a:lnSpc>
              <a:spcBef>
                <a:spcPts val="0"/>
              </a:spcBef>
              <a:spcAft>
                <a:spcPts val="300"/>
              </a:spcAft>
              <a:buSzPts val="1000"/>
              <a:buFont typeface="Arial" pitchFamily="34" charset="0"/>
              <a:buChar char="•"/>
            </a:pPr>
            <a:r>
              <a:rPr lang="en-US" sz="1100" dirty="0">
                <a:effectLst/>
                <a:latin typeface="+mj-lt"/>
                <a:ea typeface="Times New Roman"/>
                <a:cs typeface="Times New Roman"/>
              </a:rPr>
              <a:t>motion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latin typeface="+mj-lt"/>
                <a:ea typeface="Times New Roman"/>
                <a:cs typeface="Times New Roman"/>
              </a:rPr>
              <a:t>heat energy</a:t>
            </a:r>
            <a:endParaRPr lang="en-US" sz="1100" dirty="0">
              <a:latin typeface="+mj-lt"/>
              <a:ea typeface="Calibri"/>
              <a:cs typeface="Times New Roman"/>
            </a:endParaRPr>
          </a:p>
        </p:txBody>
      </p:sp>
      <p:sp>
        <p:nvSpPr>
          <p:cNvPr id="13" name="Text Box 32"/>
          <p:cNvSpPr txBox="1"/>
          <p:nvPr/>
        </p:nvSpPr>
        <p:spPr>
          <a:xfrm>
            <a:off x="2946399" y="2432061"/>
            <a:ext cx="2754934" cy="221613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lasts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can be transformed</a:t>
            </a:r>
            <a:r>
              <a:rPr lang="en-US" sz="1100" dirty="0">
                <a:effectLst/>
                <a:latin typeface="+mj-lt"/>
                <a:ea typeface="Times New Roman"/>
                <a:cs typeface="Arial" pitchFamily="34" charset="0"/>
              </a:rPr>
              <a:t>, but not created or destroyed. </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C-C and C-H bonds have more stored chemical energy than C-O and H-O bonds.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energy question can be answered at the atomic-molecular, cellular, or macroscopic scales.</a:t>
            </a:r>
            <a:endParaRPr lang="en-US" sz="1100" dirty="0">
              <a:effectLst/>
              <a:latin typeface="+mj-lt"/>
              <a:ea typeface="Calibri"/>
              <a:cs typeface="Arial" pitchFamily="34" charset="0"/>
            </a:endParaRPr>
          </a:p>
        </p:txBody>
      </p:sp>
      <p:pic>
        <p:nvPicPr>
          <p:cNvPr id="14" name="Picture 1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881932" y="1952011"/>
            <a:ext cx="2034475" cy="562589"/>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20"/>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1592" y="2667612"/>
            <a:ext cx="405845" cy="41025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E0E3EE0-E3CF-4AEE-B264-2A26A84BBA09}"/>
              </a:ext>
            </a:extLst>
          </p:cNvPr>
          <p:cNvSpPr>
            <a:spLocks noGrp="1"/>
          </p:cNvSpPr>
          <p:nvPr>
            <p:ph type="sldNum" sz="quarter" idx="12"/>
          </p:nvPr>
        </p:nvSpPr>
        <p:spPr/>
        <p:txBody>
          <a:bodyPr/>
          <a:lstStyle/>
          <a:p>
            <a:fld id="{30F9FBFB-AE27-4D39-90A6-112D33A99DEC}"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1794301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what happens when mealworms grow and move</a:t>
            </a:r>
          </a:p>
        </p:txBody>
      </p:sp>
      <p:sp>
        <p:nvSpPr>
          <p:cNvPr id="5" name="Text Placeholder 4"/>
          <p:cNvSpPr>
            <a:spLocks noGrp="1"/>
          </p:cNvSpPr>
          <p:nvPr>
            <p:ph type="body" sz="half" idx="2"/>
          </p:nvPr>
        </p:nvSpPr>
        <p:spPr>
          <a:xfrm>
            <a:off x="283029" y="1852469"/>
            <a:ext cx="8403771" cy="2072760"/>
          </a:xfrm>
        </p:spPr>
        <p:txBody>
          <a:bodyPr>
            <a:normAutofit/>
          </a:bodyPr>
          <a:lstStyle/>
          <a:p>
            <a:r>
              <a:rPr lang="en-US" sz="2800" dirty="0"/>
              <a:t>Complete and discuss Part A of the Predictions and Planning Tool</a:t>
            </a:r>
          </a:p>
          <a:p>
            <a:r>
              <a:rPr lang="en-US" sz="2800" dirty="0"/>
              <a:t>How have your ideas changed since you wrote about a child growing on the Expressing Ideas Tool?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3" name="Picture 2">
            <a:extLst>
              <a:ext uri="{FF2B5EF4-FFF2-40B4-BE49-F238E27FC236}">
                <a16:creationId xmlns:a16="http://schemas.microsoft.com/office/drawing/2014/main" id="{4BFE7383-5E1B-B14C-81B0-7A9CAEBE509D}"/>
              </a:ext>
            </a:extLst>
          </p:cNvPr>
          <p:cNvPicPr>
            <a:picLocks noChangeAspect="1"/>
          </p:cNvPicPr>
          <p:nvPr/>
        </p:nvPicPr>
        <p:blipFill>
          <a:blip r:embed="rId3"/>
          <a:stretch>
            <a:fillRect/>
          </a:stretch>
        </p:blipFill>
        <p:spPr>
          <a:xfrm>
            <a:off x="283029" y="3925229"/>
            <a:ext cx="8264623" cy="1975073"/>
          </a:xfrm>
          <a:prstGeom prst="rect">
            <a:avLst/>
          </a:prstGeom>
          <a:ln>
            <a:solidFill>
              <a:schemeClr val="tx1"/>
            </a:solidFill>
          </a:ln>
        </p:spPr>
      </p:pic>
    </p:spTree>
    <p:extLst>
      <p:ext uri="{BB962C8B-B14F-4D97-AF65-F5344CB8AC3E}">
        <p14:creationId xmlns:p14="http://schemas.microsoft.com/office/powerpoint/2010/main" val="1194844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Tools for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Container that traps air</a:t>
            </a:r>
          </a:p>
          <a:p>
            <a:r>
              <a:rPr lang="en-US" sz="3200" dirty="0">
                <a:latin typeface="Calibri" charset="0"/>
              </a:rPr>
              <a:t>Digital balance</a:t>
            </a:r>
          </a:p>
          <a:p>
            <a:r>
              <a:rPr lang="en-US" sz="3200" dirty="0">
                <a:latin typeface="Calibri" charset="0"/>
              </a:rPr>
              <a:t>BTB</a:t>
            </a:r>
          </a:p>
          <a:p>
            <a:r>
              <a:rPr lang="en-US" sz="3200" dirty="0">
                <a:latin typeface="Calibri" charset="0"/>
              </a:rPr>
              <a:t>Your eyes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409026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7457771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2791</TotalTime>
  <Words>2136</Words>
  <Application>Microsoft Macintosh PowerPoint</Application>
  <PresentationFormat>On-screen Show (4:3)</PresentationFormat>
  <Paragraphs>161</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Arial</vt:lpstr>
      <vt:lpstr>Calibri</vt:lpstr>
      <vt:lpstr>Office Theme</vt:lpstr>
      <vt:lpstr>1_Office Theme</vt:lpstr>
      <vt:lpstr>Animals Unit Activity 3.1: Predictions and Planning about Mealworms Eating</vt:lpstr>
      <vt:lpstr>Unit Map</vt:lpstr>
      <vt:lpstr>Mealworms video</vt:lpstr>
      <vt:lpstr>PowerPoint Presentation</vt:lpstr>
      <vt:lpstr>PowerPoint Presentation</vt:lpstr>
      <vt:lpstr>PowerPoint Presentation</vt:lpstr>
      <vt:lpstr>A. Your Ideas about what happens when mealworms grow and move</vt:lpstr>
      <vt:lpstr>Tools for the Investigation</vt:lpstr>
      <vt:lpstr>Digital balance: a tool to measure matter movement</vt:lpstr>
      <vt:lpstr>BTB: a tool to detect matter change</vt:lpstr>
      <vt:lpstr>B. Your predictions about what the investigation tools will show</vt:lpstr>
      <vt:lpstr>Comparing ideas with a partner</vt:lpstr>
      <vt:lpstr>Save for Later</vt:lpstr>
      <vt:lpstr>Planning the investigation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102</cp:revision>
  <dcterms:created xsi:type="dcterms:W3CDTF">2014-04-16T13:49:00Z</dcterms:created>
  <dcterms:modified xsi:type="dcterms:W3CDTF">2020-04-07T16:49:47Z</dcterms:modified>
</cp:coreProperties>
</file>