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2"/>
  </p:notesMasterIdLst>
  <p:sldIdLst>
    <p:sldId id="274" r:id="rId2"/>
    <p:sldId id="278" r:id="rId3"/>
    <p:sldId id="280" r:id="rId4"/>
    <p:sldId id="258" r:id="rId5"/>
    <p:sldId id="291" r:id="rId6"/>
    <p:sldId id="292" r:id="rId7"/>
    <p:sldId id="293" r:id="rId8"/>
    <p:sldId id="294" r:id="rId9"/>
    <p:sldId id="295" r:id="rId10"/>
    <p:sldId id="296" r:id="rId11"/>
    <p:sldId id="298" r:id="rId12"/>
    <p:sldId id="299" r:id="rId13"/>
    <p:sldId id="300" r:id="rId14"/>
    <p:sldId id="301" r:id="rId15"/>
    <p:sldId id="302" r:id="rId16"/>
    <p:sldId id="311" r:id="rId17"/>
    <p:sldId id="312" r:id="rId18"/>
    <p:sldId id="313" r:id="rId19"/>
    <p:sldId id="314" r:id="rId20"/>
    <p:sldId id="31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8" autoAdjust="0"/>
    <p:restoredTop sz="86898" autoAdjust="0"/>
  </p:normalViewPr>
  <p:slideViewPr>
    <p:cSldViewPr snapToGrid="0">
      <p:cViewPr varScale="1">
        <p:scale>
          <a:sx n="82" d="100"/>
          <a:sy n="82" d="100"/>
        </p:scale>
        <p:origin x="944" y="17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219B8-544B-4094-8AFB-05B99A4B0ACA}" type="datetimeFigureOut">
              <a:rPr lang="en-US" smtClean="0"/>
              <a:t>3/23/20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7D8EDB-ED7B-4043-97B7-5646C7D0F842}" type="slidenum">
              <a:rPr lang="en-US" smtClean="0"/>
              <a:t>‹#›</a:t>
            </a:fld>
            <a:endParaRPr lang="en-US"/>
          </a:p>
        </p:txBody>
      </p:sp>
    </p:spTree>
    <p:extLst>
      <p:ext uri="{BB962C8B-B14F-4D97-AF65-F5344CB8AC3E}">
        <p14:creationId xmlns:p14="http://schemas.microsoft.com/office/powerpoint/2010/main" val="3301922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read about digestion and complete part of the graphic organizer.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5.4 How do Animals Grow? Reading. Higher level students may not need the review of content provided in this reading, but you may want them to add to the graphic organizer started in Activity 4.2.</a:t>
            </a:r>
          </a:p>
          <a:p>
            <a:pPr lvl="0"/>
            <a:r>
              <a:rPr lang="en-US" sz="1200" kern="1200" dirty="0">
                <a:solidFill>
                  <a:schemeClr val="tx1"/>
                </a:solidFill>
                <a:effectLst/>
                <a:latin typeface="+mn-lt"/>
                <a:ea typeface="+mn-ea"/>
                <a:cs typeface="+mn-cs"/>
              </a:rPr>
              <a:t>The reading provides a summary explanation of biosynthesis and additional information about of metabolic pathways (students can refer to the Metabolic Pathways 11 x 17 Poster to see some of the other pathways). </a:t>
            </a:r>
          </a:p>
          <a:p>
            <a:pPr lvl="0"/>
            <a:r>
              <a:rPr lang="en-US" sz="1200" kern="1200" dirty="0">
                <a:solidFill>
                  <a:schemeClr val="tx1"/>
                </a:solidFill>
                <a:effectLst/>
                <a:latin typeface="+mn-lt"/>
                <a:ea typeface="+mn-ea"/>
                <a:cs typeface="+mn-cs"/>
              </a:rPr>
              <a:t>Students can complete the reading individually or in pairs.</a:t>
            </a:r>
          </a:p>
          <a:p>
            <a:r>
              <a:rPr lang="en-US" sz="1200" kern="1200" dirty="0">
                <a:solidFill>
                  <a:schemeClr val="tx1"/>
                </a:solidFill>
                <a:effectLst/>
                <a:latin typeface="+mn-lt"/>
                <a:ea typeface="+mn-ea"/>
                <a:cs typeface="+mn-cs"/>
              </a:rPr>
              <a:t>After reading, students can complete the biosynthesis section of the Matter and Energy in Animals Graphic Organizer that they started completing in Activity 4.2.</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connect their atomic-molecular explanations to the macroscopic scale by referring to the cow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Have students look at the Cow 11 x 17 Poster and discuss with a partner the parts of a cow involved in digestion and biosynthesis on a macroscopic scale. </a:t>
            </a:r>
          </a:p>
          <a:p>
            <a:r>
              <a:rPr lang="en-US" sz="1200" kern="1200" dirty="0">
                <a:solidFill>
                  <a:schemeClr val="tx1"/>
                </a:solidFill>
                <a:effectLst/>
                <a:latin typeface="+mn-lt"/>
                <a:ea typeface="+mn-ea"/>
                <a:cs typeface="+mn-cs"/>
              </a:rPr>
              <a:t>Tell students that all parts (all cells) of a cow’s body undergo biosynthesis. </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1</a:t>
            </a:fld>
            <a:endParaRPr lang="en-US"/>
          </a:p>
        </p:txBody>
      </p:sp>
    </p:spTree>
    <p:extLst>
      <p:ext uri="{BB962C8B-B14F-4D97-AF65-F5344CB8AC3E}">
        <p14:creationId xmlns:p14="http://schemas.microsoft.com/office/powerpoint/2010/main" val="14010558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7D8EDB-ED7B-4043-97B7-5646C7D0F842}" type="slidenum">
              <a:rPr lang="en-US" smtClean="0"/>
              <a:t>10</a:t>
            </a:fld>
            <a:endParaRPr lang="en-US"/>
          </a:p>
        </p:txBody>
      </p:sp>
    </p:spTree>
    <p:extLst>
      <p:ext uri="{BB962C8B-B14F-4D97-AF65-F5344CB8AC3E}">
        <p14:creationId xmlns:p14="http://schemas.microsoft.com/office/powerpoint/2010/main" val="609785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b="1" kern="1200" dirty="0">
                <a:solidFill>
                  <a:schemeClr val="tx1"/>
                </a:solidFill>
                <a:effectLst/>
                <a:latin typeface="+mn-lt"/>
                <a:ea typeface="+mn-ea"/>
                <a:cs typeface="+mn-cs"/>
              </a:rPr>
              <a:t>Have students think about how biosynthesis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to begin discussing the Matter Change Question. </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slides 12-13 to have students compare their answers to the Matter Change Question on the 5.4 Explanations Tool for Cow Biosynthesis with the answers on the slide. Have students use a different colored writing utensil to make any needed changes to their answers. Allow students to ask questions if they do not understand why their ideas are incorrect.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r>
              <a:rPr lang="en-US" dirty="0">
                <a:effectLst/>
              </a:rPr>
              <a:t> </a:t>
            </a:r>
            <a:endParaRPr lang="en-US" altLang="en-US" dirty="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731F79E-D867-4495-9C9D-332232B4076F}" type="slidenum">
              <a:rPr lang="en-US" altLang="en-US">
                <a:solidFill>
                  <a:srgbClr val="000000"/>
                </a:solidFill>
              </a:rPr>
              <a:pPr fontAlgn="base">
                <a:spcBef>
                  <a:spcPct val="0"/>
                </a:spcBef>
                <a:spcAft>
                  <a:spcPct val="0"/>
                </a:spcAft>
              </a:pPr>
              <a:t>11</a:t>
            </a:fld>
            <a:endParaRPr lang="en-US" altLang="en-US">
              <a:solidFill>
                <a:srgbClr val="000000"/>
              </a:solidFill>
            </a:endParaRPr>
          </a:p>
        </p:txBody>
      </p:sp>
    </p:spTree>
    <p:extLst>
      <p:ext uri="{BB962C8B-B14F-4D97-AF65-F5344CB8AC3E}">
        <p14:creationId xmlns:p14="http://schemas.microsoft.com/office/powerpoint/2010/main" val="2100430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12-13 to have students compare their answers to the Matter Change Question on the 5.4 Explanations Tool for Cow Biosynthesis with the answers on the slide. Have students use a different colored writing utensil to make any needed changes to their answers. Allow students to ask questions if they do not understand why their ideas are incorrect.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r>
              <a:rPr lang="en-US" dirty="0">
                <a:effectLst/>
              </a:rPr>
              <a:t> </a:t>
            </a:r>
            <a:endParaRPr lang="en-US" alt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920839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12-13 to have students compare their answers to the Matter Change Question on the 5.4 Explanations Tool for Cow Biosynthesis with the answers on the slide. Have students use a different colored writing utensil to make any needed changes to their answers. Allow students to ask questions if they do not understand why their ideas are incorrect.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r>
              <a:rPr lang="en-US" dirty="0">
                <a:effectLst/>
              </a:rPr>
              <a:t> </a:t>
            </a:r>
            <a:endParaRPr lang="en-US" alt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641490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biosynthesis helps answer the Energy Change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14 to have students compare their answers to the Energy Change Question on the 5.4 Explanations Tool for Cow Biosynthesis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455088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15 of the PPT for the full story of digestion. Have students look at two handouts: (a) The Three Questions Handout, and (b) the Animals Example Explanations Handout. </a:t>
            </a:r>
          </a:p>
          <a:p>
            <a:pPr lvl="0"/>
            <a:r>
              <a:rPr lang="en-US" sz="1200" kern="1200" dirty="0">
                <a:solidFill>
                  <a:schemeClr val="tx1"/>
                </a:solidFill>
                <a:effectLst/>
                <a:latin typeface="+mn-lt"/>
                <a:ea typeface="+mn-ea"/>
                <a:cs typeface="+mn-cs"/>
              </a:rPr>
              <a:t>Ask students to evaluate the two example explanations of cow biosynthesis on the Animals Example Explanations Handout: Which explanation is better? Why?</a:t>
            </a:r>
          </a:p>
          <a:p>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15 of the PPT for the full explanation. Have students use the Three Questions Explanation Checklist on the back of the Three Questions Handout to check that their story includes each of the parts (matter movement, matter change, energy change, and matter movement). </a:t>
            </a:r>
          </a:p>
          <a:p>
            <a:pPr lvl="0"/>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3027484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17</a:t>
            </a:fld>
            <a:endParaRPr lang="en-US"/>
          </a:p>
        </p:txBody>
      </p:sp>
    </p:spTree>
    <p:extLst>
      <p:ext uri="{BB962C8B-B14F-4D97-AF65-F5344CB8AC3E}">
        <p14:creationId xmlns:p14="http://schemas.microsoft.com/office/powerpoint/2010/main" val="39502196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3429941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429006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5.4 Explaining How Cows Grow: Digestion and Biosynthesis PPT.</a:t>
            </a:r>
          </a:p>
          <a:p>
            <a:pPr lvl="0"/>
            <a:r>
              <a:rPr lang="en-US" sz="1200" kern="1200" dirty="0">
                <a:solidFill>
                  <a:schemeClr val="tx1"/>
                </a:solidFill>
                <a:effectLst/>
                <a:latin typeface="+mn-lt"/>
                <a:ea typeface="+mn-ea"/>
                <a:cs typeface="+mn-cs"/>
              </a:rPr>
              <a:t>Pass out a Learning Tracking Tool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"Explaining How Cows Grow: Digestion and Biosynthesis" and their role, Explainer. </a:t>
            </a:r>
          </a:p>
          <a:p>
            <a:pPr lvl="0"/>
            <a:r>
              <a:rPr lang="en-US" sz="1200" kern="1200" dirty="0">
                <a:solidFill>
                  <a:schemeClr val="tx1"/>
                </a:solidFill>
                <a:effectLst/>
                <a:latin typeface="+mn-lt"/>
                <a:ea typeface="+mn-ea"/>
                <a:cs typeface="+mn-cs"/>
              </a:rPr>
              <a:t>Have a class discussion about what students did during the activity.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How Cows Grow, Explainer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Trace the processes involved in a cow growing, digestion and biosynthesis on a poster of a cow, construct a model of the breakdown and rebuilding of molecules through digestion and biosynthesis, and use the Explanations Tool to explain digestion and biosynthesis.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Matter goes into the body and is broken down during digestion. Some matter is used for growth (biosynthesis).</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do other animals grow, move, and function?</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4044625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5.4 Explaining How Cows Grow: Biosynthesis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2</a:t>
            </a:fld>
            <a:endParaRPr lang="en-US"/>
          </a:p>
        </p:txBody>
      </p:sp>
    </p:spTree>
    <p:extLst>
      <p:ext uri="{BB962C8B-B14F-4D97-AF65-F5344CB8AC3E}">
        <p14:creationId xmlns:p14="http://schemas.microsoft.com/office/powerpoint/2010/main" val="2520951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Remind students of their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 3 of the PPT have students revisit their arguments and unanswered questions from the Mealworm Investigation by looking at 3.3 Evidence-Based Arguments for Mealworms Eating. </a:t>
            </a:r>
          </a:p>
          <a:p>
            <a:pPr lvl="0"/>
            <a:r>
              <a:rPr lang="en-US" sz="1200" kern="1200" dirty="0">
                <a:solidFill>
                  <a:schemeClr val="tx1"/>
                </a:solidFill>
                <a:effectLst/>
                <a:latin typeface="+mn-lt"/>
                <a:ea typeface="+mn-ea"/>
                <a:cs typeface="+mn-cs"/>
              </a:rPr>
              <a:t>Remind students that after explaining cellular respiration in Lesson 4.2 and digestion in Lesson 5.3, there were still unanswered questions about how animals grow.</a:t>
            </a:r>
          </a:p>
          <a:p>
            <a:r>
              <a:rPr lang="en-US" sz="1200" kern="1200" dirty="0">
                <a:solidFill>
                  <a:schemeClr val="tx1"/>
                </a:solidFill>
                <a:effectLst/>
                <a:latin typeface="+mn-lt"/>
                <a:ea typeface="+mn-ea"/>
                <a:cs typeface="+mn-cs"/>
              </a:rPr>
              <a:t>In today’s lesson, students will use what they learned in Lesson 5.1 (and 5.2) to explain how cows use food for growth.</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b="1" kern="1200" dirty="0">
                <a:solidFill>
                  <a:schemeClr val="tx1"/>
                </a:solidFill>
                <a:effectLst/>
                <a:latin typeface="+mn-lt"/>
                <a:ea typeface="+mn-ea"/>
                <a:cs typeface="+mn-cs"/>
              </a:rPr>
              <a:t>Discuss what happens to the small organic molecules after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4-5 of the PPT. Remind students that the products of digestion (small organic molecules or monomers) can be used by cells for either growth or energy. </a:t>
            </a:r>
          </a:p>
          <a:p>
            <a:r>
              <a:rPr lang="en-US" sz="1200" kern="1200" dirty="0">
                <a:solidFill>
                  <a:schemeClr val="tx1"/>
                </a:solidFill>
                <a:effectLst/>
                <a:latin typeface="+mn-lt"/>
                <a:ea typeface="+mn-ea"/>
                <a:cs typeface="+mn-cs"/>
              </a:rPr>
              <a:t>Allow students to explain the processes of digestion and cellular respiration as a review.</a:t>
            </a:r>
            <a:r>
              <a:rPr lang="en-US" dirty="0">
                <a:effectLst/>
              </a:rPr>
              <a:t> </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2458FD4-3C6D-4211-9FA9-25E4C24C7F66}" type="slidenum">
              <a:rPr lang="en-US" altLang="en-US">
                <a:solidFill>
                  <a:prstClr val="black"/>
                </a:solidFill>
              </a:rPr>
              <a:pPr fontAlgn="base">
                <a:spcBef>
                  <a:spcPct val="0"/>
                </a:spcBef>
                <a:spcAft>
                  <a:spcPct val="0"/>
                </a:spcAft>
              </a:pPr>
              <a:t>4</a:t>
            </a:fld>
            <a:endParaRPr lang="en-US" altLang="en-US">
              <a:solidFill>
                <a:prstClr val="black"/>
              </a:solidFill>
            </a:endParaRPr>
          </a:p>
        </p:txBody>
      </p:sp>
    </p:spTree>
    <p:extLst>
      <p:ext uri="{BB962C8B-B14F-4D97-AF65-F5344CB8AC3E}">
        <p14:creationId xmlns:p14="http://schemas.microsoft.com/office/powerpoint/2010/main" val="273454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a:p>
            <a:pPr lvl="0"/>
            <a:r>
              <a:rPr lang="en-US" sz="1200" b="1" kern="1200" dirty="0">
                <a:solidFill>
                  <a:schemeClr val="tx1"/>
                </a:solidFill>
                <a:effectLst/>
                <a:latin typeface="+mn-lt"/>
                <a:ea typeface="+mn-ea"/>
                <a:cs typeface="+mn-cs"/>
              </a:rPr>
              <a:t>Discuss what happens to the small organic molecules after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4-5 of the PPT. Remind students that the products of digestion (small organic molecules or monomers) can be used by cells for either growth or energy. </a:t>
            </a:r>
          </a:p>
          <a:p>
            <a:r>
              <a:rPr lang="en-US" sz="1200" kern="1200" dirty="0">
                <a:solidFill>
                  <a:schemeClr val="tx1"/>
                </a:solidFill>
                <a:effectLst/>
                <a:latin typeface="+mn-lt"/>
                <a:ea typeface="+mn-ea"/>
                <a:cs typeface="+mn-cs"/>
              </a:rPr>
              <a:t>Allow students to explain the processes of digestion and cellular respiration as a review.</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43F2B95-6723-4664-AF5C-EF8D4405177E}" type="slidenum">
              <a:rPr lang="en-US">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3420987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their Explanations Process Tool for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5.4 Explaining How Cows Grow: Biosynthesis PPT. Give each student one copy of 5.4 Explanations Tool for Cow Biosynthesis. </a:t>
            </a:r>
          </a:p>
          <a:p>
            <a:pPr lvl="0"/>
            <a:r>
              <a:rPr lang="en-US" sz="1200" kern="1200" dirty="0">
                <a:solidFill>
                  <a:schemeClr val="tx1"/>
                </a:solidFill>
                <a:effectLst/>
                <a:latin typeface="+mn-lt"/>
                <a:ea typeface="+mn-ea"/>
                <a:cs typeface="+mn-cs"/>
              </a:rPr>
              <a:t>Tell students that in this part of the investigation, they will combine everything they learned about how cows use food to grow into an explanation.</a:t>
            </a:r>
          </a:p>
          <a:p>
            <a:pPr lvl="0"/>
            <a:r>
              <a:rPr lang="en-US" sz="1200" kern="1200" dirty="0">
                <a:solidFill>
                  <a:schemeClr val="tx1"/>
                </a:solidFill>
                <a:effectLst/>
                <a:latin typeface="+mn-lt"/>
                <a:ea typeface="+mn-ea"/>
                <a:cs typeface="+mn-cs"/>
              </a:rPr>
              <a:t>Remind them to consider both their evidence from the investigation as well as what they learned in the molecular modeling (or tracing) activity to construct their explanations. </a:t>
            </a:r>
          </a:p>
          <a:p>
            <a:r>
              <a:rPr lang="en-US" sz="1200" kern="1200" dirty="0">
                <a:solidFill>
                  <a:schemeClr val="tx1"/>
                </a:solidFill>
                <a:effectLst/>
                <a:latin typeface="+mn-lt"/>
                <a:ea typeface="+mn-ea"/>
                <a:cs typeface="+mn-cs"/>
              </a:rPr>
              <a:t>Give students about 10 minutes to complete the Explanations process tool. </a:t>
            </a:r>
          </a:p>
        </p:txBody>
      </p:sp>
      <p:sp>
        <p:nvSpPr>
          <p:cNvPr id="4" name="Slide Number Placeholder 3"/>
          <p:cNvSpPr>
            <a:spLocks noGrp="1"/>
          </p:cNvSpPr>
          <p:nvPr>
            <p:ph type="sldNum" sz="quarter" idx="10"/>
          </p:nvPr>
        </p:nvSpPr>
        <p:spPr/>
        <p:txBody>
          <a:bodyPr/>
          <a:lstStyle/>
          <a:p>
            <a:fld id="{754EE964-B89B-4FE9-BE39-55957A3A45BE}" type="slidenum">
              <a:rPr lang="en-US" smtClean="0"/>
              <a:t>6</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5.4 Explaining How Cows Grow: Digestion and Biosynthesis PPT. Divide students into pairs and have them compare explanations for the Three Questions and the final explanation on the process tool.</a:t>
            </a:r>
          </a:p>
          <a:p>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or handout to make sure they are following the “rules.” </a:t>
            </a:r>
          </a:p>
        </p:txBody>
      </p:sp>
      <p:sp>
        <p:nvSpPr>
          <p:cNvPr id="4" name="Slide Number Placeholder 3"/>
          <p:cNvSpPr>
            <a:spLocks noGrp="1"/>
          </p:cNvSpPr>
          <p:nvPr>
            <p:ph type="sldNum" sz="quarter" idx="10"/>
          </p:nvPr>
        </p:nvSpPr>
        <p:spPr/>
        <p:txBody>
          <a:bodyPr/>
          <a:lstStyle/>
          <a:p>
            <a:fld id="{754EE964-B89B-4FE9-BE39-55957A3A45BE}" type="slidenum">
              <a:rPr lang="en-US" smtClean="0"/>
              <a:t>7</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b="1" kern="1200" dirty="0">
                <a:solidFill>
                  <a:schemeClr val="tx1"/>
                </a:solidFill>
                <a:effectLst/>
                <a:latin typeface="+mn-lt"/>
                <a:ea typeface="+mn-ea"/>
                <a:cs typeface="+mn-cs"/>
              </a:rPr>
              <a:t>Have students think about how biosynthesis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8-10 in the PPT to have the students discuss what is happening to matter during biosynthesis and to have them check their answers to the Matter Movement Question on their 5.4 Explanations Tool for Cow Biosynthesis.</a:t>
            </a:r>
          </a:p>
          <a:p>
            <a:pPr lvl="0"/>
            <a:r>
              <a:rPr lang="en-US" sz="1200" kern="1200" dirty="0">
                <a:solidFill>
                  <a:schemeClr val="tx1"/>
                </a:solidFill>
                <a:effectLst/>
                <a:latin typeface="+mn-lt"/>
                <a:ea typeface="+mn-ea"/>
                <a:cs typeface="+mn-cs"/>
              </a:rPr>
              <a:t>Show students slide 8 to have them think about where atoms are moving from and moving to during biosynthesis. </a:t>
            </a:r>
          </a:p>
          <a:p>
            <a:pPr lvl="0"/>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449B29F-CD22-437C-956C-8737C9C9257A}" type="slidenum">
              <a:rPr lang="en-US" altLang="en-US">
                <a:solidFill>
                  <a:srgbClr val="000000"/>
                </a:solidFill>
              </a:rPr>
              <a:pPr fontAlgn="base">
                <a:spcBef>
                  <a:spcPct val="0"/>
                </a:spcBef>
                <a:spcAft>
                  <a:spcPct val="0"/>
                </a:spcAft>
              </a:pPr>
              <a:t>8</a:t>
            </a:fld>
            <a:endParaRPr lang="en-US" altLang="en-US">
              <a:solidFill>
                <a:srgbClr val="000000"/>
              </a:solidFill>
            </a:endParaRPr>
          </a:p>
        </p:txBody>
      </p:sp>
    </p:spTree>
    <p:extLst>
      <p:ext uri="{BB962C8B-B14F-4D97-AF65-F5344CB8AC3E}">
        <p14:creationId xmlns:p14="http://schemas.microsoft.com/office/powerpoint/2010/main" val="637186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7D8EDB-ED7B-4043-97B7-5646C7D0F842}" type="slidenum">
              <a:rPr lang="en-US" smtClean="0"/>
              <a:t>9</a:t>
            </a:fld>
            <a:endParaRPr lang="en-US"/>
          </a:p>
        </p:txBody>
      </p:sp>
    </p:spTree>
    <p:extLst>
      <p:ext uri="{BB962C8B-B14F-4D97-AF65-F5344CB8AC3E}">
        <p14:creationId xmlns:p14="http://schemas.microsoft.com/office/powerpoint/2010/main" val="2746812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solidFill>
                  <a:prstClr val="black">
                    <a:tint val="75000"/>
                  </a:prstClr>
                </a:solidFill>
              </a:rPr>
              <a:pPr>
                <a:defRPr/>
              </a:pPr>
              <a:t>‹#›</a:t>
            </a:fld>
            <a:endParaRPr lang="en-US">
              <a:solidFill>
                <a:prstClr val="black">
                  <a:tint val="75000"/>
                </a:prstClr>
              </a:solidFill>
            </a:endParaRPr>
          </a:p>
        </p:txBody>
      </p:sp>
      <p:pic>
        <p:nvPicPr>
          <p:cNvPr id="7" name="Picture 6" descr="C:\Documents and Settings\Craig Douglas\My Documents\for JJ\Carbon TIME\logo\Carbon TIME 1 line small.pn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pPr defTabSz="457200" fontAlgn="base">
              <a:spcBef>
                <a:spcPct val="0"/>
              </a:spcBef>
              <a:spcAft>
                <a:spcPct val="0"/>
              </a:spcAft>
            </a:pPr>
            <a:r>
              <a:rPr lang="en-US" sz="1300" i="1" dirty="0">
                <a:solidFill>
                  <a:prstClr val="black"/>
                </a:solidFill>
              </a:rPr>
              <a:t> </a:t>
            </a:r>
            <a:endParaRPr lang="en-US" sz="1300" dirty="0">
              <a:solidFill>
                <a:prstClr val="black"/>
              </a:solidFill>
            </a:endParaRPr>
          </a:p>
          <a:p>
            <a:pPr defTabSz="457200" fontAlgn="base">
              <a:spcBef>
                <a:spcPct val="0"/>
              </a:spcBef>
              <a:spcAft>
                <a:spcPct val="0"/>
              </a:spcAft>
            </a:pPr>
            <a:r>
              <a:rPr lang="en-US" sz="1300" i="1" dirty="0">
                <a:solidFill>
                  <a:prstClr val="black"/>
                </a:solidFill>
              </a:rPr>
              <a:t>Environmental Literacy Project</a:t>
            </a:r>
            <a:br>
              <a:rPr lang="en-US" sz="1300" i="1" dirty="0">
                <a:solidFill>
                  <a:prstClr val="black"/>
                </a:solidFill>
              </a:rPr>
            </a:br>
            <a:r>
              <a:rPr lang="en-US" sz="1300" i="1" dirty="0">
                <a:solidFill>
                  <a:prstClr val="black"/>
                </a:solidFill>
              </a:rPr>
              <a:t>Michigan State University</a:t>
            </a:r>
            <a:r>
              <a:rPr lang="en-US" sz="1300" dirty="0">
                <a:solidFill>
                  <a:prstClr val="black"/>
                </a:solidFill>
              </a:rPr>
              <a:t> </a:t>
            </a:r>
          </a:p>
        </p:txBody>
      </p:sp>
    </p:spTree>
    <p:extLst>
      <p:ext uri="{BB962C8B-B14F-4D97-AF65-F5344CB8AC3E}">
        <p14:creationId xmlns:p14="http://schemas.microsoft.com/office/powerpoint/2010/main" val="771071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77902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81025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48914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56948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5459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3946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2940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07941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69418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3597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defTabSz="457200">
              <a:defRPr/>
            </a:pPr>
            <a:fld id="{9D6E3948-9AC7-4963-980D-81ABFA4FA34A}" type="slidenum">
              <a:rPr lang="en-US" smtClean="0">
                <a:solidFill>
                  <a:prstClr val="black">
                    <a:tint val="75000"/>
                  </a:prstClr>
                </a:solidFill>
              </a:rPr>
              <a:pPr defTabSz="457200">
                <a:defRPr/>
              </a:pPr>
              <a:t>‹#›</a:t>
            </a:fld>
            <a:endParaRPr lang="en-US" dirty="0">
              <a:solidFill>
                <a:prstClr val="black">
                  <a:tint val="75000"/>
                </a:prstClr>
              </a:solidFill>
            </a:endParaRPr>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Tree>
    <p:extLst>
      <p:ext uri="{BB962C8B-B14F-4D97-AF65-F5344CB8AC3E}">
        <p14:creationId xmlns:p14="http://schemas.microsoft.com/office/powerpoint/2010/main" val="19516849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9.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07E269F-9726-44B7-92E4-7A50054E190B}" type="slidenum">
              <a:rPr lang="en-US" smtClean="0">
                <a:solidFill>
                  <a:prstClr val="black">
                    <a:tint val="75000"/>
                  </a:prstClr>
                </a:solidFill>
              </a:rPr>
              <a:pPr>
                <a:defRPr/>
              </a:pPr>
              <a:t>1</a:t>
            </a:fld>
            <a:endParaRPr lang="en-US">
              <a:solidFill>
                <a:prstClr val="black">
                  <a:tint val="75000"/>
                </a:prstClr>
              </a:solidFill>
            </a:endParaRPr>
          </a:p>
        </p:txBody>
      </p:sp>
      <p:grpSp>
        <p:nvGrpSpPr>
          <p:cNvPr id="5" name="Group 4"/>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7" name="Picture 6"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8" name="Title 1"/>
          <p:cNvSpPr txBox="1">
            <a:spLocks/>
          </p:cNvSpPr>
          <p:nvPr/>
        </p:nvSpPr>
        <p:spPr>
          <a:xfrm>
            <a:off x="733926" y="1203993"/>
            <a:ext cx="7772400" cy="2778459"/>
          </a:xfrm>
          <a:prstGeom prst="rect">
            <a:avLst/>
          </a:prstGeom>
        </p:spPr>
        <p:txBody>
          <a:bodyPr/>
          <a:lst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r>
              <a:rPr lang="en-US" altLang="en-US" i="1" dirty="0">
                <a:latin typeface="Arial" panose="020B0604020202020204" pitchFamily="34" charset="0"/>
                <a:cs typeface="Arial" panose="020B0604020202020204" pitchFamily="34" charset="0"/>
              </a:rPr>
              <a:t>Animals</a:t>
            </a:r>
            <a:r>
              <a:rPr lang="en-US" altLang="en-US" dirty="0">
                <a:latin typeface="Arial" panose="020B0604020202020204" pitchFamily="34" charset="0"/>
                <a:cs typeface="Arial" panose="020B0604020202020204" pitchFamily="34" charset="0"/>
              </a:rPr>
              <a:t> Unit</a:t>
            </a:r>
            <a:br>
              <a:rPr lang="en-US" altLang="en-US" dirty="0">
                <a:latin typeface="Arial" panose="020B0604020202020204" pitchFamily="34" charset="0"/>
                <a:cs typeface="Arial" panose="020B0604020202020204" pitchFamily="34" charset="0"/>
              </a:rPr>
            </a:br>
            <a:r>
              <a:rPr lang="en-US" altLang="en-US">
                <a:latin typeface="Arial" panose="020B0604020202020204" pitchFamily="34" charset="0"/>
                <a:cs typeface="Arial" panose="020B0604020202020204" pitchFamily="34" charset="0"/>
              </a:rPr>
              <a:t>Activity 5.4: </a:t>
            </a:r>
            <a:r>
              <a:rPr lang="en-US" dirty="0">
                <a:latin typeface="Arial" panose="020B0604020202020204" pitchFamily="34" charset="0"/>
                <a:cs typeface="Arial" panose="020B0604020202020204" pitchFamily="34" charset="0"/>
              </a:rPr>
              <a:t>Explaining How Cows Grow</a:t>
            </a:r>
            <a:r>
              <a:rPr lang="en-US">
                <a:latin typeface="Arial" panose="020B0604020202020204" pitchFamily="34" charset="0"/>
                <a:cs typeface="Arial" panose="020B0604020202020204" pitchFamily="34" charset="0"/>
              </a:rPr>
              <a:t>: Biosynthesis</a:t>
            </a:r>
            <a:endParaRPr lang="en-US" altLang="en-US" dirty="0">
              <a:latin typeface="Arial" panose="020B0604020202020204" pitchFamily="34" charset="0"/>
              <a:cs typeface="Arial" panose="020B0604020202020204" pitchFamily="34" charset="0"/>
            </a:endParaRPr>
          </a:p>
        </p:txBody>
      </p:sp>
      <p:sp>
        <p:nvSpPr>
          <p:cNvPr id="10" name="AutoShape 7"/>
          <p:cNvSpPr>
            <a:spLocks noChangeArrowheads="1"/>
          </p:cNvSpPr>
          <p:nvPr/>
        </p:nvSpPr>
        <p:spPr bwMode="auto">
          <a:xfrm>
            <a:off x="3352989" y="5151438"/>
            <a:ext cx="1468437" cy="609600"/>
          </a:xfrm>
          <a:prstGeom prst="rightArrow">
            <a:avLst>
              <a:gd name="adj1" fmla="val 50000"/>
              <a:gd name="adj2" fmla="val 96889"/>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prstClr val="black"/>
              </a:solidFill>
            </a:endParaRPr>
          </a:p>
        </p:txBody>
      </p:sp>
      <p:pic>
        <p:nvPicPr>
          <p:cNvPr id="11" name="Picture 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80836" y="3890963"/>
            <a:ext cx="3811588"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baby cow.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16824" y="4803776"/>
            <a:ext cx="2139950"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528485" y="6069693"/>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32422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10</a:t>
            </a:fld>
            <a:endParaRPr lang="en-US">
              <a:solidFill>
                <a:prstClr val="black">
                  <a:tint val="75000"/>
                </a:prstClr>
              </a:solidFill>
            </a:endParaRPr>
          </a:p>
        </p:txBody>
      </p:sp>
      <p:sp>
        <p:nvSpPr>
          <p:cNvPr id="5" name="TextBox 4"/>
          <p:cNvSpPr txBox="1"/>
          <p:nvPr/>
        </p:nvSpPr>
        <p:spPr>
          <a:xfrm>
            <a:off x="1730699" y="273845"/>
            <a:ext cx="5820329" cy="830997"/>
          </a:xfrm>
          <a:prstGeom prst="rect">
            <a:avLst/>
          </a:prstGeom>
          <a:solidFill>
            <a:schemeClr val="tx2">
              <a:lumMod val="40000"/>
              <a:lumOff val="60000"/>
            </a:schemeClr>
          </a:solidFill>
        </p:spPr>
        <p:txBody>
          <a:bodyPr wrap="square" rtlCol="0">
            <a:spAutoFit/>
          </a:bodyPr>
          <a:lstStyle/>
          <a:p>
            <a:pPr algn="ctr"/>
            <a:r>
              <a:rPr lang="en-US" sz="4800" dirty="0"/>
              <a:t>Matter</a:t>
            </a:r>
            <a:r>
              <a:rPr lang="en-US" sz="4800" dirty="0">
                <a:solidFill>
                  <a:srgbClr val="FF0000"/>
                </a:solidFill>
              </a:rPr>
              <a:t> </a:t>
            </a:r>
            <a:r>
              <a:rPr lang="en-US" sz="4800" dirty="0">
                <a:solidFill>
                  <a:prstClr val="black"/>
                </a:solidFill>
              </a:rPr>
              <a:t>Movement</a:t>
            </a:r>
          </a:p>
        </p:txBody>
      </p:sp>
      <p:sp>
        <p:nvSpPr>
          <p:cNvPr id="7" name="Rectangle 6"/>
          <p:cNvSpPr/>
          <p:nvPr/>
        </p:nvSpPr>
        <p:spPr>
          <a:xfrm>
            <a:off x="5510209" y="1462202"/>
            <a:ext cx="3633791" cy="3046988"/>
          </a:xfrm>
          <a:prstGeom prst="rect">
            <a:avLst/>
          </a:prstGeom>
        </p:spPr>
        <p:txBody>
          <a:bodyPr wrap="square">
            <a:spAutoFit/>
          </a:bodyPr>
          <a:lstStyle/>
          <a:p>
            <a:r>
              <a:rPr lang="en-US" sz="3200" dirty="0"/>
              <a:t>Do you have:</a:t>
            </a:r>
          </a:p>
          <a:p>
            <a:pPr marL="457200" indent="-457200">
              <a:buFont typeface="Arial"/>
              <a:buChar char="•"/>
            </a:pPr>
            <a:r>
              <a:rPr lang="en-US" sz="3200" dirty="0"/>
              <a:t>large organic molecules (or polymers) staying in the cow’s skin cell?</a:t>
            </a:r>
          </a:p>
        </p:txBody>
      </p:sp>
      <p:cxnSp>
        <p:nvCxnSpPr>
          <p:cNvPr id="8" name="Curved Connector 7"/>
          <p:cNvCxnSpPr/>
          <p:nvPr/>
        </p:nvCxnSpPr>
        <p:spPr>
          <a:xfrm rot="16200000" flipH="1">
            <a:off x="480613" y="3122213"/>
            <a:ext cx="1874484" cy="313890"/>
          </a:xfrm>
          <a:prstGeom prst="curvedConnector3">
            <a:avLst>
              <a:gd name="adj1" fmla="val 50000"/>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309228" y="1904036"/>
            <a:ext cx="1378399" cy="877163"/>
          </a:xfrm>
          <a:prstGeom prst="rect">
            <a:avLst/>
          </a:prstGeom>
          <a:solidFill>
            <a:schemeClr val="bg1"/>
          </a:solidFill>
          <a:ln>
            <a:solidFill>
              <a:schemeClr val="tx1"/>
            </a:solidFill>
          </a:ln>
        </p:spPr>
        <p:txBody>
          <a:bodyPr wrap="square" rtlCol="0">
            <a:spAutoFit/>
          </a:bodyPr>
          <a:lstStyle/>
          <a:p>
            <a:r>
              <a:rPr lang="en-US" sz="1700" dirty="0"/>
              <a:t>Small organic molecules or monomers</a:t>
            </a:r>
          </a:p>
        </p:txBody>
      </p:sp>
      <p:sp>
        <p:nvSpPr>
          <p:cNvPr id="9" name="TextBox 8"/>
          <p:cNvSpPr txBox="1"/>
          <p:nvPr/>
        </p:nvSpPr>
        <p:spPr>
          <a:xfrm>
            <a:off x="2154933" y="3754480"/>
            <a:ext cx="1357800" cy="877163"/>
          </a:xfrm>
          <a:prstGeom prst="rect">
            <a:avLst/>
          </a:prstGeom>
          <a:solidFill>
            <a:schemeClr val="bg1"/>
          </a:solidFill>
          <a:ln>
            <a:solidFill>
              <a:schemeClr val="tx1"/>
            </a:solidFill>
          </a:ln>
        </p:spPr>
        <p:txBody>
          <a:bodyPr wrap="square" rtlCol="0">
            <a:spAutoFit/>
          </a:bodyPr>
          <a:lstStyle/>
          <a:p>
            <a:r>
              <a:rPr lang="en-US" sz="1700" dirty="0"/>
              <a:t>Large organic molecules or polymers</a:t>
            </a:r>
          </a:p>
        </p:txBody>
      </p:sp>
      <p:grpSp>
        <p:nvGrpSpPr>
          <p:cNvPr id="11" name="Group 10"/>
          <p:cNvGrpSpPr/>
          <p:nvPr/>
        </p:nvGrpSpPr>
        <p:grpSpPr>
          <a:xfrm>
            <a:off x="457200" y="1854200"/>
            <a:ext cx="5334000" cy="3709034"/>
            <a:chOff x="0" y="0"/>
            <a:chExt cx="3657600" cy="2857729"/>
          </a:xfrm>
        </p:grpSpPr>
        <p:grpSp>
          <p:nvGrpSpPr>
            <p:cNvPr id="12" name="Group 11"/>
            <p:cNvGrpSpPr/>
            <p:nvPr/>
          </p:nvGrpSpPr>
          <p:grpSpPr>
            <a:xfrm>
              <a:off x="1714500" y="0"/>
              <a:ext cx="1943100" cy="1324610"/>
              <a:chOff x="0" y="0"/>
              <a:chExt cx="2988310" cy="2005965"/>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988310" cy="2005965"/>
              </a:xfrm>
              <a:prstGeom prst="rect">
                <a:avLst/>
              </a:prstGeom>
              <a:extLst>
                <a:ext uri="{FAA26D3D-D897-4be2-8F04-BA451C77F1D7}">
                  <ma14:placeholderFlag xmlns:ma14="http://schemas.microsoft.com/office/mac/drawingml/2011/main" xmlns=""/>
                </a:ext>
              </a:extLst>
            </p:spPr>
          </p:pic>
          <p:sp>
            <p:nvSpPr>
              <p:cNvPr id="17" name="Oval 16"/>
              <p:cNvSpPr/>
              <p:nvPr/>
            </p:nvSpPr>
            <p:spPr>
              <a:xfrm>
                <a:off x="250825" y="979805"/>
                <a:ext cx="160655" cy="168910"/>
              </a:xfrm>
              <a:prstGeom prst="ellipse">
                <a:avLst/>
              </a:prstGeom>
              <a:no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13" name="Straight Connector 12"/>
            <p:cNvCxnSpPr/>
            <p:nvPr/>
          </p:nvCxnSpPr>
          <p:spPr>
            <a:xfrm flipH="1">
              <a:off x="0" y="685800"/>
              <a:ext cx="1942465" cy="16129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1485900" y="685800"/>
              <a:ext cx="517526" cy="16129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0" y="807949"/>
              <a:ext cx="1542415" cy="2049780"/>
            </a:xfrm>
            <a:prstGeom prst="rect">
              <a:avLst/>
            </a:prstGeom>
            <a:noFill/>
            <a:ln>
              <a:solidFill>
                <a:schemeClr val="tx1"/>
              </a:solidFill>
            </a:ln>
            <a:extLst>
              <a:ext uri="{FAA26D3D-D897-4be2-8F04-BA451C77F1D7}">
                <ma14:placeholderFlag xmlns:ma14="http://schemas.microsoft.com/office/mac/drawingml/2011/main" xmlns=""/>
              </a:ext>
            </a:extLst>
          </p:spPr>
        </p:pic>
      </p:grpSp>
    </p:spTree>
    <p:extLst>
      <p:ext uri="{BB962C8B-B14F-4D97-AF65-F5344CB8AC3E}">
        <p14:creationId xmlns:p14="http://schemas.microsoft.com/office/powerpoint/2010/main" val="2276714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7"/>
          <p:cNvSpPr txBox="1">
            <a:spLocks noChangeArrowheads="1"/>
          </p:cNvSpPr>
          <p:nvPr/>
        </p:nvSpPr>
        <p:spPr bwMode="auto">
          <a:xfrm>
            <a:off x="0" y="84427"/>
            <a:ext cx="9144000" cy="281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3600" b="1" dirty="0">
                <a:solidFill>
                  <a:prstClr val="white"/>
                </a:solidFill>
              </a:rPr>
              <a:t>The Carbon and Energy Questions: </a:t>
            </a:r>
          </a:p>
          <a:p>
            <a:pPr algn="ctr" defTabSz="457200" fontAlgn="base">
              <a:lnSpc>
                <a:spcPct val="80000"/>
              </a:lnSpc>
              <a:spcBef>
                <a:spcPct val="0"/>
              </a:spcBef>
              <a:spcAft>
                <a:spcPct val="0"/>
              </a:spcAft>
            </a:pPr>
            <a:endParaRPr lang="en-US" altLang="en-US" sz="3200" dirty="0">
              <a:solidFill>
                <a:prstClr val="black"/>
              </a:solidFill>
            </a:endParaRPr>
          </a:p>
          <a:p>
            <a:pPr algn="ctr" defTabSz="457200" fontAlgn="base">
              <a:lnSpc>
                <a:spcPct val="80000"/>
              </a:lnSpc>
              <a:spcBef>
                <a:spcPct val="0"/>
              </a:spcBef>
              <a:spcAft>
                <a:spcPct val="0"/>
              </a:spcAft>
            </a:pPr>
            <a:r>
              <a:rPr lang="en-US" altLang="en-US" sz="3200" dirty="0">
                <a:solidFill>
                  <a:prstClr val="black"/>
                </a:solidFill>
              </a:rPr>
              <a:t>What happens to </a:t>
            </a:r>
            <a:r>
              <a:rPr lang="en-US" altLang="zh-CN" sz="3200" dirty="0"/>
              <a:t>small organic molecules during biosynthesis?</a:t>
            </a:r>
          </a:p>
          <a:p>
            <a:pPr algn="ctr" defTabSz="457200" fontAlgn="base">
              <a:spcBef>
                <a:spcPct val="0"/>
              </a:spcBef>
              <a:spcAft>
                <a:spcPct val="0"/>
              </a:spcAft>
            </a:pPr>
            <a:endParaRPr lang="en-US" altLang="zh-CN" sz="3200" dirty="0"/>
          </a:p>
          <a:p>
            <a:pPr algn="ctr" defTabSz="457200" fontAlgn="base">
              <a:spcBef>
                <a:spcPct val="0"/>
              </a:spcBef>
              <a:spcAft>
                <a:spcPct val="0"/>
              </a:spcAft>
            </a:pPr>
            <a:endParaRPr lang="en-US" altLang="en-US" sz="3200" dirty="0">
              <a:solidFill>
                <a:prstClr val="black"/>
              </a:solidFill>
            </a:endParaRPr>
          </a:p>
        </p:txBody>
      </p:sp>
      <p:pic>
        <p:nvPicPr>
          <p:cNvPr id="31746" name="organ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3563" y="2014538"/>
            <a:ext cx="528002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organ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3563" y="2044700"/>
            <a:ext cx="5280025"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cell placeholder" hidden="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08500" y="2119313"/>
            <a:ext cx="3657600"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cell"/>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58838" y="1744663"/>
            <a:ext cx="3657601" cy="365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a:xfrm>
            <a:off x="947738" y="3559175"/>
            <a:ext cx="44450" cy="46038"/>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22" name="Oval 21"/>
          <p:cNvSpPr/>
          <p:nvPr/>
        </p:nvSpPr>
        <p:spPr>
          <a:xfrm>
            <a:off x="-858838" y="1744663"/>
            <a:ext cx="3657601"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pic>
        <p:nvPicPr>
          <p:cNvPr id="1026" name="arrows"/>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918075" y="2141538"/>
            <a:ext cx="3119438"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h2o" descr="C:\Documents and Settings\Craig Douglas\My Documents\for JJ\Systems &amp; Scale\molecules\water labeled06.5.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948363" y="3930650"/>
            <a:ext cx="503237"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h2o" descr="C:\Documents and Settings\Craig Douglas\My Documents\for JJ\Systems &amp; Scale\molecules\water labeled06.5.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948363" y="3930650"/>
            <a:ext cx="503237"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alanin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564188" y="1806575"/>
            <a:ext cx="995362"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glycine"/>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584825" y="1806575"/>
            <a:ext cx="866775"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AutoShape 2"/>
          <p:cNvSpPr>
            <a:spLocks noChangeArrowheads="1"/>
          </p:cNvSpPr>
          <p:nvPr/>
        </p:nvSpPr>
        <p:spPr bwMode="auto">
          <a:xfrm>
            <a:off x="5937250" y="3286125"/>
            <a:ext cx="936625" cy="1466850"/>
          </a:xfrm>
          <a:prstGeom prst="rightArrow">
            <a:avLst>
              <a:gd name="adj1" fmla="val 65889"/>
              <a:gd name="adj2" fmla="val 38319"/>
            </a:avLst>
          </a:prstGeom>
          <a:solidFill>
            <a:schemeClr val="bg1"/>
          </a:solidFill>
          <a:ln w="76200">
            <a:solidFill>
              <a:srgbClr val="00FF00"/>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28" name="TextBox 27"/>
          <p:cNvSpPr txBox="1">
            <a:spLocks noChangeArrowheads="1"/>
          </p:cNvSpPr>
          <p:nvPr/>
        </p:nvSpPr>
        <p:spPr bwMode="auto">
          <a:xfrm>
            <a:off x="5899150" y="3759200"/>
            <a:ext cx="898525"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42" tIns="31021" rIns="62042" bIns="31021">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1600">
                <a:solidFill>
                  <a:srgbClr val="00FF00"/>
                </a:solidFill>
              </a:rPr>
              <a:t>Chemical change</a:t>
            </a:r>
          </a:p>
        </p:txBody>
      </p:sp>
      <p:sp>
        <p:nvSpPr>
          <p:cNvPr id="21" name="TextBox 1"/>
          <p:cNvSpPr txBox="1"/>
          <p:nvPr/>
        </p:nvSpPr>
        <p:spPr>
          <a:xfrm>
            <a:off x="242888" y="5310634"/>
            <a:ext cx="6039282" cy="1384995"/>
          </a:xfrm>
          <a:prstGeom prst="rect">
            <a:avLst/>
          </a:prstGeom>
          <a:noFill/>
        </p:spPr>
        <p:txBody>
          <a:bodyPr wrap="none" rtlCol="0">
            <a:spAutoFit/>
          </a:bodyPr>
          <a:lstStyle>
            <a:defPPr>
              <a:defRPr lang="en-US"/>
            </a:defPPr>
            <a:lvl1pPr algn="l" defTabSz="457200" rtl="0" fontAlgn="base">
              <a:spcBef>
                <a:spcPct val="0"/>
              </a:spcBef>
              <a:spcAft>
                <a:spcPct val="0"/>
              </a:spcAft>
              <a:defRPr kern="1200">
                <a:solidFill>
                  <a:schemeClr val="tx1"/>
                </a:solidFill>
                <a:latin typeface="Calibri" pitchFamily="34" charset="0"/>
                <a:ea typeface="+mn-ea"/>
                <a:cs typeface="+mn-cs"/>
              </a:defRPr>
            </a:lvl1pPr>
            <a:lvl2pPr marL="457200" algn="l" defTabSz="457200" rtl="0" fontAlgn="base">
              <a:spcBef>
                <a:spcPct val="0"/>
              </a:spcBef>
              <a:spcAft>
                <a:spcPct val="0"/>
              </a:spcAft>
              <a:defRPr kern="1200">
                <a:solidFill>
                  <a:schemeClr val="tx1"/>
                </a:solidFill>
                <a:latin typeface="Calibri" pitchFamily="34" charset="0"/>
                <a:ea typeface="+mn-ea"/>
                <a:cs typeface="+mn-cs"/>
              </a:defRPr>
            </a:lvl2pPr>
            <a:lvl3pPr marL="914400" algn="l" defTabSz="457200" rtl="0" fontAlgn="base">
              <a:spcBef>
                <a:spcPct val="0"/>
              </a:spcBef>
              <a:spcAft>
                <a:spcPct val="0"/>
              </a:spcAft>
              <a:defRPr kern="1200">
                <a:solidFill>
                  <a:schemeClr val="tx1"/>
                </a:solidFill>
                <a:latin typeface="Calibri" pitchFamily="34" charset="0"/>
                <a:ea typeface="+mn-ea"/>
                <a:cs typeface="+mn-cs"/>
              </a:defRPr>
            </a:lvl3pPr>
            <a:lvl4pPr marL="1371600" algn="l" defTabSz="457200" rtl="0" fontAlgn="base">
              <a:spcBef>
                <a:spcPct val="0"/>
              </a:spcBef>
              <a:spcAft>
                <a:spcPct val="0"/>
              </a:spcAft>
              <a:defRPr kern="1200">
                <a:solidFill>
                  <a:schemeClr val="tx1"/>
                </a:solidFill>
                <a:latin typeface="Calibri" pitchFamily="34" charset="0"/>
                <a:ea typeface="+mn-ea"/>
                <a:cs typeface="+mn-cs"/>
              </a:defRPr>
            </a:lvl4pPr>
            <a:lvl5pPr marL="1828800" algn="l" defTabSz="457200"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a:lstStyle>
          <a:p>
            <a:r>
              <a:rPr lang="en-US" sz="2800" dirty="0">
                <a:solidFill>
                  <a:prstClr val="black"/>
                </a:solidFill>
              </a:rPr>
              <a:t>Small organic molecules (monomers)</a:t>
            </a:r>
          </a:p>
          <a:p>
            <a:r>
              <a:rPr lang="en-US" sz="2800" dirty="0">
                <a:solidFill>
                  <a:prstClr val="black"/>
                </a:solidFill>
              </a:rPr>
              <a:t>go into cells, but don’t come out.  What </a:t>
            </a:r>
            <a:br>
              <a:rPr lang="en-US" sz="2800" dirty="0">
                <a:solidFill>
                  <a:prstClr val="black"/>
                </a:solidFill>
              </a:rPr>
            </a:br>
            <a:r>
              <a:rPr lang="en-US" sz="2800" dirty="0">
                <a:solidFill>
                  <a:prstClr val="black"/>
                </a:solidFill>
              </a:rPr>
              <a:t>happens inside the cells?</a:t>
            </a:r>
          </a:p>
        </p:txBody>
      </p:sp>
      <p:sp>
        <p:nvSpPr>
          <p:cNvPr id="20" name="TextBox 19"/>
          <p:cNvSpPr txBox="1"/>
          <p:nvPr/>
        </p:nvSpPr>
        <p:spPr>
          <a:xfrm>
            <a:off x="842224" y="183123"/>
            <a:ext cx="7323876" cy="769441"/>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sp>
        <p:nvSpPr>
          <p:cNvPr id="2" name="Slide Number Placeholder 1">
            <a:extLst>
              <a:ext uri="{FF2B5EF4-FFF2-40B4-BE49-F238E27FC236}">
                <a16:creationId xmlns:a16="http://schemas.microsoft.com/office/drawing/2014/main" id="{AB3257FF-A01D-49A8-9AD2-2BF0E84D0151}"/>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11</a:t>
            </a:fld>
            <a:endParaRPr lang="en-US">
              <a:solidFill>
                <a:prstClr val="black">
                  <a:tint val="75000"/>
                </a:prstClr>
              </a:solidFill>
            </a:endParaRPr>
          </a:p>
        </p:txBody>
      </p:sp>
    </p:spTree>
    <p:extLst>
      <p:ext uri="{BB962C8B-B14F-4D97-AF65-F5344CB8AC3E}">
        <p14:creationId xmlns:p14="http://schemas.microsoft.com/office/powerpoint/2010/main" val="389877034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hidden"/>
                                      </p:to>
                                    </p:set>
                                  </p:childTnLst>
                                </p:cTn>
                              </p:par>
                              <p:par>
                                <p:cTn id="7" presetID="53" presetClass="entr" presetSubtype="16" fill="hold" nodeType="withEffect">
                                  <p:stCondLst>
                                    <p:cond delay="1000"/>
                                  </p:stCondLst>
                                  <p:childTnLst>
                                    <p:set>
                                      <p:cBhvr>
                                        <p:cTn id="8" dur="1" fill="hold">
                                          <p:stCondLst>
                                            <p:cond delay="0"/>
                                          </p:stCondLst>
                                        </p:cTn>
                                        <p:tgtEl>
                                          <p:spTgt spid="3074"/>
                                        </p:tgtEl>
                                        <p:attrNameLst>
                                          <p:attrName>style.visibility</p:attrName>
                                        </p:attrNameLst>
                                      </p:cBhvr>
                                      <p:to>
                                        <p:strVal val="visible"/>
                                      </p:to>
                                    </p:set>
                                    <p:anim calcmode="lin" valueType="num">
                                      <p:cBhvr>
                                        <p:cTn id="9" dur="2000" fill="hold"/>
                                        <p:tgtEl>
                                          <p:spTgt spid="3074"/>
                                        </p:tgtEl>
                                        <p:attrNameLst>
                                          <p:attrName>ppt_w</p:attrName>
                                        </p:attrNameLst>
                                      </p:cBhvr>
                                      <p:tavLst>
                                        <p:tav tm="0">
                                          <p:val>
                                            <p:fltVal val="0"/>
                                          </p:val>
                                        </p:tav>
                                        <p:tav tm="100000">
                                          <p:val>
                                            <p:strVal val="#ppt_w"/>
                                          </p:val>
                                        </p:tav>
                                      </p:tavLst>
                                    </p:anim>
                                    <p:anim calcmode="lin" valueType="num">
                                      <p:cBhvr>
                                        <p:cTn id="10" dur="2000" fill="hold"/>
                                        <p:tgtEl>
                                          <p:spTgt spid="3074"/>
                                        </p:tgtEl>
                                        <p:attrNameLst>
                                          <p:attrName>ppt_h</p:attrName>
                                        </p:attrNameLst>
                                      </p:cBhvr>
                                      <p:tavLst>
                                        <p:tav tm="0">
                                          <p:val>
                                            <p:fltVal val="0"/>
                                          </p:val>
                                        </p:tav>
                                        <p:tav tm="100000">
                                          <p:val>
                                            <p:strVal val="#ppt_h"/>
                                          </p:val>
                                        </p:tav>
                                      </p:tavLst>
                                    </p:anim>
                                    <p:animEffect transition="in" filter="fade">
                                      <p:cBhvr>
                                        <p:cTn id="11" dur="2000"/>
                                        <p:tgtEl>
                                          <p:spTgt spid="3074"/>
                                        </p:tgtEl>
                                      </p:cBhvr>
                                    </p:animEffect>
                                  </p:childTnLst>
                                </p:cTn>
                              </p:par>
                              <p:par>
                                <p:cTn id="12" presetID="0" presetClass="path" presetSubtype="0" fill="hold" nodeType="withEffect">
                                  <p:stCondLst>
                                    <p:cond delay="1000"/>
                                  </p:stCondLst>
                                  <p:childTnLst>
                                    <p:animMotion origin="layout" path="M 0.00122 0.00301 L 0.5882 0.05598 " pathEditMode="relative" rAng="0" ptsTypes="AA">
                                      <p:cBhvr>
                                        <p:cTn id="13" dur="2000" fill="hold"/>
                                        <p:tgtEl>
                                          <p:spTgt spid="3074"/>
                                        </p:tgtEl>
                                        <p:attrNameLst>
                                          <p:attrName>ppt_x</p:attrName>
                                          <p:attrName>ppt_y</p:attrName>
                                        </p:attrNameLst>
                                      </p:cBhvr>
                                      <p:rCtr x="29340" y="2637"/>
                                    </p:animMotion>
                                  </p:childTnLst>
                                </p:cTn>
                              </p:par>
                              <p:par>
                                <p:cTn id="14" presetID="23" presetClass="entr" presetSubtype="16" fill="hold" grpId="2" nodeType="withEffect">
                                  <p:stCondLst>
                                    <p:cond delay="1000"/>
                                  </p:stCondLst>
                                  <p:childTnLst>
                                    <p:set>
                                      <p:cBhvr>
                                        <p:cTn id="15" dur="1" fill="hold">
                                          <p:stCondLst>
                                            <p:cond delay="0"/>
                                          </p:stCondLst>
                                        </p:cTn>
                                        <p:tgtEl>
                                          <p:spTgt spid="22"/>
                                        </p:tgtEl>
                                        <p:attrNameLst>
                                          <p:attrName>style.visibility</p:attrName>
                                        </p:attrNameLst>
                                      </p:cBhvr>
                                      <p:to>
                                        <p:strVal val="visible"/>
                                      </p:to>
                                    </p:set>
                                    <p:anim calcmode="lin" valueType="num">
                                      <p:cBhvr>
                                        <p:cTn id="16" dur="2000" fill="hold"/>
                                        <p:tgtEl>
                                          <p:spTgt spid="22"/>
                                        </p:tgtEl>
                                        <p:attrNameLst>
                                          <p:attrName>ppt_w</p:attrName>
                                        </p:attrNameLst>
                                      </p:cBhvr>
                                      <p:tavLst>
                                        <p:tav tm="0">
                                          <p:val>
                                            <p:fltVal val="0"/>
                                          </p:val>
                                        </p:tav>
                                        <p:tav tm="100000">
                                          <p:val>
                                            <p:strVal val="#ppt_w"/>
                                          </p:val>
                                        </p:tav>
                                      </p:tavLst>
                                    </p:anim>
                                    <p:anim calcmode="lin" valueType="num">
                                      <p:cBhvr>
                                        <p:cTn id="17" dur="2000" fill="hold"/>
                                        <p:tgtEl>
                                          <p:spTgt spid="22"/>
                                        </p:tgtEl>
                                        <p:attrNameLst>
                                          <p:attrName>ppt_h</p:attrName>
                                        </p:attrNameLst>
                                      </p:cBhvr>
                                      <p:tavLst>
                                        <p:tav tm="0">
                                          <p:val>
                                            <p:fltVal val="0"/>
                                          </p:val>
                                        </p:tav>
                                        <p:tav tm="100000">
                                          <p:val>
                                            <p:strVal val="#ppt_h"/>
                                          </p:val>
                                        </p:tav>
                                      </p:tavLst>
                                    </p:anim>
                                  </p:childTnLst>
                                </p:cTn>
                              </p:par>
                              <p:par>
                                <p:cTn id="18" presetID="0" presetClass="path" presetSubtype="0" fill="hold" grpId="0" nodeType="withEffect">
                                  <p:stCondLst>
                                    <p:cond delay="1000"/>
                                  </p:stCondLst>
                                  <p:childTnLst>
                                    <p:animMotion origin="layout" path="M 0.00122 0.003 L 0.5882 0.05551 " pathEditMode="relative" rAng="0" ptsTypes="AA">
                                      <p:cBhvr>
                                        <p:cTn id="19" dur="2000" fill="hold"/>
                                        <p:tgtEl>
                                          <p:spTgt spid="22"/>
                                        </p:tgtEl>
                                        <p:attrNameLst>
                                          <p:attrName>ppt_x</p:attrName>
                                          <p:attrName>ppt_y</p:attrName>
                                        </p:attrNameLst>
                                      </p:cBhvr>
                                      <p:rCtr x="29340" y="2614"/>
                                    </p:animMotion>
                                  </p:childTnLst>
                                </p:cTn>
                              </p:par>
                              <p:par>
                                <p:cTn id="20" presetID="10" presetClass="exit" presetSubtype="0" fill="hold" grpId="1" nodeType="withEffect">
                                  <p:stCondLst>
                                    <p:cond delay="200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nodeType="afterGroup">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nodeType="afterGroup">
                            <p:stCondLst>
                              <p:cond delay="3500"/>
                            </p:stCondLst>
                            <p:childTnLst>
                              <p:par>
                                <p:cTn id="37" presetID="1"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0" presetClass="path" presetSubtype="0" repeatCount="indefinite" fill="hold" nodeType="withEffect">
                                  <p:stCondLst>
                                    <p:cond delay="0"/>
                                  </p:stCondLst>
                                  <p:childTnLst>
                                    <p:animMotion origin="layout" path="M -8.33333E-7 5.36664E-7 C -0.00312 0.0303 -0.02413 0.13208 -0.01858 0.18251 C -0.01302 0.23294 0.02222 0.27735 0.03299 0.30234 " pathEditMode="relative" rAng="0" ptsTypes="aaa">
                                      <p:cBhvr>
                                        <p:cTn id="40" dur="2000" fill="hold"/>
                                        <p:tgtEl>
                                          <p:spTgt spid="19"/>
                                        </p:tgtEl>
                                        <p:attrNameLst>
                                          <p:attrName>ppt_x</p:attrName>
                                          <p:attrName>ppt_y</p:attrName>
                                        </p:attrNameLst>
                                      </p:cBhvr>
                                      <p:rCtr x="434" y="15105"/>
                                    </p:animMotion>
                                  </p:childTnLst>
                                </p:cTn>
                              </p:par>
                              <p:par>
                                <p:cTn id="41" presetID="1"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0" presetClass="path" presetSubtype="0" repeatCount="indefinite" fill="hold" nodeType="withEffect">
                                  <p:stCondLst>
                                    <p:cond delay="0"/>
                                  </p:stCondLst>
                                  <p:childTnLst>
                                    <p:animMotion origin="layout" path="M 2.77778E-6 -1.11111E-6 C 0.00312 0.01389 0.01389 0.0456 0.01875 0.0838 C 0.02361 0.12199 0.02743 0.19908 0.02968 0.2294 " pathEditMode="relative" rAng="0" ptsTypes="aaa">
                                      <p:cBhvr>
                                        <p:cTn id="44" dur="2000" fill="hold"/>
                                        <p:tgtEl>
                                          <p:spTgt spid="17"/>
                                        </p:tgtEl>
                                        <p:attrNameLst>
                                          <p:attrName>ppt_x</p:attrName>
                                          <p:attrName>ppt_y</p:attrName>
                                        </p:attrNameLst>
                                      </p:cBhvr>
                                      <p:rCtr x="1476" y="11458"/>
                                    </p:animMotion>
                                  </p:childTnLst>
                                </p:cTn>
                              </p:par>
                              <p:par>
                                <p:cTn id="45" presetID="1" presetClass="entr" presetSubtype="0" fill="hold" nodeType="withEffect">
                                  <p:stCondLst>
                                    <p:cond delay="1000"/>
                                  </p:stCondLst>
                                  <p:childTnLst>
                                    <p:set>
                                      <p:cBhvr>
                                        <p:cTn id="46" dur="1" fill="hold">
                                          <p:stCondLst>
                                            <p:cond delay="0"/>
                                          </p:stCondLst>
                                        </p:cTn>
                                        <p:tgtEl>
                                          <p:spTgt spid="15"/>
                                        </p:tgtEl>
                                        <p:attrNameLst>
                                          <p:attrName>style.visibility</p:attrName>
                                        </p:attrNameLst>
                                      </p:cBhvr>
                                      <p:to>
                                        <p:strVal val="visible"/>
                                      </p:to>
                                    </p:set>
                                  </p:childTnLst>
                                </p:cTn>
                              </p:par>
                              <p:par>
                                <p:cTn id="47" presetID="0" presetClass="path" presetSubtype="0" repeatCount="indefinite" fill="hold" nodeType="withEffect">
                                  <p:stCondLst>
                                    <p:cond delay="1000"/>
                                  </p:stCondLst>
                                  <p:childTnLst>
                                    <p:animMotion origin="layout" path="M -8.33333E-7 5.36664E-7 C -0.00278 0.03007 -0.02153 0.12885 -0.01649 0.17997 C -0.01146 0.23109 0.02031 0.28013 0.03004 0.3065 " pathEditMode="relative" rAng="0" ptsTypes="aaa">
                                      <p:cBhvr>
                                        <p:cTn id="48" dur="2000" fill="hold"/>
                                        <p:tgtEl>
                                          <p:spTgt spid="15"/>
                                        </p:tgtEl>
                                        <p:attrNameLst>
                                          <p:attrName>ppt_x</p:attrName>
                                          <p:attrName>ppt_y</p:attrName>
                                        </p:attrNameLst>
                                      </p:cBhvr>
                                      <p:rCtr x="417" y="15313"/>
                                    </p:animMotion>
                                  </p:childTnLst>
                                </p:cTn>
                              </p:par>
                              <p:par>
                                <p:cTn id="49" presetID="1" presetClass="entr" presetSubtype="0" fill="hold" nodeType="withEffect">
                                  <p:stCondLst>
                                    <p:cond delay="1000"/>
                                  </p:stCondLst>
                                  <p:childTnLst>
                                    <p:set>
                                      <p:cBhvr>
                                        <p:cTn id="50" dur="1" fill="hold">
                                          <p:stCondLst>
                                            <p:cond delay="0"/>
                                          </p:stCondLst>
                                        </p:cTn>
                                        <p:tgtEl>
                                          <p:spTgt spid="30"/>
                                        </p:tgtEl>
                                        <p:attrNameLst>
                                          <p:attrName>style.visibility</p:attrName>
                                        </p:attrNameLst>
                                      </p:cBhvr>
                                      <p:to>
                                        <p:strVal val="visible"/>
                                      </p:to>
                                    </p:set>
                                  </p:childTnLst>
                                </p:cTn>
                              </p:par>
                              <p:par>
                                <p:cTn id="51" presetID="0" presetClass="path" presetSubtype="0" repeatCount="indefinite" fill="hold" nodeType="withEffect">
                                  <p:stCondLst>
                                    <p:cond delay="1000"/>
                                  </p:stCondLst>
                                  <p:childTnLst>
                                    <p:animMotion origin="layout" path="M 2.77778E-7 -1.11111E-6 C 0.00382 0.01088 0.01701 0.02778 0.02274 0.06597 C 0.02847 0.10417 0.03194 0.19537 0.03437 0.2294 " pathEditMode="relative" rAng="0" ptsTypes="aaa">
                                      <p:cBhvr>
                                        <p:cTn id="52" dur="2000" fill="hold"/>
                                        <p:tgtEl>
                                          <p:spTgt spid="30"/>
                                        </p:tgtEl>
                                        <p:attrNameLst>
                                          <p:attrName>ppt_x</p:attrName>
                                          <p:attrName>ppt_y</p:attrName>
                                        </p:attrNameLst>
                                      </p:cBhvr>
                                      <p:rCtr x="1719" y="11458"/>
                                    </p:animMotion>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animBg="1"/>
      <p:bldP spid="22" grpId="0" animBg="1"/>
      <p:bldP spid="22" grpId="1" animBg="1"/>
      <p:bldP spid="22" grpId="2" animBg="1"/>
      <p:bldP spid="27" grpId="0" animBg="1"/>
      <p:bldP spid="28"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Name the chemical change that cow cells use to build large organic molecules:</a:t>
            </a:r>
          </a:p>
          <a:p>
            <a:pPr marL="0" indent="0">
              <a:buNone/>
            </a:pPr>
            <a:r>
              <a:rPr lang="en-US" b="1" i="1" dirty="0">
                <a:solidFill>
                  <a:srgbClr val="0000FF"/>
                </a:solidFill>
              </a:rPr>
              <a:t>Biosynthesis</a:t>
            </a:r>
          </a:p>
          <a:p>
            <a:pPr marL="0" indent="0">
              <a:buNone/>
            </a:pPr>
            <a:endParaRPr lang="en-US" b="1" i="1" dirty="0">
              <a:solidFill>
                <a:srgbClr val="0000FF"/>
              </a:solidFill>
            </a:endParaRP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3378212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a:xfrm>
            <a:off x="298470" y="1849685"/>
            <a:ext cx="4038600" cy="4525963"/>
          </a:xfrm>
        </p:spPr>
        <p:txBody>
          <a:bodyPr>
            <a:normAutofit fontScale="92500" lnSpcReduction="10000"/>
          </a:bodyPr>
          <a:lstStyle/>
          <a:p>
            <a:pPr marL="0" indent="0">
              <a:buNone/>
            </a:pPr>
            <a:r>
              <a:rPr lang="en-US" dirty="0"/>
              <a:t>What molecules are carbon atoms in before the chemical change?  </a:t>
            </a:r>
          </a:p>
          <a:p>
            <a:pPr marL="0" indent="0">
              <a:buNone/>
            </a:pPr>
            <a:r>
              <a:rPr lang="en-US" b="1" i="1" dirty="0">
                <a:solidFill>
                  <a:srgbClr val="0000FF"/>
                </a:solidFill>
              </a:rPr>
              <a:t>Small organic molecules (or monomers such as amino acids, sugars, and fatty acids)</a:t>
            </a:r>
          </a:p>
          <a:p>
            <a:pPr marL="0" indent="0">
              <a:buNone/>
            </a:pPr>
            <a:endParaRPr lang="en-US" dirty="0"/>
          </a:p>
          <a:p>
            <a:pPr marL="0" indent="0">
              <a:buNone/>
            </a:pPr>
            <a:r>
              <a:rPr lang="en-US" dirty="0"/>
              <a:t>What other molecules </a:t>
            </a:r>
            <a:br>
              <a:rPr lang="en-US" dirty="0"/>
            </a:br>
            <a:r>
              <a:rPr lang="en-US" dirty="0"/>
              <a:t>are needed?</a:t>
            </a:r>
          </a:p>
          <a:p>
            <a:pPr marL="0" indent="0">
              <a:buNone/>
            </a:pPr>
            <a:r>
              <a:rPr lang="en-US" dirty="0"/>
              <a:t> </a:t>
            </a:r>
            <a:r>
              <a:rPr lang="en-US" b="1" i="1" dirty="0">
                <a:solidFill>
                  <a:srgbClr val="0000FF"/>
                </a:solidFill>
              </a:rPr>
              <a:t>None</a:t>
            </a:r>
            <a:endParaRPr lang="en-US" dirty="0"/>
          </a:p>
        </p:txBody>
      </p:sp>
      <p:sp>
        <p:nvSpPr>
          <p:cNvPr id="5" name="Content Placeholder 4"/>
          <p:cNvSpPr>
            <a:spLocks noGrp="1"/>
          </p:cNvSpPr>
          <p:nvPr>
            <p:ph sz="half" idx="2"/>
          </p:nvPr>
        </p:nvSpPr>
        <p:spPr/>
        <p:txBody>
          <a:bodyPr>
            <a:normAutofit fontScale="92500" lnSpcReduction="10000"/>
          </a:bodyPr>
          <a:lstStyle/>
          <a:p>
            <a:pPr marL="0" indent="0">
              <a:buNone/>
            </a:pPr>
            <a:r>
              <a:rPr lang="en-US" dirty="0"/>
              <a:t>What molecules are carbon atoms in after the chemical change?</a:t>
            </a:r>
          </a:p>
          <a:p>
            <a:pPr marL="0" indent="0">
              <a:buNone/>
            </a:pPr>
            <a:r>
              <a:rPr lang="en-US" b="1" i="1" dirty="0">
                <a:solidFill>
                  <a:srgbClr val="0000FF"/>
                </a:solidFill>
              </a:rPr>
              <a:t>Large organic molecules  (or fats/lipids, and proteins)</a:t>
            </a:r>
            <a:endParaRPr lang="en-US" dirty="0"/>
          </a:p>
          <a:p>
            <a:pPr marL="0" indent="0">
              <a:buNone/>
            </a:pPr>
            <a:endParaRPr lang="en-US" sz="2800" dirty="0"/>
          </a:p>
          <a:p>
            <a:pPr marL="0" indent="0">
              <a:buNone/>
            </a:pPr>
            <a:endParaRPr lang="en-US" sz="2800" dirty="0"/>
          </a:p>
          <a:p>
            <a:pPr marL="0" indent="0">
              <a:buNone/>
            </a:pPr>
            <a:endParaRPr lang="en-US" dirty="0"/>
          </a:p>
          <a:p>
            <a:pPr marL="0" indent="0">
              <a:buNone/>
            </a:pPr>
            <a:r>
              <a:rPr lang="en-US" sz="2800" dirty="0"/>
              <a:t>What other molecules are produced? </a:t>
            </a:r>
          </a:p>
          <a:p>
            <a:pPr marL="0" indent="0">
              <a:buNone/>
            </a:pPr>
            <a:r>
              <a:rPr lang="en-US" b="1" i="1" dirty="0">
                <a:solidFill>
                  <a:srgbClr val="0000FF"/>
                </a:solidFill>
              </a:rPr>
              <a:t>Water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dirty="0"/>
          </a:p>
        </p:txBody>
      </p:sp>
      <p:sp>
        <p:nvSpPr>
          <p:cNvPr id="6" name="Right Arrow 5"/>
          <p:cNvSpPr>
            <a:spLocks/>
          </p:cNvSpPr>
          <p:nvPr/>
        </p:nvSpPr>
        <p:spPr>
          <a:xfrm>
            <a:off x="3598534" y="3639487"/>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3116069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a:xfrm>
            <a:off x="479876" y="1418756"/>
            <a:ext cx="4038600" cy="5439244"/>
          </a:xfrm>
        </p:spPr>
        <p:txBody>
          <a:bodyPr>
            <a:normAutofit/>
          </a:bodyPr>
          <a:lstStyle/>
          <a:p>
            <a:pPr marL="0" indent="0">
              <a:buNone/>
            </a:pPr>
            <a:r>
              <a:rPr lang="en-US" dirty="0"/>
              <a:t>What forms of energy go into this chemical change?  </a:t>
            </a:r>
          </a:p>
          <a:p>
            <a:pPr marL="0" indent="0">
              <a:buNone/>
            </a:pPr>
            <a:r>
              <a:rPr lang="en-US" b="1" i="1" dirty="0">
                <a:solidFill>
                  <a:srgbClr val="0000FF"/>
                </a:solidFill>
              </a:rPr>
              <a:t>Chemical Energy</a:t>
            </a:r>
          </a:p>
          <a:p>
            <a:pPr marL="0" indent="0">
              <a:buNone/>
            </a:pPr>
            <a:endParaRPr lang="en-US" dirty="0"/>
          </a:p>
          <a:p>
            <a:pPr marL="0" indent="0">
              <a:buNone/>
            </a:pPr>
            <a:endParaRPr lang="en-US" dirty="0">
              <a:solidFill>
                <a:srgbClr val="0000FF"/>
              </a:solidFill>
            </a:endParaRPr>
          </a:p>
        </p:txBody>
      </p:sp>
      <p:sp>
        <p:nvSpPr>
          <p:cNvPr id="5" name="Content Placeholder 4"/>
          <p:cNvSpPr>
            <a:spLocks noGrp="1"/>
          </p:cNvSpPr>
          <p:nvPr>
            <p:ph sz="half" idx="2"/>
          </p:nvPr>
        </p:nvSpPr>
        <p:spPr>
          <a:xfrm>
            <a:off x="4648200" y="1418756"/>
            <a:ext cx="4038600" cy="5257800"/>
          </a:xfrm>
        </p:spPr>
        <p:txBody>
          <a:bodyPr>
            <a:normAutofit/>
          </a:bodyPr>
          <a:lstStyle/>
          <a:p>
            <a:pPr marL="0" indent="0">
              <a:buNone/>
            </a:pPr>
            <a:r>
              <a:rPr lang="en-US" dirty="0"/>
              <a:t>What forms of energy come out of this chemical change?</a:t>
            </a:r>
          </a:p>
          <a:p>
            <a:pPr marL="0" indent="0">
              <a:buNone/>
            </a:pPr>
            <a:r>
              <a:rPr lang="en-US" sz="2800" b="1" i="1" dirty="0">
                <a:solidFill>
                  <a:srgbClr val="0000FF"/>
                </a:solidFill>
              </a:rPr>
              <a:t>Chemical Energy</a:t>
            </a:r>
          </a:p>
          <a:p>
            <a:pPr marL="0" indent="0">
              <a:buNone/>
            </a:pPr>
            <a:r>
              <a:rPr lang="en-US" dirty="0"/>
              <a: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14</a:t>
            </a:fld>
            <a:endParaRPr lang="en-US" dirty="0"/>
          </a:p>
        </p:txBody>
      </p:sp>
      <p:sp>
        <p:nvSpPr>
          <p:cNvPr id="6" name="Right Arrow 5"/>
          <p:cNvSpPr>
            <a:spLocks/>
          </p:cNvSpPr>
          <p:nvPr/>
        </p:nvSpPr>
        <p:spPr>
          <a:xfrm>
            <a:off x="3249403" y="3178490"/>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2124075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396"/>
            <a:ext cx="8229600" cy="992188"/>
          </a:xfrm>
        </p:spPr>
        <p:txBody>
          <a:bodyPr/>
          <a:lstStyle/>
          <a:p>
            <a:r>
              <a:rPr lang="en-US" dirty="0"/>
              <a:t>Telling the Whole Story</a:t>
            </a:r>
          </a:p>
        </p:txBody>
      </p:sp>
      <p:sp>
        <p:nvSpPr>
          <p:cNvPr id="3" name="Content Placeholder 2"/>
          <p:cNvSpPr>
            <a:spLocks noGrp="1"/>
          </p:cNvSpPr>
          <p:nvPr>
            <p:ph idx="1"/>
          </p:nvPr>
        </p:nvSpPr>
        <p:spPr>
          <a:xfrm>
            <a:off x="457200" y="1119259"/>
            <a:ext cx="8229600" cy="4906748"/>
          </a:xfrm>
        </p:spPr>
        <p:txBody>
          <a:bodyPr/>
          <a:lstStyle/>
          <a:p>
            <a:pPr marL="0" indent="0">
              <a:buNone/>
            </a:pPr>
            <a:r>
              <a:rPr lang="en-US" b="1" dirty="0"/>
              <a:t>Question:</a:t>
            </a:r>
            <a:r>
              <a:rPr lang="en-US" dirty="0"/>
              <a:t> How does a skin cell in the leg of a cow use food to grow and divide? </a:t>
            </a:r>
          </a:p>
          <a:p>
            <a:pPr marL="0" indent="0">
              <a:buNone/>
            </a:pPr>
            <a:r>
              <a:rPr lang="en-US" dirty="0"/>
              <a:t>Does your story include these parts? (Check the back of the Three Questions Handout.)</a:t>
            </a:r>
          </a:p>
          <a:p>
            <a:pPr marL="0" indent="0">
              <a:buNone/>
            </a:pPr>
            <a:endParaRPr lang="en-US" dirty="0"/>
          </a:p>
          <a:p>
            <a:endParaRPr lang="en-US" dirty="0"/>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229914026"/>
              </p:ext>
            </p:extLst>
          </p:nvPr>
        </p:nvGraphicFramePr>
        <p:xfrm>
          <a:off x="705915" y="3295936"/>
          <a:ext cx="7738670" cy="3118467"/>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734689">
                <a:tc>
                  <a:txBody>
                    <a:bodyPr/>
                    <a:lstStyle/>
                    <a:p>
                      <a:r>
                        <a:rPr lang="en-US" b="1" dirty="0"/>
                        <a:t>Matter movement: </a:t>
                      </a:r>
                      <a:r>
                        <a:rPr lang="en-US" b="0" dirty="0"/>
                        <a:t>Small</a:t>
                      </a:r>
                      <a:r>
                        <a:rPr lang="en-US" b="0" baseline="0" dirty="0"/>
                        <a:t> organic molecules (or monomers, such as amino acids, sugars, fatty acids, and glycerol) enter the cow’s skin cell.</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734689">
                <a:tc>
                  <a:txBody>
                    <a:bodyPr/>
                    <a:lstStyle/>
                    <a:p>
                      <a:r>
                        <a:rPr lang="en-US" b="1" dirty="0"/>
                        <a:t>Matter</a:t>
                      </a:r>
                      <a:r>
                        <a:rPr lang="en-US" b="1" baseline="0" dirty="0"/>
                        <a:t> change: </a:t>
                      </a:r>
                      <a:r>
                        <a:rPr lang="en-US" b="0" baseline="0" dirty="0"/>
                        <a:t>The small organic molecules are combined to make large organic molecules ( or polymers, such as carbohydrates, fats/lipids, and proteins). </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r>
                        <a:rPr lang="en-US" b="1" dirty="0"/>
                        <a:t>Energy </a:t>
                      </a:r>
                      <a:r>
                        <a:rPr lang="en-US" b="1" baseline="0" dirty="0"/>
                        <a:t>change: </a:t>
                      </a:r>
                      <a:r>
                        <a:rPr lang="en-US" b="0" baseline="0" dirty="0"/>
                        <a:t>The chemical energy stored in the C-C and C-H bonds in the small organic molecules (monomers) stays in these bonds when they are combined into large organic molecules (polymers). </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1" baseline="0" dirty="0"/>
                        <a:t> </a:t>
                      </a:r>
                      <a:r>
                        <a:rPr lang="en-US" b="0" baseline="0" dirty="0"/>
                        <a:t>The cell grows bigger and may eventually divide as more large organic molecules (polymers) are made. </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28436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23C9D-9570-2D4C-9D29-147703952E14}"/>
              </a:ext>
            </a:extLst>
          </p:cNvPr>
          <p:cNvSpPr>
            <a:spLocks noGrp="1"/>
          </p:cNvSpPr>
          <p:nvPr>
            <p:ph type="title"/>
          </p:nvPr>
        </p:nvSpPr>
        <p:spPr>
          <a:xfrm>
            <a:off x="457200" y="365760"/>
            <a:ext cx="8229600" cy="992402"/>
          </a:xfrm>
        </p:spPr>
        <p:txBody>
          <a:bodyPr>
            <a:normAutofit fontScale="90000"/>
          </a:bodyPr>
          <a:lstStyle/>
          <a:p>
            <a:r>
              <a:rPr lang="en-US" dirty="0"/>
              <a:t>How can learning about cows help you to understand people?</a:t>
            </a:r>
            <a:br>
              <a:rPr lang="en-US" dirty="0"/>
            </a:br>
            <a:r>
              <a:rPr lang="en-US" sz="2800" dirty="0"/>
              <a:t>Using the Animals Matter Tracing Tool</a:t>
            </a:r>
            <a:endParaRPr lang="en-US" dirty="0"/>
          </a:p>
        </p:txBody>
      </p:sp>
      <p:pic>
        <p:nvPicPr>
          <p:cNvPr id="10" name="Content Placeholder 9">
            <a:extLst>
              <a:ext uri="{FF2B5EF4-FFF2-40B4-BE49-F238E27FC236}">
                <a16:creationId xmlns:a16="http://schemas.microsoft.com/office/drawing/2014/main" id="{B8E262BA-FBFE-D642-8ECC-3B6A39E630FD}"/>
              </a:ext>
            </a:extLst>
          </p:cNvPr>
          <p:cNvPicPr>
            <a:picLocks noGrp="1" noChangeAspect="1"/>
          </p:cNvPicPr>
          <p:nvPr>
            <p:ph sz="half" idx="2"/>
          </p:nvPr>
        </p:nvPicPr>
        <p:blipFill>
          <a:blip r:embed="rId2"/>
          <a:srcRect/>
          <a:stretch/>
        </p:blipFill>
        <p:spPr>
          <a:xfrm>
            <a:off x="4968779" y="1824727"/>
            <a:ext cx="3516853" cy="4685039"/>
          </a:xfrm>
          <a:prstGeom prst="rect">
            <a:avLst/>
          </a:prstGeom>
        </p:spPr>
      </p:pic>
      <p:sp>
        <p:nvSpPr>
          <p:cNvPr id="5" name="Slide Number Placeholder 4">
            <a:extLst>
              <a:ext uri="{FF2B5EF4-FFF2-40B4-BE49-F238E27FC236}">
                <a16:creationId xmlns:a16="http://schemas.microsoft.com/office/drawing/2014/main" id="{44BBB949-6CA5-B240-AE5E-8AE7E7A1F9D5}"/>
              </a:ext>
            </a:extLst>
          </p:cNvPr>
          <p:cNvSpPr>
            <a:spLocks noGrp="1"/>
          </p:cNvSpPr>
          <p:nvPr>
            <p:ph type="sldNum" sz="quarter" idx="12"/>
          </p:nvPr>
        </p:nvSpPr>
        <p:spPr/>
        <p:txBody>
          <a:bodyPr/>
          <a:lstStyle/>
          <a:p>
            <a:fld id="{D3A1C050-F6FE-0E43-A9D0-F8EEADE3D1E4}" type="slidenum">
              <a:rPr lang="en-US" smtClean="0"/>
              <a:pPr/>
              <a:t>16</a:t>
            </a:fld>
            <a:endParaRPr lang="en-US"/>
          </a:p>
        </p:txBody>
      </p:sp>
      <p:pic>
        <p:nvPicPr>
          <p:cNvPr id="9" name="Content Placeholder 8">
            <a:extLst>
              <a:ext uri="{FF2B5EF4-FFF2-40B4-BE49-F238E27FC236}">
                <a16:creationId xmlns:a16="http://schemas.microsoft.com/office/drawing/2014/main" id="{6E5D02B6-FF46-7146-A30A-F07E95D4E6F3}"/>
              </a:ext>
            </a:extLst>
          </p:cNvPr>
          <p:cNvPicPr>
            <a:picLocks noGrp="1" noChangeAspect="1"/>
          </p:cNvPicPr>
          <p:nvPr>
            <p:ph sz="half" idx="1"/>
          </p:nvPr>
        </p:nvPicPr>
        <p:blipFill>
          <a:blip r:embed="rId3"/>
          <a:srcRect/>
          <a:stretch/>
        </p:blipFill>
        <p:spPr>
          <a:xfrm>
            <a:off x="457200" y="1767939"/>
            <a:ext cx="3790329" cy="4756737"/>
          </a:xfrm>
          <a:prstGeom prst="rect">
            <a:avLst/>
          </a:prstGeom>
        </p:spPr>
      </p:pic>
    </p:spTree>
    <p:extLst>
      <p:ext uri="{BB962C8B-B14F-4D97-AF65-F5344CB8AC3E}">
        <p14:creationId xmlns:p14="http://schemas.microsoft.com/office/powerpoint/2010/main" val="2491028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4C8F9-9595-B243-819D-9D6381C26821}"/>
              </a:ext>
            </a:extLst>
          </p:cNvPr>
          <p:cNvSpPr>
            <a:spLocks noGrp="1"/>
          </p:cNvSpPr>
          <p:nvPr>
            <p:ph type="title"/>
          </p:nvPr>
        </p:nvSpPr>
        <p:spPr>
          <a:xfrm>
            <a:off x="457200" y="420624"/>
            <a:ext cx="5833872" cy="992402"/>
          </a:xfrm>
        </p:spPr>
        <p:txBody>
          <a:bodyPr>
            <a:noAutofit/>
          </a:bodyPr>
          <a:lstStyle/>
          <a:p>
            <a:r>
              <a:rPr lang="en-US" sz="3200" dirty="0"/>
              <a:t>Drawing arrows to show matter movement for biosynthesis</a:t>
            </a:r>
          </a:p>
        </p:txBody>
      </p:sp>
      <p:sp>
        <p:nvSpPr>
          <p:cNvPr id="3" name="Content Placeholder 2">
            <a:extLst>
              <a:ext uri="{FF2B5EF4-FFF2-40B4-BE49-F238E27FC236}">
                <a16:creationId xmlns:a16="http://schemas.microsoft.com/office/drawing/2014/main" id="{2539BCBB-0127-F143-9722-CE68A9C5B1D8}"/>
              </a:ext>
            </a:extLst>
          </p:cNvPr>
          <p:cNvSpPr>
            <a:spLocks noGrp="1"/>
          </p:cNvSpPr>
          <p:nvPr>
            <p:ph sz="half" idx="1"/>
          </p:nvPr>
        </p:nvSpPr>
        <p:spPr>
          <a:xfrm>
            <a:off x="457200" y="1413026"/>
            <a:ext cx="5833872" cy="4998548"/>
          </a:xfrm>
        </p:spPr>
        <p:txBody>
          <a:bodyPr>
            <a:normAutofit/>
          </a:bodyPr>
          <a:lstStyle/>
          <a:p>
            <a:r>
              <a:rPr lang="en-US" dirty="0">
                <a:solidFill>
                  <a:srgbClr val="00B050"/>
                </a:solidFill>
              </a:rPr>
              <a:t>Green arrow: Blood carries small organic molecules from the digestive system to all body cells</a:t>
            </a:r>
          </a:p>
          <a:p>
            <a:r>
              <a:rPr lang="en-US" dirty="0">
                <a:solidFill>
                  <a:srgbClr val="FF0000"/>
                </a:solidFill>
              </a:rPr>
              <a:t>Red dots: Body cells grow by making large organic molecules from small organic molecules</a:t>
            </a:r>
          </a:p>
          <a:p>
            <a:r>
              <a:rPr lang="en-US" dirty="0">
                <a:solidFill>
                  <a:srgbClr val="0432FF"/>
                </a:solidFill>
              </a:rPr>
              <a:t>(Optional: water is a also a product when small organic molecules are bonded together to make large organic molecules)</a:t>
            </a:r>
          </a:p>
        </p:txBody>
      </p:sp>
      <p:sp>
        <p:nvSpPr>
          <p:cNvPr id="5" name="Slide Number Placeholder 4">
            <a:extLst>
              <a:ext uri="{FF2B5EF4-FFF2-40B4-BE49-F238E27FC236}">
                <a16:creationId xmlns:a16="http://schemas.microsoft.com/office/drawing/2014/main" id="{AB4953F1-3652-0848-A351-5E0F56AE6119}"/>
              </a:ext>
            </a:extLst>
          </p:cNvPr>
          <p:cNvSpPr>
            <a:spLocks noGrp="1"/>
          </p:cNvSpPr>
          <p:nvPr>
            <p:ph type="sldNum" sz="quarter" idx="12"/>
          </p:nvPr>
        </p:nvSpPr>
        <p:spPr/>
        <p:txBody>
          <a:bodyPr/>
          <a:lstStyle/>
          <a:p>
            <a:fld id="{D3A1C050-F6FE-0E43-A9D0-F8EEADE3D1E4}" type="slidenum">
              <a:rPr lang="en-US" smtClean="0"/>
              <a:pPr/>
              <a:t>17</a:t>
            </a:fld>
            <a:endParaRPr lang="en-US"/>
          </a:p>
        </p:txBody>
      </p:sp>
      <p:pic>
        <p:nvPicPr>
          <p:cNvPr id="8" name="Picture 7">
            <a:extLst>
              <a:ext uri="{FF2B5EF4-FFF2-40B4-BE49-F238E27FC236}">
                <a16:creationId xmlns:a16="http://schemas.microsoft.com/office/drawing/2014/main" id="{9F5AC442-CEF2-5B45-8C00-70FDB38B9198}"/>
              </a:ext>
            </a:extLst>
          </p:cNvPr>
          <p:cNvPicPr>
            <a:picLocks noChangeAspect="1"/>
          </p:cNvPicPr>
          <p:nvPr/>
        </p:nvPicPr>
        <p:blipFill>
          <a:blip r:embed="rId3"/>
          <a:stretch>
            <a:fillRect/>
          </a:stretch>
        </p:blipFill>
        <p:spPr>
          <a:xfrm>
            <a:off x="6504686" y="420624"/>
            <a:ext cx="1968500" cy="6172200"/>
          </a:xfrm>
          <a:prstGeom prst="rect">
            <a:avLst/>
          </a:prstGeom>
        </p:spPr>
      </p:pic>
    </p:spTree>
    <p:extLst>
      <p:ext uri="{BB962C8B-B14F-4D97-AF65-F5344CB8AC3E}">
        <p14:creationId xmlns:p14="http://schemas.microsoft.com/office/powerpoint/2010/main" val="4018593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43896"/>
          </a:xfrm>
        </p:spPr>
        <p:txBody>
          <a:bodyPr/>
          <a:lstStyle/>
          <a:p>
            <a:r>
              <a:rPr lang="en-US" dirty="0"/>
              <a:t>What happens during biosynthesis?</a:t>
            </a:r>
          </a:p>
        </p:txBody>
      </p:sp>
      <p:sp>
        <p:nvSpPr>
          <p:cNvPr id="3" name="Content Placeholder 2"/>
          <p:cNvSpPr>
            <a:spLocks noGrp="1"/>
          </p:cNvSpPr>
          <p:nvPr>
            <p:ph idx="1"/>
          </p:nvPr>
        </p:nvSpPr>
        <p:spPr>
          <a:xfrm>
            <a:off x="457200" y="1323173"/>
            <a:ext cx="8229600" cy="5405734"/>
          </a:xfrm>
        </p:spPr>
        <p:txBody>
          <a:bodyPr/>
          <a:lstStyle/>
          <a:p>
            <a:pPr marL="0" indent="0">
              <a:buNone/>
            </a:pPr>
            <a:r>
              <a:rPr lang="en-US" dirty="0"/>
              <a:t>Biosynthesis is </a:t>
            </a:r>
            <a:r>
              <a:rPr lang="en-US" i="1" dirty="0"/>
              <a:t>just the same</a:t>
            </a:r>
            <a:r>
              <a:rPr lang="en-US" dirty="0"/>
              <a:t> inside a cow’s cells and a child’s cells!</a:t>
            </a:r>
          </a:p>
          <a:p>
            <a:pPr marL="0" indent="0">
              <a:buNone/>
            </a:pPr>
            <a:endParaRPr lang="en-US" dirty="0"/>
          </a:p>
          <a:p>
            <a:endParaRPr lang="en-US" dirty="0"/>
          </a:p>
        </p:txBody>
      </p:sp>
      <p:sp>
        <p:nvSpPr>
          <p:cNvPr id="4" name="Slide Number Placeholder 3"/>
          <p:cNvSpPr>
            <a:spLocks noGrp="1"/>
          </p:cNvSpPr>
          <p:nvPr>
            <p:ph type="sldNum" sz="quarter" idx="12"/>
          </p:nvPr>
        </p:nvSpPr>
        <p:spPr>
          <a:xfrm>
            <a:off x="6553200" y="6411574"/>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2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3A1C050-F6FE-0E43-A9D0-F8EEADE3D1E4}" type="slidenum">
              <a:rPr lang="en-US" smtClean="0"/>
              <a:pPr/>
              <a:t>18</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943329507"/>
              </p:ext>
            </p:extLst>
          </p:nvPr>
        </p:nvGraphicFramePr>
        <p:xfrm>
          <a:off x="457200" y="2341566"/>
          <a:ext cx="8028432" cy="4206240"/>
        </p:xfrm>
        <a:graphic>
          <a:graphicData uri="http://schemas.openxmlformats.org/drawingml/2006/table">
            <a:tbl>
              <a:tblPr firstRow="1" bandRow="1">
                <a:tableStyleId>{2D5ABB26-0587-4C30-8999-92F81FD0307C}</a:tableStyleId>
              </a:tblPr>
              <a:tblGrid>
                <a:gridCol w="8028432">
                  <a:extLst>
                    <a:ext uri="{9D8B030D-6E8A-4147-A177-3AD203B41FA5}">
                      <a16:colId xmlns:a16="http://schemas.microsoft.com/office/drawing/2014/main" val="20000"/>
                    </a:ext>
                  </a:extLst>
                </a:gridCol>
              </a:tblGrid>
              <a:tr h="895032">
                <a:tc>
                  <a:txBody>
                    <a:bodyPr/>
                    <a:lstStyle/>
                    <a:p>
                      <a:r>
                        <a:rPr lang="en-US" sz="2800" b="1" dirty="0"/>
                        <a:t>Matter movement:</a:t>
                      </a:r>
                      <a:r>
                        <a:rPr lang="en-US" sz="2800" baseline="0" dirty="0"/>
                        <a:t> Small organic molecules (SOM) enter the cow’s cell</a:t>
                      </a:r>
                      <a:endParaRPr lang="en-US" sz="2800" dirty="0"/>
                    </a:p>
                  </a:txBody>
                  <a:tcPr>
                    <a:solidFill>
                      <a:schemeClr val="tx2">
                        <a:lumMod val="40000"/>
                        <a:lumOff val="60000"/>
                      </a:schemeClr>
                    </a:solidFill>
                  </a:tcPr>
                </a:tc>
                <a:extLst>
                  <a:ext uri="{0D108BD9-81ED-4DB2-BD59-A6C34878D82A}">
                    <a16:rowId xmlns:a16="http://schemas.microsoft.com/office/drawing/2014/main" val="10000"/>
                  </a:ext>
                </a:extLst>
              </a:tr>
              <a:tr h="895032">
                <a:tc>
                  <a:txBody>
                    <a:bodyPr/>
                    <a:lstStyle/>
                    <a:p>
                      <a:r>
                        <a:rPr lang="en-US" sz="2800" b="1" dirty="0"/>
                        <a:t>Matter</a:t>
                      </a:r>
                      <a:r>
                        <a:rPr lang="en-US" sz="2800" b="1" baseline="0" dirty="0"/>
                        <a:t> change:</a:t>
                      </a:r>
                      <a:r>
                        <a:rPr lang="en-US" sz="2800" b="0" baseline="0" dirty="0"/>
                        <a:t> </a:t>
                      </a:r>
                      <a:r>
                        <a:rPr lang="en-US" sz="2800" baseline="0" dirty="0"/>
                        <a:t>SOM Are combined to make large organic molecules (LOM)</a:t>
                      </a:r>
                      <a:endParaRPr lang="en-US" sz="2800" b="1" dirty="0"/>
                    </a:p>
                  </a:txBody>
                  <a:tcPr>
                    <a:solidFill>
                      <a:schemeClr val="tx2">
                        <a:lumMod val="40000"/>
                        <a:lumOff val="60000"/>
                      </a:schemeClr>
                    </a:solidFill>
                  </a:tcPr>
                </a:tc>
                <a:extLst>
                  <a:ext uri="{0D108BD9-81ED-4DB2-BD59-A6C34878D82A}">
                    <a16:rowId xmlns:a16="http://schemas.microsoft.com/office/drawing/2014/main" val="10001"/>
                  </a:ext>
                </a:extLst>
              </a:tr>
              <a:tr h="1314600">
                <a:tc>
                  <a:txBody>
                    <a:bodyPr/>
                    <a:lstStyle/>
                    <a:p>
                      <a:r>
                        <a:rPr lang="en-US" sz="2800" b="1" dirty="0"/>
                        <a:t>Energy </a:t>
                      </a:r>
                      <a:r>
                        <a:rPr lang="en-US" sz="2800" b="1" baseline="0" dirty="0"/>
                        <a:t>change: </a:t>
                      </a:r>
                      <a:r>
                        <a:rPr lang="en-US" sz="2800" baseline="0" dirty="0"/>
                        <a:t>Chemical energy stored in the C-C and C-H bonds in the SOM stay in these bonds when combined into LOM</a:t>
                      </a:r>
                      <a:endParaRPr lang="en-US" sz="2800" dirty="0"/>
                    </a:p>
                  </a:txBody>
                  <a:tcPr>
                    <a:solidFill>
                      <a:srgbClr val="FFFBAD"/>
                    </a:solidFill>
                  </a:tcPr>
                </a:tc>
                <a:extLst>
                  <a:ext uri="{0D108BD9-81ED-4DB2-BD59-A6C34878D82A}">
                    <a16:rowId xmlns:a16="http://schemas.microsoft.com/office/drawing/2014/main" val="10002"/>
                  </a:ext>
                </a:extLst>
              </a:tr>
              <a:tr h="905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800" b="1" dirty="0"/>
                        <a:t>Matter movement:</a:t>
                      </a:r>
                      <a:r>
                        <a:rPr lang="en-US" sz="2800" baseline="0" dirty="0"/>
                        <a:t> The cell grows larger and may eventually divided as more LOM are made</a:t>
                      </a:r>
                      <a:endParaRPr lang="en-US" sz="2800"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624561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How does a cow grow on the cellular scale?</a:t>
            </a:r>
            <a:endParaRPr lang="en-US" sz="3200" dirty="0"/>
          </a:p>
          <a:p>
            <a:r>
              <a:rPr lang="en-US" dirty="0"/>
              <a:t>Predictions</a:t>
            </a:r>
          </a:p>
          <a:p>
            <a:pPr lvl="1"/>
            <a:r>
              <a:rPr lang="en-US" dirty="0"/>
              <a:t>How do you think what we have learned about cows applies to other animals?</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19</a:t>
            </a:fld>
            <a:endParaRPr lang="en-US"/>
          </a:p>
        </p:txBody>
      </p:sp>
    </p:spTree>
    <p:extLst>
      <p:ext uri="{BB962C8B-B14F-4D97-AF65-F5344CB8AC3E}">
        <p14:creationId xmlns:p14="http://schemas.microsoft.com/office/powerpoint/2010/main" val="1653880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251E5FC-220C-A448-A5E4-45B0DAE357F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057" y="840905"/>
            <a:ext cx="8931885" cy="5176189"/>
          </a:xfrm>
          <a:prstGeom prst="rect">
            <a:avLst/>
          </a:prstGeom>
        </p:spPr>
      </p:pic>
      <p:sp>
        <p:nvSpPr>
          <p:cNvPr id="2" name="Title 1"/>
          <p:cNvSpPr>
            <a:spLocks noGrp="1"/>
          </p:cNvSpPr>
          <p:nvPr>
            <p:ph type="title"/>
          </p:nvPr>
        </p:nvSpPr>
        <p:spPr/>
        <p:txBody>
          <a:bodyPr/>
          <a:lstStyle/>
          <a:p>
            <a:r>
              <a:rPr lang="en-US" dirty="0"/>
              <a:t>Unit Map</a:t>
            </a:r>
          </a:p>
        </p:txBody>
      </p:sp>
      <p:sp>
        <p:nvSpPr>
          <p:cNvPr id="4" name="Slide Number Placeholder 3"/>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2</a:t>
            </a:fld>
            <a:endParaRPr lang="en-US">
              <a:solidFill>
                <a:prstClr val="black">
                  <a:tint val="75000"/>
                </a:prstClr>
              </a:solidFill>
            </a:endParaRPr>
          </a:p>
        </p:txBody>
      </p:sp>
      <p:sp>
        <p:nvSpPr>
          <p:cNvPr id="8" name="Oval Callout 7"/>
          <p:cNvSpPr>
            <a:spLocks noChangeArrowheads="1"/>
          </p:cNvSpPr>
          <p:nvPr/>
        </p:nvSpPr>
        <p:spPr bwMode="auto">
          <a:xfrm rot="6880210">
            <a:off x="7562491" y="491013"/>
            <a:ext cx="1057275" cy="924560"/>
          </a:xfrm>
          <a:prstGeom prst="wedgeEllipseCallout">
            <a:avLst>
              <a:gd name="adj1" fmla="val 105923"/>
              <a:gd name="adj2" fmla="val 10779"/>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200" dirty="0">
                <a:solidFill>
                  <a:srgbClr val="FFFFFF"/>
                </a:solidFill>
                <a:effectLst/>
                <a:latin typeface="Helvetica Neue" charset="0"/>
                <a:ea typeface="Times New Roman" charset="0"/>
                <a:cs typeface="Times New Roman" charset="0"/>
              </a:rPr>
              <a:t>You are here</a:t>
            </a:r>
            <a:endParaRPr lang="en-US" sz="1200" dirty="0">
              <a:effectLst/>
              <a:latin typeface="Helvetica Neue" charset="0"/>
              <a:ea typeface="Times New Roman" charset="0"/>
              <a:cs typeface="Times New Roman" charset="0"/>
            </a:endParaRPr>
          </a:p>
        </p:txBody>
      </p:sp>
    </p:spTree>
    <p:extLst>
      <p:ext uri="{BB962C8B-B14F-4D97-AF65-F5344CB8AC3E}">
        <p14:creationId xmlns:p14="http://schemas.microsoft.com/office/powerpoint/2010/main" val="804071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20</a:t>
            </a:fld>
            <a:endParaRPr lang="en-US" dirty="0"/>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17184" y="2340789"/>
            <a:ext cx="3883140"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95535" y="1230350"/>
            <a:ext cx="4717183" cy="5832366"/>
          </a:xfrm>
          <a:prstGeom prst="rect">
            <a:avLst/>
          </a:prstGeom>
          <a:noFill/>
        </p:spPr>
        <p:txBody>
          <a:bodyPr wrap="square" rtlCol="0">
            <a:spAutoFit/>
          </a:bodyPr>
          <a:lstStyle/>
          <a:p>
            <a:pPr marL="285750" indent="-285750">
              <a:buFont typeface="Arial" panose="020B0604020202020204" pitchFamily="34" charset="0"/>
              <a:buChar char="•"/>
            </a:pPr>
            <a:r>
              <a:rPr lang="en-US" sz="1950" dirty="0"/>
              <a:t>Record the activity chunk name “Explaining How Cows Grow: Biosynthesis,” and your role in the first column.</a:t>
            </a:r>
          </a:p>
          <a:p>
            <a:endParaRPr lang="en-US" sz="1950" dirty="0"/>
          </a:p>
          <a:p>
            <a:pPr marL="285750" indent="-285750">
              <a:buFont typeface="Arial" panose="020B0604020202020204" pitchFamily="34" charset="0"/>
              <a:buChar char="•"/>
            </a:pPr>
            <a:r>
              <a:rPr lang="en-US" sz="1950" dirty="0"/>
              <a:t>Discuss what you did during the activity chunk and record your ideas in the column, “What Did We Do?”</a:t>
            </a:r>
          </a:p>
          <a:p>
            <a:pPr marL="285750" indent="-285750">
              <a:buFont typeface="Arial" panose="020B0604020202020204" pitchFamily="34" charset="0"/>
              <a:buChar char="•"/>
            </a:pPr>
            <a:endParaRPr lang="en-US" sz="1950" dirty="0"/>
          </a:p>
          <a:p>
            <a:pPr marL="285750" indent="-285750">
              <a:buFont typeface="Arial" panose="020B0604020202020204" pitchFamily="34" charset="0"/>
              <a:buChar char="•"/>
            </a:pPr>
            <a:r>
              <a:rPr lang="en-US" sz="1950" dirty="0"/>
              <a:t>Discuss with your classmates what you figured out will help you to answer the unit driving question. Record your ideas in the column “What Did We Figure Out?”</a:t>
            </a:r>
          </a:p>
          <a:p>
            <a:endParaRPr lang="en-US" sz="1950" dirty="0"/>
          </a:p>
          <a:p>
            <a:pPr marL="285750" indent="-285750">
              <a:buFont typeface="Arial" panose="020B0604020202020204" pitchFamily="34" charset="0"/>
              <a:buChar char="•"/>
            </a:pPr>
            <a:r>
              <a:rPr lang="en-US" sz="1950" dirty="0"/>
              <a:t>Discuss questions you now have related to the unit driving question and record them in the column “What Are We Asking Now?”</a:t>
            </a:r>
          </a:p>
          <a:p>
            <a:pPr marL="285750" indent="-285750">
              <a:buFont typeface="Arial" panose="020B0604020202020204" pitchFamily="34" charset="0"/>
              <a:buChar char="•"/>
            </a:pPr>
            <a:endParaRPr lang="en-US" sz="2200" dirty="0"/>
          </a:p>
        </p:txBody>
      </p:sp>
    </p:spTree>
    <p:extLst>
      <p:ext uri="{BB962C8B-B14F-4D97-AF65-F5344CB8AC3E}">
        <p14:creationId xmlns:p14="http://schemas.microsoft.com/office/powerpoint/2010/main" val="3352263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a:xfrm>
            <a:off x="240227" y="1435100"/>
            <a:ext cx="3008313" cy="4691063"/>
          </a:xfrm>
        </p:spPr>
        <p:txBody>
          <a:bodyPr>
            <a:normAutofit/>
          </a:bodyPr>
          <a:lstStyle/>
          <a:p>
            <a:r>
              <a:rPr lang="en-US" sz="2800" dirty="0"/>
              <a:t>Think about what you know now that you didn’t know before. What have you learned?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1834" y="1768856"/>
            <a:ext cx="5764101" cy="2510536"/>
          </a:xfrm>
          <a:prstGeom prst="rect">
            <a:avLst/>
          </a:prstGeom>
          <a:ln>
            <a:solidFill>
              <a:schemeClr val="tx1"/>
            </a:solidFill>
          </a:ln>
        </p:spPr>
      </p:pic>
    </p:spTree>
    <p:extLst>
      <p:ext uri="{BB962C8B-B14F-4D97-AF65-F5344CB8AC3E}">
        <p14:creationId xmlns:p14="http://schemas.microsoft.com/office/powerpoint/2010/main" val="3383959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How do animals use food as materials for growth?</a:t>
            </a:r>
          </a:p>
        </p:txBody>
      </p:sp>
      <p:sp>
        <p:nvSpPr>
          <p:cNvPr id="4" name="Slide Number Placeholder 3"/>
          <p:cNvSpPr>
            <a:spLocks noGrp="1"/>
          </p:cNvSpPr>
          <p:nvPr>
            <p:ph type="sldNum" sz="quarter" idx="10"/>
          </p:nvPr>
        </p:nvSpPr>
        <p:spPr/>
        <p:txBody>
          <a:bodyPr/>
          <a:lstStyle/>
          <a:p>
            <a:pPr>
              <a:defRPr/>
            </a:pPr>
            <a:fld id="{EDAACC78-9E13-43C7-B00D-E472FEBBCC52}" type="slidenum">
              <a:rPr lang="en-US">
                <a:solidFill>
                  <a:prstClr val="black">
                    <a:tint val="75000"/>
                  </a:prstClr>
                </a:solidFill>
              </a:rPr>
              <a:pPr>
                <a:defRPr/>
              </a:pPr>
              <a:t>4</a:t>
            </a:fld>
            <a:endParaRPr lang="en-US">
              <a:solidFill>
                <a:prstClr val="black">
                  <a:tint val="75000"/>
                </a:prstClr>
              </a:solidFill>
            </a:endParaRPr>
          </a:p>
        </p:txBody>
      </p:sp>
      <p:sp>
        <p:nvSpPr>
          <p:cNvPr id="16389" name="AutoShape 7"/>
          <p:cNvSpPr>
            <a:spLocks noChangeArrowheads="1"/>
          </p:cNvSpPr>
          <p:nvPr/>
        </p:nvSpPr>
        <p:spPr bwMode="auto">
          <a:xfrm>
            <a:off x="3196578" y="3276600"/>
            <a:ext cx="1468437" cy="609600"/>
          </a:xfrm>
          <a:prstGeom prst="rightArrow">
            <a:avLst>
              <a:gd name="adj1" fmla="val 50000"/>
              <a:gd name="adj2" fmla="val 96889"/>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prstClr val="black"/>
              </a:solidFill>
            </a:endParaRPr>
          </a:p>
        </p:txBody>
      </p:sp>
      <p:pic>
        <p:nvPicPr>
          <p:cNvPr id="16390" name="Picture 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24425" y="2016125"/>
            <a:ext cx="3811588"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2" descr="baby cow.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0413" y="2928938"/>
            <a:ext cx="2139950"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519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Craig Douglas\My Documents\for JJ\Visual Teaching Tools\Animal\food use flow chart.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4447" t="6493" r="4447" b="6517"/>
          <a:stretch/>
        </p:blipFill>
        <p:spPr bwMode="auto">
          <a:xfrm>
            <a:off x="457200" y="457200"/>
            <a:ext cx="8229600" cy="5954713"/>
          </a:xfrm>
          <a:prstGeom prst="rect">
            <a:avLst/>
          </a:prstGeom>
          <a:noFill/>
          <a:extLst>
            <a:ext uri="{909E8E84-426E-40DD-AFC4-6F175D3DCCD1}">
              <a14:hiddenFill xmlns:a14="http://schemas.microsoft.com/office/drawing/2010/main">
                <a:solidFill>
                  <a:srgbClr val="FFFFFF"/>
                </a:solidFill>
              </a14:hiddenFill>
            </a:ext>
          </a:extLst>
        </p:spPr>
      </p:pic>
      <p:sp>
        <p:nvSpPr>
          <p:cNvPr id="28677" name="TextBox 21"/>
          <p:cNvSpPr txBox="1">
            <a:spLocks noChangeArrowheads="1"/>
          </p:cNvSpPr>
          <p:nvPr/>
        </p:nvSpPr>
        <p:spPr bwMode="auto">
          <a:xfrm>
            <a:off x="6607175" y="1768054"/>
            <a:ext cx="172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2400">
                <a:solidFill>
                  <a:prstClr val="black"/>
                </a:solidFill>
              </a:rPr>
              <a:t>Materials</a:t>
            </a:r>
            <a:br>
              <a:rPr lang="en-US" altLang="en-US" sz="2400">
                <a:solidFill>
                  <a:prstClr val="black"/>
                </a:solidFill>
              </a:rPr>
            </a:br>
            <a:r>
              <a:rPr lang="en-US" altLang="en-US" sz="2400">
                <a:solidFill>
                  <a:prstClr val="black"/>
                </a:solidFill>
              </a:rPr>
              <a:t>for growth:</a:t>
            </a:r>
            <a:br>
              <a:rPr lang="en-US" altLang="en-US" sz="2400">
                <a:solidFill>
                  <a:prstClr val="black"/>
                </a:solidFill>
              </a:rPr>
            </a:br>
            <a:r>
              <a:rPr lang="en-US" altLang="en-US" sz="2400">
                <a:solidFill>
                  <a:prstClr val="black"/>
                </a:solidFill>
              </a:rPr>
              <a:t>Biosynthesis</a:t>
            </a:r>
          </a:p>
        </p:txBody>
      </p:sp>
      <p:sp>
        <p:nvSpPr>
          <p:cNvPr id="28678" name="TextBox 22"/>
          <p:cNvSpPr txBox="1">
            <a:spLocks noChangeArrowheads="1"/>
          </p:cNvSpPr>
          <p:nvPr/>
        </p:nvSpPr>
        <p:spPr bwMode="auto">
          <a:xfrm>
            <a:off x="6702425" y="3812276"/>
            <a:ext cx="1536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2400">
                <a:solidFill>
                  <a:prstClr val="black"/>
                </a:solidFill>
              </a:rPr>
              <a:t>Energy:</a:t>
            </a:r>
            <a:br>
              <a:rPr lang="en-US" altLang="en-US" sz="2400">
                <a:solidFill>
                  <a:prstClr val="black"/>
                </a:solidFill>
              </a:rPr>
            </a:br>
            <a:r>
              <a:rPr lang="en-US" altLang="en-US" sz="2400">
                <a:solidFill>
                  <a:prstClr val="black"/>
                </a:solidFill>
              </a:rPr>
              <a:t>Cellular </a:t>
            </a:r>
            <a:br>
              <a:rPr lang="en-US" altLang="en-US" sz="2400">
                <a:solidFill>
                  <a:prstClr val="black"/>
                </a:solidFill>
              </a:rPr>
            </a:br>
            <a:r>
              <a:rPr lang="en-US" altLang="en-US" sz="2400">
                <a:solidFill>
                  <a:prstClr val="black"/>
                </a:solidFill>
              </a:rPr>
              <a:t>respiration</a:t>
            </a:r>
          </a:p>
        </p:txBody>
      </p:sp>
      <p:sp>
        <p:nvSpPr>
          <p:cNvPr id="2" name="Title 1"/>
          <p:cNvSpPr>
            <a:spLocks noGrp="1"/>
          </p:cNvSpPr>
          <p:nvPr>
            <p:ph type="title"/>
          </p:nvPr>
        </p:nvSpPr>
        <p:spPr>
          <a:xfrm>
            <a:off x="457200" y="457200"/>
            <a:ext cx="8229600" cy="703263"/>
          </a:xfrm>
        </p:spPr>
        <p:txBody>
          <a:bodyPr rtlCol="0">
            <a:normAutofit fontScale="90000"/>
          </a:bodyPr>
          <a:lstStyle/>
          <a:p>
            <a:pPr fontAlgn="auto">
              <a:spcAft>
                <a:spcPts val="0"/>
              </a:spcAft>
              <a:defRPr/>
            </a:pPr>
            <a:r>
              <a:rPr lang="en-US" dirty="0"/>
              <a:t>Step 2: Biosynthesis</a:t>
            </a:r>
          </a:p>
        </p:txBody>
      </p:sp>
      <p:sp>
        <p:nvSpPr>
          <p:cNvPr id="3" name="Slide Number Placeholder 2"/>
          <p:cNvSpPr>
            <a:spLocks noGrp="1"/>
          </p:cNvSpPr>
          <p:nvPr>
            <p:ph type="sldNum" sz="quarter" idx="12"/>
          </p:nvPr>
        </p:nvSpPr>
        <p:spPr/>
        <p:txBody>
          <a:bodyPr/>
          <a:lstStyle/>
          <a:p>
            <a:pPr>
              <a:defRPr/>
            </a:pPr>
            <a:fld id="{EDF4A3DF-5BFF-43E2-A8FF-3261EFC6E5B8}" type="slidenum">
              <a:rPr lang="en-US">
                <a:solidFill>
                  <a:prstClr val="black">
                    <a:tint val="75000"/>
                  </a:prstClr>
                </a:solidFill>
              </a:rPr>
              <a:pPr>
                <a:defRPr/>
              </a:pPr>
              <a:t>5</a:t>
            </a:fld>
            <a:endParaRPr lang="en-US">
              <a:solidFill>
                <a:prstClr val="black">
                  <a:tint val="75000"/>
                </a:prstClr>
              </a:solidFill>
            </a:endParaRPr>
          </a:p>
        </p:txBody>
      </p:sp>
      <p:sp>
        <p:nvSpPr>
          <p:cNvPr id="11"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r>
              <a:rPr lang="en-US" altLang="en-US" sz="2400" dirty="0">
                <a:solidFill>
                  <a:prstClr val="black"/>
                </a:solidFill>
              </a:rPr>
              <a:t>Food</a:t>
            </a:r>
          </a:p>
        </p:txBody>
      </p:sp>
      <p:sp>
        <p:nvSpPr>
          <p:cNvPr id="12"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r>
              <a:rPr lang="en-US" altLang="en-US" sz="2400">
                <a:solidFill>
                  <a:prstClr val="black"/>
                </a:solidFill>
              </a:rPr>
              <a:t>Digestion</a:t>
            </a:r>
          </a:p>
        </p:txBody>
      </p:sp>
      <p:sp>
        <p:nvSpPr>
          <p:cNvPr id="14" name="Oval 13"/>
          <p:cNvSpPr/>
          <p:nvPr/>
        </p:nvSpPr>
        <p:spPr>
          <a:xfrm>
            <a:off x="6405412" y="1462355"/>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Tree>
    <p:extLst>
      <p:ext uri="{BB962C8B-B14F-4D97-AF65-F5344CB8AC3E}">
        <p14:creationId xmlns:p14="http://schemas.microsoft.com/office/powerpoint/2010/main" val="1407476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p:txBody>
          <a:bodyPr>
            <a:normAutofit fontScale="92500" lnSpcReduction="20000"/>
          </a:bodyPr>
          <a:lstStyle/>
          <a:p>
            <a:r>
              <a:rPr lang="en-US" sz="2800" dirty="0"/>
              <a:t>Consider the following as you construct your explanation:</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or tracing activity</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6</a:t>
            </a:fld>
            <a:endParaRPr lang="en-US" sz="1800" kern="0">
              <a:solidFill>
                <a:sysClr val="windowText" lastClr="000000"/>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632200" y="1473232"/>
            <a:ext cx="5016500" cy="499103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17566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z="1800" kern="0">
                <a:solidFill>
                  <a:sysClr val="windowText" lastClr="000000"/>
                </a:solidFill>
              </a:rPr>
              <a:pPr/>
              <a:t>7</a:t>
            </a:fld>
            <a:endParaRPr lang="en-US" sz="1800" kern="0">
              <a:solidFill>
                <a:sysClr val="windowText" lastClr="000000"/>
              </a:solidFill>
            </a:endParaRPr>
          </a:p>
        </p:txBody>
      </p:sp>
    </p:spTree>
    <p:extLst>
      <p:ext uri="{BB962C8B-B14F-4D97-AF65-F5344CB8AC3E}">
        <p14:creationId xmlns:p14="http://schemas.microsoft.com/office/powerpoint/2010/main" val="3524303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co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1975" y="2012950"/>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organ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3563" y="2014538"/>
            <a:ext cx="528002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9" name="TextBox 7"/>
          <p:cNvSpPr txBox="1">
            <a:spLocks noChangeArrowheads="1"/>
          </p:cNvSpPr>
          <p:nvPr/>
        </p:nvSpPr>
        <p:spPr bwMode="auto">
          <a:xfrm>
            <a:off x="469645" y="5187680"/>
            <a:ext cx="406550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2800" dirty="0">
                <a:solidFill>
                  <a:srgbClr val="000000"/>
                </a:solidFill>
              </a:rPr>
              <a:t>How do animal cells use small organic molecules to grow and divide?</a:t>
            </a:r>
          </a:p>
        </p:txBody>
      </p:sp>
      <p:pic>
        <p:nvPicPr>
          <p:cNvPr id="24" name="alanin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51781" y="2811462"/>
            <a:ext cx="4905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glycine" descr="C:\Documents and Settings\Craig Douglas\My Documents\for JJ\Digestion and Biosynthesis\glycerol03 labeled.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86706" y="2816224"/>
            <a:ext cx="4206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glycine" descr="C:\Documents and Settings\Craig Douglas\My Documents\for JJ\Digestion and Biosynthesis\glycerol03 labeled.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85911" y="2817812"/>
            <a:ext cx="4206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alanin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50986" y="2805112"/>
            <a:ext cx="4905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 name="Table 16"/>
          <p:cNvGraphicFramePr>
            <a:graphicFrameLocks noGrp="1"/>
          </p:cNvGraphicFramePr>
          <p:nvPr>
            <p:extLst>
              <p:ext uri="{D42A27DB-BD31-4B8C-83A1-F6EECF244321}">
                <p14:modId xmlns:p14="http://schemas.microsoft.com/office/powerpoint/2010/main" val="94304588"/>
              </p:ext>
            </p:extLst>
          </p:nvPr>
        </p:nvGraphicFramePr>
        <p:xfrm>
          <a:off x="4881562" y="1422400"/>
          <a:ext cx="4093995" cy="5057265"/>
        </p:xfrm>
        <a:graphic>
          <a:graphicData uri="http://schemas.openxmlformats.org/drawingml/2006/table">
            <a:tbl>
              <a:tblPr firstRow="1" bandRow="1">
                <a:tableStyleId>{5940675A-B579-460E-94D1-54222C63F5DA}</a:tableStyleId>
              </a:tblPr>
              <a:tblGrid>
                <a:gridCol w="4093995">
                  <a:extLst>
                    <a:ext uri="{9D8B030D-6E8A-4147-A177-3AD203B41FA5}">
                      <a16:colId xmlns:a16="http://schemas.microsoft.com/office/drawing/2014/main" val="20000"/>
                    </a:ext>
                  </a:extLst>
                </a:gridCol>
              </a:tblGrid>
              <a:tr h="1360699">
                <a:tc>
                  <a:txBody>
                    <a:bodyPr/>
                    <a:lstStyle/>
                    <a:p>
                      <a:pPr algn="ctr"/>
                      <a:endParaRPr lang="en-US" sz="2400" dirty="0"/>
                    </a:p>
                  </a:txBody>
                  <a:tcPr marL="0" marR="0" marT="0" marB="0"/>
                </a:tc>
                <a:extLst>
                  <a:ext uri="{0D108BD9-81ED-4DB2-BD59-A6C34878D82A}">
                    <a16:rowId xmlns:a16="http://schemas.microsoft.com/office/drawing/2014/main" val="10000"/>
                  </a:ext>
                </a:extLst>
              </a:tr>
              <a:tr h="1056629">
                <a:tc>
                  <a:txBody>
                    <a:bodyPr/>
                    <a:lstStyle/>
                    <a:p>
                      <a:pPr algn="ctr"/>
                      <a:r>
                        <a:rPr lang="en-US" sz="2400" dirty="0">
                          <a:solidFill>
                            <a:srgbClr val="B50275"/>
                          </a:solidFill>
                        </a:rPr>
                        <a:t>Small organic molecules (monomers:</a:t>
                      </a:r>
                      <a:r>
                        <a:rPr lang="en-US" sz="2400" baseline="0" dirty="0">
                          <a:solidFill>
                            <a:srgbClr val="B50275"/>
                          </a:solidFill>
                        </a:rPr>
                        <a:t> </a:t>
                      </a:r>
                      <a:r>
                        <a:rPr lang="en-US" sz="2400" dirty="0">
                          <a:solidFill>
                            <a:srgbClr val="B50275"/>
                          </a:solidFill>
                        </a:rPr>
                        <a:t>amino acids, glucose, fatty acids, glycerol)</a:t>
                      </a:r>
                    </a:p>
                  </a:txBody>
                  <a:tcPr marL="0" marR="0" marT="0" marB="0"/>
                </a:tc>
                <a:extLst>
                  <a:ext uri="{0D108BD9-81ED-4DB2-BD59-A6C34878D82A}">
                    <a16:rowId xmlns:a16="http://schemas.microsoft.com/office/drawing/2014/main" val="10001"/>
                  </a:ext>
                </a:extLst>
              </a:tr>
              <a:tr h="1867766">
                <a:tc>
                  <a:txBody>
                    <a:bodyPr/>
                    <a:lstStyle/>
                    <a:p>
                      <a:pPr algn="ctr"/>
                      <a:endParaRPr lang="en-US" sz="2400" dirty="0"/>
                    </a:p>
                  </a:txBody>
                  <a:tcPr marL="0" marR="0" marT="0" marB="0"/>
                </a:tc>
                <a:extLst>
                  <a:ext uri="{0D108BD9-81ED-4DB2-BD59-A6C34878D82A}">
                    <a16:rowId xmlns:a16="http://schemas.microsoft.com/office/drawing/2014/main" val="10002"/>
                  </a:ext>
                </a:extLst>
              </a:tr>
              <a:tr h="704419">
                <a:tc>
                  <a:txBody>
                    <a:bodyPr/>
                    <a:lstStyle/>
                    <a:p>
                      <a:pPr algn="ctr"/>
                      <a:r>
                        <a:rPr lang="en-US" sz="2400" dirty="0">
                          <a:solidFill>
                            <a:srgbClr val="69BC45"/>
                          </a:solidFill>
                        </a:rPr>
                        <a:t>Large organic</a:t>
                      </a:r>
                      <a:r>
                        <a:rPr lang="en-US" sz="2400" baseline="0" dirty="0">
                          <a:solidFill>
                            <a:srgbClr val="69BC45"/>
                          </a:solidFill>
                        </a:rPr>
                        <a:t> molecules (polymers: proteins, carbs, fats)</a:t>
                      </a:r>
                      <a:endParaRPr lang="en-US" sz="2400" dirty="0">
                        <a:solidFill>
                          <a:srgbClr val="69BC45"/>
                        </a:solidFill>
                      </a:endParaRPr>
                    </a:p>
                  </a:txBody>
                  <a:tcPr marL="0" marR="0" marT="0" marB="0"/>
                </a:tc>
                <a:extLst>
                  <a:ext uri="{0D108BD9-81ED-4DB2-BD59-A6C34878D82A}">
                    <a16:rowId xmlns:a16="http://schemas.microsoft.com/office/drawing/2014/main" val="10003"/>
                  </a:ext>
                </a:extLst>
              </a:tr>
            </a:tbl>
          </a:graphicData>
        </a:graphic>
      </p:graphicFrame>
      <p:pic>
        <p:nvPicPr>
          <p:cNvPr id="19" name="Picture 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319713" y="1570038"/>
            <a:ext cx="154940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8"/>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115175" y="1633538"/>
            <a:ext cx="120015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037932" y="4014787"/>
            <a:ext cx="3529012"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415504" y="341886"/>
            <a:ext cx="8302573" cy="830997"/>
          </a:xfrm>
          <a:prstGeom prst="rect">
            <a:avLst/>
          </a:prstGeom>
          <a:solidFill>
            <a:schemeClr val="tx2">
              <a:lumMod val="40000"/>
              <a:lumOff val="60000"/>
            </a:schemeClr>
          </a:solidFill>
        </p:spPr>
        <p:txBody>
          <a:bodyPr wrap="none" rtlCol="0">
            <a:spAutoFit/>
          </a:bodyPr>
          <a:lstStyle/>
          <a:p>
            <a:r>
              <a:rPr lang="en-US" sz="4800" dirty="0">
                <a:solidFill>
                  <a:prstClr val="black"/>
                </a:solidFill>
              </a:rPr>
              <a:t>The </a:t>
            </a:r>
            <a:r>
              <a:rPr lang="en-US" sz="4800" dirty="0"/>
              <a:t>Matter</a:t>
            </a:r>
            <a:r>
              <a:rPr lang="en-US" sz="4800" dirty="0">
                <a:solidFill>
                  <a:srgbClr val="FF0000"/>
                </a:solidFill>
              </a:rPr>
              <a:t> </a:t>
            </a:r>
            <a:r>
              <a:rPr lang="en-US" sz="4800" dirty="0">
                <a:solidFill>
                  <a:prstClr val="black"/>
                </a:solidFill>
              </a:rPr>
              <a:t>Movement Question</a:t>
            </a:r>
          </a:p>
        </p:txBody>
      </p:sp>
      <p:sp>
        <p:nvSpPr>
          <p:cNvPr id="2" name="Slide Number Placeholder 1">
            <a:extLst>
              <a:ext uri="{FF2B5EF4-FFF2-40B4-BE49-F238E27FC236}">
                <a16:creationId xmlns:a16="http://schemas.microsoft.com/office/drawing/2014/main" id="{638E33D4-CA0D-4F2B-B38F-09E8AA7F4176}"/>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8</a:t>
            </a:fld>
            <a:endParaRPr lang="en-US">
              <a:solidFill>
                <a:prstClr val="black">
                  <a:tint val="75000"/>
                </a:prstClr>
              </a:solidFill>
            </a:endParaRPr>
          </a:p>
        </p:txBody>
      </p:sp>
    </p:spTree>
    <p:extLst>
      <p:ext uri="{BB962C8B-B14F-4D97-AF65-F5344CB8AC3E}">
        <p14:creationId xmlns:p14="http://schemas.microsoft.com/office/powerpoint/2010/main" val="77131892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0" presetClass="path" presetSubtype="0" repeatCount="indefinite" decel="100000" fill="hold" nodeType="withEffect">
                                  <p:stCondLst>
                                    <p:cond delay="0"/>
                                  </p:stCondLst>
                                  <p:childTnLst>
                                    <p:animMotion origin="layout" path="M 0.00053 -0.00069 C 0.00053 -0.00555 -0.0052 -0.02384 0.00087 -0.03009 C 0.00695 -0.03634 0.02848 -0.03333 0.03733 -0.03796 C 0.04618 -0.04259 0.04723 -0.06736 0.05365 -0.05787 C 0.06007 -0.04838 0.06303 0.00255 0.07587 0.01852 C 0.08872 0.03449 0.12414 0.05301 0.13073 0.03843 C 0.13733 0.02385 0.13646 -0.0456 0.11546 -0.06898 C 0.09445 -0.09236 0.03178 -0.10763 0.00434 -0.10138 C -0.02309 -0.09513 -0.03854 -0.05879 -0.04913 -0.03194 C -0.05972 -0.00509 -0.05156 0.03936 -0.05885 0.05973 C -0.06614 0.0801 -0.08576 0.08403 -0.09288 0.09028 " pathEditMode="relative" rAng="0" ptsTypes="aaaaaaaaaaa">
                                      <p:cBhvr>
                                        <p:cTn id="8" dur="8000" fill="hold"/>
                                        <p:tgtEl>
                                          <p:spTgt spid="24"/>
                                        </p:tgtEl>
                                        <p:attrNameLst>
                                          <p:attrName>ppt_x</p:attrName>
                                          <p:attrName>ppt_y</p:attrName>
                                        </p:attrNameLst>
                                      </p:cBhvr>
                                      <p:rCtr x="2170" y="-810"/>
                                    </p:animMotion>
                                  </p:childTnLst>
                                </p:cTn>
                              </p:par>
                              <p:par>
                                <p:cTn id="9" presetID="1" presetClass="entr" presetSubtype="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0" presetClass="path" presetSubtype="0" repeatCount="indefinite" accel="25000" decel="75000" fill="hold" nodeType="withEffect">
                                  <p:stCondLst>
                                    <p:cond delay="0"/>
                                  </p:stCondLst>
                                  <p:childTnLst>
                                    <p:animMotion origin="layout" path="M 0.00035 -0.00139 C 0.00018 -0.00625 -0.00746 -0.02362 -0.00121 -0.03033 C 0.00504 -0.03704 0.02917 -0.03658 0.03837 -0.0419 C 0.04757 -0.04723 0.04757 -0.07223 0.054 -0.06274 C 0.06042 -0.05325 0.06407 -0.00232 0.07691 0.01458 C 0.08976 0.03148 0.125 0.05277 0.13143 0.03819 C 0.13785 0.02361 0.13681 -0.04954 0.11546 -0.07292 C 0.0941 -0.0963 0.03039 -0.10787 0.00365 -0.10255 C -0.02309 -0.09723 -0.03507 -0.06621 -0.04496 -0.04051 C -0.05486 -0.01482 -0.04826 0.03032 -0.05607 0.05115 C -0.06388 0.07199 -0.0842 0.07754 -0.09149 0.08449 " pathEditMode="relative" rAng="0" ptsTypes="aaaaaaaaaaa">
                                      <p:cBhvr>
                                        <p:cTn id="12" dur="8000" fill="hold"/>
                                        <p:tgtEl>
                                          <p:spTgt spid="37"/>
                                        </p:tgtEl>
                                        <p:attrNameLst>
                                          <p:attrName>ppt_x</p:attrName>
                                          <p:attrName>ppt_y</p:attrName>
                                        </p:attrNameLst>
                                      </p:cBhvr>
                                      <p:rCtr x="2274" y="-1042"/>
                                    </p:animMotion>
                                  </p:childTnLst>
                                </p:cTn>
                              </p:par>
                              <p:par>
                                <p:cTn id="13" presetID="1" presetClass="entr" presetSubtype="0"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childTnLst>
                                </p:cTn>
                              </p:par>
                              <p:par>
                                <p:cTn id="15" presetID="0" presetClass="path" presetSubtype="0" repeatCount="indefinite" accel="50000" decel="50000" fill="hold" nodeType="withEffect">
                                  <p:stCondLst>
                                    <p:cond delay="0"/>
                                  </p:stCondLst>
                                  <p:childTnLst>
                                    <p:animMotion origin="layout" path="M 0.00053 -0.00116 C -4.16667E-6 -0.00672 -0.00902 -0.02709 -0.00329 -0.03426 C 0.00243 -0.04144 0.02535 -0.04005 0.03455 -0.04491 C 0.04375 -0.04977 0.04584 -0.07338 0.05226 -0.06389 C 0.05868 -0.0544 0.06077 -0.00486 0.07344 0.01157 C 0.08612 0.02801 0.12136 0.04884 0.12865 0.03472 C 0.13594 0.0206 0.13785 -0.04885 0.11754 -0.07269 C 0.09723 -0.09653 0.03368 -0.1125 0.00643 -0.1088 C -0.02083 -0.1051 -0.03559 -0.07662 -0.04635 -0.05047 C -0.05711 -0.02431 -0.05017 0.02685 -0.05816 0.04861 C -0.06614 0.07037 -0.0868 0.07361 -0.09427 0.08009 " pathEditMode="relative" rAng="0" ptsTypes="aaaaaaaaaaa">
                                      <p:cBhvr>
                                        <p:cTn id="16" dur="8000" fill="hold"/>
                                        <p:tgtEl>
                                          <p:spTgt spid="1027"/>
                                        </p:tgtEl>
                                        <p:attrNameLst>
                                          <p:attrName>ppt_x</p:attrName>
                                          <p:attrName>ppt_y</p:attrName>
                                        </p:attrNameLst>
                                      </p:cBhvr>
                                      <p:rCtr x="2118" y="-1505"/>
                                    </p:animMotion>
                                  </p:childTnLst>
                                </p:cTn>
                              </p:par>
                              <p:par>
                                <p:cTn id="17" presetID="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0" presetClass="path" presetSubtype="0" repeatCount="indefinite" accel="75000" decel="25000" fill="hold" nodeType="withEffect">
                                  <p:stCondLst>
                                    <p:cond delay="0"/>
                                  </p:stCondLst>
                                  <p:childTnLst>
                                    <p:animMotion origin="layout" path="M 0.00035 0.00046 C 0.00018 -0.00509 -0.00677 -0.02546 -0.00086 -0.03241 C 0.00504 -0.03935 0.02674 -0.03611 0.03559 -0.04074 C 0.04445 -0.04537 0.04636 -0.06898 0.05226 -0.06019 C 0.05816 -0.05139 0.05764 -0.00417 0.07066 0.01204 C 0.08368 0.02824 0.12309 0.05116 0.13039 0.0375 C 0.13733 0.02384 0.13351 -0.04653 0.11372 -0.06991 C 0.09375 -0.09329 0.03716 -0.10602 0.01094 -0.10324 C -0.01527 -0.10046 -0.03194 -0.08009 -0.04392 -0.05324 C -0.0559 -0.02639 -0.05208 0.03565 -0.06059 0.05879 C -0.06909 0.08194 -0.08802 0.08009 -0.09531 0.08565 " pathEditMode="relative" rAng="0" ptsTypes="aaaaaaaaaaa">
                                      <p:cBhvr>
                                        <p:cTn id="20" dur="8000" fill="hold"/>
                                        <p:tgtEl>
                                          <p:spTgt spid="40"/>
                                        </p:tgtEl>
                                        <p:attrNameLst>
                                          <p:attrName>ppt_x</p:attrName>
                                          <p:attrName>ppt_y</p:attrName>
                                        </p:attrNameLst>
                                      </p:cBhvr>
                                      <p:rCtr x="2066" y="-106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9</a:t>
            </a:fld>
            <a:endParaRPr lang="en-US">
              <a:solidFill>
                <a:prstClr val="black">
                  <a:tint val="75000"/>
                </a:prstClr>
              </a:solidFill>
            </a:endParaRPr>
          </a:p>
        </p:txBody>
      </p:sp>
      <p:sp>
        <p:nvSpPr>
          <p:cNvPr id="5" name="TextBox 4"/>
          <p:cNvSpPr txBox="1"/>
          <p:nvPr/>
        </p:nvSpPr>
        <p:spPr>
          <a:xfrm>
            <a:off x="1730699" y="273845"/>
            <a:ext cx="5820329" cy="830997"/>
          </a:xfrm>
          <a:prstGeom prst="rect">
            <a:avLst/>
          </a:prstGeom>
          <a:solidFill>
            <a:schemeClr val="tx2">
              <a:lumMod val="40000"/>
              <a:lumOff val="60000"/>
            </a:schemeClr>
          </a:solidFill>
        </p:spPr>
        <p:txBody>
          <a:bodyPr wrap="square" rtlCol="0">
            <a:spAutoFit/>
          </a:bodyPr>
          <a:lstStyle/>
          <a:p>
            <a:pPr algn="ctr"/>
            <a:r>
              <a:rPr lang="en-US" sz="4800" dirty="0"/>
              <a:t>Matter</a:t>
            </a:r>
            <a:r>
              <a:rPr lang="en-US" sz="4800" dirty="0">
                <a:solidFill>
                  <a:srgbClr val="FF0000"/>
                </a:solidFill>
              </a:rPr>
              <a:t> </a:t>
            </a:r>
            <a:r>
              <a:rPr lang="en-US" sz="4800" dirty="0">
                <a:solidFill>
                  <a:prstClr val="black"/>
                </a:solidFill>
              </a:rPr>
              <a:t>Movement</a:t>
            </a:r>
          </a:p>
        </p:txBody>
      </p:sp>
      <p:sp>
        <p:nvSpPr>
          <p:cNvPr id="7" name="Rectangle 6"/>
          <p:cNvSpPr/>
          <p:nvPr/>
        </p:nvSpPr>
        <p:spPr>
          <a:xfrm>
            <a:off x="5510209" y="1190037"/>
            <a:ext cx="3446716" cy="4031873"/>
          </a:xfrm>
          <a:prstGeom prst="rect">
            <a:avLst/>
          </a:prstGeom>
        </p:spPr>
        <p:txBody>
          <a:bodyPr wrap="square">
            <a:spAutoFit/>
          </a:bodyPr>
          <a:lstStyle/>
          <a:p>
            <a:r>
              <a:rPr lang="en-US" sz="3200" dirty="0"/>
              <a:t>Do you have:</a:t>
            </a:r>
          </a:p>
          <a:p>
            <a:pPr marL="457200" indent="-457200">
              <a:buFont typeface="Arial"/>
              <a:buChar char="•"/>
            </a:pPr>
            <a:r>
              <a:rPr lang="en-US" sz="3200" dirty="0"/>
              <a:t>an arrow showing small organic molecules or monomers going into the cow’s skin cell? </a:t>
            </a:r>
          </a:p>
        </p:txBody>
      </p:sp>
      <p:cxnSp>
        <p:nvCxnSpPr>
          <p:cNvPr id="8" name="Curved Connector 7"/>
          <p:cNvCxnSpPr/>
          <p:nvPr/>
        </p:nvCxnSpPr>
        <p:spPr>
          <a:xfrm rot="16200000" flipH="1">
            <a:off x="597180" y="3365780"/>
            <a:ext cx="1723880" cy="332960"/>
          </a:xfrm>
          <a:prstGeom prst="curvedConnector3">
            <a:avLst>
              <a:gd name="adj1" fmla="val 50000"/>
            </a:avLst>
          </a:prstGeom>
          <a:ln w="38100">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389035" y="2259819"/>
            <a:ext cx="1401844" cy="877163"/>
          </a:xfrm>
          <a:prstGeom prst="rect">
            <a:avLst/>
          </a:prstGeom>
          <a:solidFill>
            <a:schemeClr val="bg1"/>
          </a:solidFill>
          <a:ln>
            <a:solidFill>
              <a:schemeClr val="tx1"/>
            </a:solidFill>
          </a:ln>
        </p:spPr>
        <p:txBody>
          <a:bodyPr wrap="square" rtlCol="0">
            <a:spAutoFit/>
          </a:bodyPr>
          <a:lstStyle/>
          <a:p>
            <a:r>
              <a:rPr lang="en-US" sz="1700" dirty="0"/>
              <a:t>Small Organic Molecules or Monomers</a:t>
            </a:r>
          </a:p>
        </p:txBody>
      </p:sp>
      <p:grpSp>
        <p:nvGrpSpPr>
          <p:cNvPr id="9" name="Group 8"/>
          <p:cNvGrpSpPr/>
          <p:nvPr/>
        </p:nvGrpSpPr>
        <p:grpSpPr>
          <a:xfrm>
            <a:off x="584200" y="2260600"/>
            <a:ext cx="5232400" cy="3683635"/>
            <a:chOff x="0" y="0"/>
            <a:chExt cx="3657600" cy="2916984"/>
          </a:xfrm>
        </p:grpSpPr>
        <p:grpSp>
          <p:nvGrpSpPr>
            <p:cNvPr id="11" name="Group 10"/>
            <p:cNvGrpSpPr/>
            <p:nvPr/>
          </p:nvGrpSpPr>
          <p:grpSpPr>
            <a:xfrm>
              <a:off x="1714500" y="0"/>
              <a:ext cx="1943100" cy="1324610"/>
              <a:chOff x="0" y="0"/>
              <a:chExt cx="2988310" cy="2005965"/>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988310" cy="2005965"/>
              </a:xfrm>
              <a:prstGeom prst="rect">
                <a:avLst/>
              </a:prstGeom>
              <a:extLst>
                <a:ext uri="{FAA26D3D-D897-4be2-8F04-BA451C77F1D7}">
                  <ma14:placeholderFlag xmlns:ma14="http://schemas.microsoft.com/office/mac/drawingml/2011/main" xmlns=""/>
                </a:ext>
              </a:extLst>
            </p:spPr>
          </p:pic>
          <p:sp>
            <p:nvSpPr>
              <p:cNvPr id="16" name="Oval 15"/>
              <p:cNvSpPr/>
              <p:nvPr/>
            </p:nvSpPr>
            <p:spPr>
              <a:xfrm>
                <a:off x="250825" y="979805"/>
                <a:ext cx="160655" cy="168910"/>
              </a:xfrm>
              <a:prstGeom prst="ellipse">
                <a:avLst/>
              </a:prstGeom>
              <a:no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cxnSp>
          <p:nvCxnSpPr>
            <p:cNvPr id="12" name="Straight Connector 11"/>
            <p:cNvCxnSpPr/>
            <p:nvPr/>
          </p:nvCxnSpPr>
          <p:spPr>
            <a:xfrm flipH="1">
              <a:off x="0" y="685800"/>
              <a:ext cx="1942465" cy="16129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1485900" y="685800"/>
              <a:ext cx="517526" cy="16129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0" y="867204"/>
              <a:ext cx="1542415" cy="2049780"/>
            </a:xfrm>
            <a:prstGeom prst="rect">
              <a:avLst/>
            </a:prstGeom>
            <a:noFill/>
            <a:ln>
              <a:solidFill>
                <a:schemeClr val="tx1"/>
              </a:solidFill>
            </a:ln>
            <a:extLst>
              <a:ext uri="{FAA26D3D-D897-4be2-8F04-BA451C77F1D7}">
                <ma14:placeholderFlag xmlns:ma14="http://schemas.microsoft.com/office/mac/drawingml/2011/main" xmlns=""/>
              </a:ext>
            </a:extLst>
          </p:spPr>
        </p:pic>
      </p:grpSp>
    </p:spTree>
    <p:extLst>
      <p:ext uri="{BB962C8B-B14F-4D97-AF65-F5344CB8AC3E}">
        <p14:creationId xmlns:p14="http://schemas.microsoft.com/office/powerpoint/2010/main" val="71274195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2355</TotalTime>
  <Words>3251</Words>
  <Application>Microsoft Macintosh PowerPoint</Application>
  <PresentationFormat>On-screen Show (4:3)</PresentationFormat>
  <Paragraphs>247</Paragraphs>
  <Slides>20</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Helvetica Neue</vt:lpstr>
      <vt:lpstr>1_Office Theme</vt:lpstr>
      <vt:lpstr>PowerPoint Presentation</vt:lpstr>
      <vt:lpstr>Unit Map</vt:lpstr>
      <vt:lpstr>Revisit your arguments</vt:lpstr>
      <vt:lpstr>How do animals use food as materials for growth?</vt:lpstr>
      <vt:lpstr>Step 2: Biosynthesis</vt:lpstr>
      <vt:lpstr>Constructing explanations</vt:lpstr>
      <vt:lpstr>Comparing Ideas with a Partner</vt:lpstr>
      <vt:lpstr>PowerPoint Presentation</vt:lpstr>
      <vt:lpstr>PowerPoint Presentation</vt:lpstr>
      <vt:lpstr>PowerPoint Presentation</vt:lpstr>
      <vt:lpstr>PowerPoint Presentation</vt:lpstr>
      <vt:lpstr>Matter Change</vt:lpstr>
      <vt:lpstr>Matter Change</vt:lpstr>
      <vt:lpstr>Energy Change</vt:lpstr>
      <vt:lpstr>Telling the Whole Story</vt:lpstr>
      <vt:lpstr>How can learning about cows help you to understand people? Using the Animals Matter Tracing Tool</vt:lpstr>
      <vt:lpstr>Drawing arrows to show matter movement for biosynthesis</vt:lpstr>
      <vt:lpstr>What happens during biosynthesis?</vt:lpstr>
      <vt:lpstr>Exit Ticket</vt:lpstr>
      <vt:lpstr>Learning Tracking Tool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Animals Lesson 4.2</dc:title>
  <dc:creator>Jennifer</dc:creator>
  <cp:lastModifiedBy>Tompkins, Elizabeth</cp:lastModifiedBy>
  <cp:revision>108</cp:revision>
  <dcterms:created xsi:type="dcterms:W3CDTF">2015-08-01T15:02:05Z</dcterms:created>
  <dcterms:modified xsi:type="dcterms:W3CDTF">2020-03-23T18:08:53Z</dcterms:modified>
</cp:coreProperties>
</file>