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71" r:id="rId2"/>
    <p:sldId id="275" r:id="rId3"/>
    <p:sldId id="305" r:id="rId4"/>
    <p:sldId id="306" r:id="rId5"/>
    <p:sldId id="307" r:id="rId6"/>
    <p:sldId id="299" r:id="rId7"/>
    <p:sldId id="300" r:id="rId8"/>
    <p:sldId id="303" r:id="rId9"/>
    <p:sldId id="30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4"/>
    <p:restoredTop sz="80616" autoAdjust="0"/>
  </p:normalViewPr>
  <p:slideViewPr>
    <p:cSldViewPr snapToGrid="0" snapToObjects="1">
      <p:cViewPr varScale="1">
        <p:scale>
          <a:sx n="75" d="100"/>
          <a:sy n="75" d="100"/>
        </p:scale>
        <p:origin x="2184" y="1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6.2 Comparing Animals and Flames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332936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622463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27819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a:solidFill>
                  <a:schemeClr val="tx1"/>
                </a:solidFill>
                <a:effectLst/>
                <a:latin typeface="+mn-lt"/>
                <a:ea typeface="+mn-ea"/>
                <a:cs typeface="+mn-cs"/>
              </a:rPr>
              <a:t>Have students try explaining new examples.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slides 3-5. Have students work to explain the scenarios on the slides about animal growth, movement, and function.</a:t>
            </a:r>
          </a:p>
          <a:p>
            <a:pPr lvl="0"/>
            <a:r>
              <a:rPr lang="en-US" sz="1200" kern="1200" dirty="0">
                <a:solidFill>
                  <a:schemeClr val="tx1"/>
                </a:solidFill>
                <a:effectLst/>
                <a:latin typeface="+mn-lt"/>
                <a:ea typeface="+mn-ea"/>
                <a:cs typeface="+mn-cs"/>
              </a:rPr>
              <a:t>Have students discuss the scenarios with a partner and then discuss each as a class.</a:t>
            </a:r>
          </a:p>
          <a:p>
            <a:r>
              <a:rPr lang="en-US" sz="1200" kern="1200" dirty="0">
                <a:solidFill>
                  <a:schemeClr val="tx1"/>
                </a:solidFill>
                <a:effectLst/>
                <a:latin typeface="+mn-lt"/>
                <a:ea typeface="+mn-ea"/>
                <a:cs typeface="+mn-cs"/>
              </a:rPr>
              <a:t>At this point in the unit, you will want to point out places where their explanations do not align with scientific explanations. </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420333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flames and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6.2 Comparing Animals and Flames PPT. Tell students they will be comparing what they learned about in Systems and Scale with what they have learned about animals.</a:t>
            </a:r>
          </a:p>
          <a:p>
            <a:pPr lvl="0"/>
            <a:r>
              <a:rPr lang="en-US" sz="1200" kern="1200" dirty="0">
                <a:solidFill>
                  <a:schemeClr val="tx1"/>
                </a:solidFill>
                <a:effectLst/>
                <a:latin typeface="+mn-lt"/>
                <a:ea typeface="+mn-ea"/>
                <a:cs typeface="+mn-cs"/>
              </a:rPr>
              <a:t>Pass out the 6.2 Comparing Animals and Flames Worksheet to each student. </a:t>
            </a:r>
          </a:p>
          <a:p>
            <a:pPr lvl="0"/>
            <a:r>
              <a:rPr lang="en-US" sz="1200" kern="1200" dirty="0">
                <a:solidFill>
                  <a:schemeClr val="tx1"/>
                </a:solidFill>
                <a:effectLst/>
                <a:latin typeface="+mn-lt"/>
                <a:ea typeface="+mn-ea"/>
                <a:cs typeface="+mn-cs"/>
              </a:rPr>
              <a:t>Have students complete the comparison individually or in pairs. </a:t>
            </a:r>
          </a:p>
          <a:p>
            <a:pPr lvl="0"/>
            <a:r>
              <a:rPr lang="en-US" sz="1200" kern="1200" dirty="0">
                <a:solidFill>
                  <a:schemeClr val="tx1"/>
                </a:solidFill>
                <a:effectLst/>
                <a:latin typeface="+mn-lt"/>
                <a:ea typeface="+mn-ea"/>
                <a:cs typeface="+mn-cs"/>
              </a:rPr>
              <a:t>Students may need to look back at their Process Tools from Systems and Scale. </a:t>
            </a:r>
          </a:p>
          <a:p>
            <a:r>
              <a:rPr lang="en-US" sz="1200" kern="1200" dirty="0">
                <a:solidFill>
                  <a:schemeClr val="tx1"/>
                </a:solidFill>
                <a:effectLst/>
                <a:latin typeface="+mn-lt"/>
                <a:ea typeface="+mn-ea"/>
                <a:cs typeface="+mn-cs"/>
              </a:rPr>
              <a:t>Display slide 7 of the PPT and remind students that good answers to questions about both animal and flames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946337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flames and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6.2 Comparing Animals and Flames PPT. Tell students they will be comparing what they learned about in Systems and Scale with what they have learned about animals.</a:t>
            </a:r>
          </a:p>
          <a:p>
            <a:pPr lvl="0"/>
            <a:r>
              <a:rPr lang="en-US" sz="1200" kern="1200" dirty="0">
                <a:solidFill>
                  <a:schemeClr val="tx1"/>
                </a:solidFill>
                <a:effectLst/>
                <a:latin typeface="+mn-lt"/>
                <a:ea typeface="+mn-ea"/>
                <a:cs typeface="+mn-cs"/>
              </a:rPr>
              <a:t>Pass out the 6.2 Comparing Animals and Flames Worksheet to each student. </a:t>
            </a:r>
          </a:p>
          <a:p>
            <a:pPr lvl="0"/>
            <a:r>
              <a:rPr lang="en-US" sz="1200" kern="1200" dirty="0">
                <a:solidFill>
                  <a:schemeClr val="tx1"/>
                </a:solidFill>
                <a:effectLst/>
                <a:latin typeface="+mn-lt"/>
                <a:ea typeface="+mn-ea"/>
                <a:cs typeface="+mn-cs"/>
              </a:rPr>
              <a:t>Have students complete the comparison individually or in pairs. </a:t>
            </a:r>
          </a:p>
          <a:p>
            <a:pPr lvl="0"/>
            <a:r>
              <a:rPr lang="en-US" sz="1200" kern="1200" dirty="0">
                <a:solidFill>
                  <a:schemeClr val="tx1"/>
                </a:solidFill>
                <a:effectLst/>
                <a:latin typeface="+mn-lt"/>
                <a:ea typeface="+mn-ea"/>
                <a:cs typeface="+mn-cs"/>
              </a:rPr>
              <a:t>Students may need to look back at their Process Tools from Systems and Scale. </a:t>
            </a:r>
          </a:p>
          <a:p>
            <a:r>
              <a:rPr lang="en-US" sz="1200" kern="1200" dirty="0">
                <a:solidFill>
                  <a:schemeClr val="tx1"/>
                </a:solidFill>
                <a:effectLst/>
                <a:latin typeface="+mn-lt"/>
                <a:ea typeface="+mn-ea"/>
                <a:cs typeface="+mn-cs"/>
              </a:rPr>
              <a:t>Display slide 7 of the PPT and remind students that good answers to questions about both animal and flames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272274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6.2 Comparing Animals and Flames PPT. </a:t>
            </a:r>
          </a:p>
          <a:p>
            <a:r>
              <a:rPr lang="en-US" sz="1200" kern="1200" dirty="0">
                <a:solidFill>
                  <a:schemeClr val="tx1"/>
                </a:solidFill>
                <a:effectLst/>
                <a:latin typeface="+mn-lt"/>
                <a:ea typeface="+mn-ea"/>
                <a:cs typeface="+mn-cs"/>
              </a:rPr>
              <a:t>Go through the worksheet with the class and have students share their ideas. At this point in the unit, students should have scientifically explanations. Check that they are following the rules about matter and energy. </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8</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PPT. Have students consider how their ideas changed with regard to scale, movement, and carbon. What do they know about how animals grow and move now that they didn’t know before this unit?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complete the Big Idea Probe: What Happens to the Fat?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What Happens to the Fat?, have students complete it and share their ideas again. Have students discuss how their ideas have changed throughout the unit. See Assessing the Big Idea Probe: What Happens to the Fat? </a:t>
            </a:r>
            <a:r>
              <a:rPr lang="en-US" sz="1200" kern="1200">
                <a:solidFill>
                  <a:schemeClr val="tx1"/>
                </a:solidFill>
                <a:effectLst/>
                <a:latin typeface="+mn-lt"/>
                <a:ea typeface="+mn-ea"/>
                <a:cs typeface="+mn-cs"/>
              </a:rPr>
              <a:t>for suggestions about how to use the Big Idea Probe.</a:t>
            </a:r>
            <a:r>
              <a:rPr lang="en-US">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063102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2498669"/>
            <a:ext cx="8229600" cy="1838318"/>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6.2: Comparing Animals and Flames</a:t>
            </a:r>
          </a:p>
        </p:txBody>
      </p:sp>
      <p:sp>
        <p:nvSpPr>
          <p:cNvPr id="5" name="TextBox 4"/>
          <p:cNvSpPr txBox="1"/>
          <p:nvPr/>
        </p:nvSpPr>
        <p:spPr>
          <a:xfrm>
            <a:off x="5417932" y="4762156"/>
            <a:ext cx="184666" cy="369332"/>
          </a:xfrm>
          <a:prstGeom prst="rect">
            <a:avLst/>
          </a:prstGeom>
          <a:noFill/>
        </p:spPr>
        <p:txBody>
          <a:bodyPr wrap="none" rtlCol="0">
            <a:spAutoFit/>
          </a:bodyPr>
          <a:lstStyle/>
          <a:p>
            <a:endParaRPr lang="en-US" dirty="0"/>
          </a:p>
        </p:txBody>
      </p:sp>
      <p:sp>
        <p:nvSpPr>
          <p:cNvPr id="8" name="Slide Number Placeholder 7">
            <a:extLst>
              <a:ext uri="{FF2B5EF4-FFF2-40B4-BE49-F238E27FC236}">
                <a16:creationId xmlns:a16="http://schemas.microsoft.com/office/drawing/2014/main" id="{02E0BA23-4831-4A80-8465-0BA01B271CB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4CB122-9585-DA45-83F4-DA53DDF78909}"/>
              </a:ext>
            </a:extLst>
          </p:cNvPr>
          <p:cNvPicPr>
            <a:picLocks noChangeAspect="1"/>
          </p:cNvPicPr>
          <p:nvPr/>
        </p:nvPicPr>
        <p:blipFill>
          <a:blip r:embed="rId3"/>
          <a:srcRect/>
          <a:stretch/>
        </p:blipFill>
        <p:spPr>
          <a:xfrm>
            <a:off x="106057" y="840905"/>
            <a:ext cx="8931885" cy="5176189"/>
          </a:xfrm>
          <a:prstGeom prst="rect">
            <a:avLst/>
          </a:prstGeom>
        </p:spPr>
      </p:pic>
      <p:sp>
        <p:nvSpPr>
          <p:cNvPr id="4" name="Title 3"/>
          <p:cNvSpPr>
            <a:spLocks noGrp="1"/>
          </p:cNvSpPr>
          <p:nvPr>
            <p:ph type="title"/>
          </p:nvPr>
        </p:nvSpPr>
        <p:spPr/>
        <p:txBody>
          <a:bodyPr/>
          <a:lstStyle/>
          <a:p>
            <a:r>
              <a:rPr lang="en-US" dirty="0"/>
              <a:t>Unit Map</a:t>
            </a:r>
          </a:p>
        </p:txBody>
      </p:sp>
      <p:sp>
        <p:nvSpPr>
          <p:cNvPr id="3" name="Slide Number Placeholder 2"/>
          <p:cNvSpPr>
            <a:spLocks noGrp="1"/>
          </p:cNvSpPr>
          <p:nvPr>
            <p:ph type="sldNum" sz="quarter" idx="12"/>
          </p:nvPr>
        </p:nvSpPr>
        <p:spPr/>
        <p:txBody>
          <a:bodyPr/>
          <a:lstStyle/>
          <a:p>
            <a:fld id="{D3A1C050-F6FE-0E43-A9D0-F8EEADE3D1E4}" type="slidenum">
              <a:rPr lang="en-US" smtClean="0"/>
              <a:pPr/>
              <a:t>2</a:t>
            </a:fld>
            <a:endParaRPr lang="en-US"/>
          </a:p>
        </p:txBody>
      </p:sp>
      <p:sp>
        <p:nvSpPr>
          <p:cNvPr id="7" name="Oval Callout 6"/>
          <p:cNvSpPr>
            <a:spLocks noChangeArrowheads="1"/>
          </p:cNvSpPr>
          <p:nvPr/>
        </p:nvSpPr>
        <p:spPr bwMode="auto">
          <a:xfrm>
            <a:off x="8113382" y="1449602"/>
            <a:ext cx="924560" cy="924560"/>
          </a:xfrm>
          <a:prstGeom prst="wedgeEllipseCallout">
            <a:avLst>
              <a:gd name="adj1" fmla="val -46746"/>
              <a:gd name="adj2" fmla="val 115040"/>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Tree>
    <p:extLst>
      <p:ext uri="{BB962C8B-B14F-4D97-AF65-F5344CB8AC3E}">
        <p14:creationId xmlns:p14="http://schemas.microsoft.com/office/powerpoint/2010/main" val="2826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8460"/>
            <a:ext cx="8229600" cy="992402"/>
          </a:xfrm>
        </p:spPr>
        <p:txBody>
          <a:bodyPr>
            <a:normAutofit fontScale="90000"/>
          </a:bodyPr>
          <a:lstStyle/>
          <a:p>
            <a:r>
              <a:rPr lang="en-US" dirty="0"/>
              <a:t>Scenarios of Animal Growth, Movement, and Functioning:</a:t>
            </a:r>
          </a:p>
        </p:txBody>
      </p:sp>
      <p:sp>
        <p:nvSpPr>
          <p:cNvPr id="14338" name="Content Placeholder 2"/>
          <p:cNvSpPr>
            <a:spLocks noGrp="1"/>
          </p:cNvSpPr>
          <p:nvPr>
            <p:ph idx="1"/>
          </p:nvPr>
        </p:nvSpPr>
        <p:spPr/>
        <p:txBody>
          <a:bodyPr>
            <a:normAutofit/>
          </a:bodyPr>
          <a:lstStyle/>
          <a:p>
            <a:pPr marL="0" indent="0">
              <a:buNone/>
            </a:pPr>
            <a:r>
              <a:rPr lang="en-US" dirty="0"/>
              <a:t>1. A man drinks 10 cans of soda a day and gains weight.  Soda is mostly sugar and water. </a:t>
            </a:r>
          </a:p>
          <a:p>
            <a:pPr lvl="1"/>
            <a:r>
              <a:rPr lang="en-US" dirty="0"/>
              <a:t>How did drinking soda cause the man to add fat to his body?</a:t>
            </a:r>
          </a:p>
          <a:p>
            <a:pPr marL="0" indent="0">
              <a:buNone/>
            </a:pPr>
            <a:r>
              <a:rPr lang="en-US" dirty="0"/>
              <a:t>2. A girl plays tennis for 2 hours and weighs less at the end of her match than at the beginning. </a:t>
            </a:r>
          </a:p>
          <a:p>
            <a:pPr lvl="1"/>
            <a:r>
              <a:rPr lang="en-US" dirty="0"/>
              <a:t>What energy left her body?  </a:t>
            </a:r>
          </a:p>
          <a:p>
            <a:pPr lvl="1"/>
            <a:r>
              <a:rPr lang="en-US" dirty="0"/>
              <a:t>What kinds of atoms left her body?  </a:t>
            </a:r>
          </a:p>
          <a:p>
            <a:pPr lvl="1"/>
            <a:r>
              <a:rPr lang="en-US" dirty="0"/>
              <a:t>Where did the energy and atoms come from?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50441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3" name="Content Placeholder 2"/>
          <p:cNvSpPr>
            <a:spLocks noGrp="1"/>
          </p:cNvSpPr>
          <p:nvPr>
            <p:ph idx="1"/>
          </p:nvPr>
        </p:nvSpPr>
        <p:spPr>
          <a:xfrm>
            <a:off x="457200" y="1504825"/>
            <a:ext cx="8229600" cy="5087899"/>
          </a:xfrm>
        </p:spPr>
        <p:txBody>
          <a:bodyPr>
            <a:normAutofit/>
          </a:bodyPr>
          <a:lstStyle/>
          <a:p>
            <a:pPr marL="0" indent="0">
              <a:buNone/>
            </a:pPr>
            <a:r>
              <a:rPr lang="en-US" dirty="0"/>
              <a:t>3. A bee uses energy to move its wings as it flies from flower to flower collecting nectar (the main ingredients in nectar are water and sugar).  </a:t>
            </a:r>
          </a:p>
          <a:p>
            <a:pPr lvl="1"/>
            <a:r>
              <a:rPr lang="en-US" dirty="0"/>
              <a:t>How could the nectar from one flower help the bee to fly to the next flower? </a:t>
            </a:r>
          </a:p>
          <a:p>
            <a:pPr marL="0" indent="0">
              <a:buNone/>
            </a:pPr>
            <a:r>
              <a:rPr lang="en-US" dirty="0"/>
              <a:t>4. A wolf gains weight by eating a rabbit.  </a:t>
            </a:r>
          </a:p>
          <a:p>
            <a:pPr lvl="1"/>
            <a:r>
              <a:rPr lang="en-US" dirty="0"/>
              <a:t>Could a wolf gain five pounds by eating a four-pound rabbit?  </a:t>
            </a:r>
          </a:p>
          <a:p>
            <a:pPr lvl="1"/>
            <a:r>
              <a:rPr lang="en-US" dirty="0"/>
              <a:t>Why or why not?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2144430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Scenarios:</a:t>
            </a:r>
          </a:p>
        </p:txBody>
      </p:sp>
      <p:sp>
        <p:nvSpPr>
          <p:cNvPr id="3" name="Content Placeholder 2"/>
          <p:cNvSpPr>
            <a:spLocks noGrp="1"/>
          </p:cNvSpPr>
          <p:nvPr>
            <p:ph idx="1"/>
          </p:nvPr>
        </p:nvSpPr>
        <p:spPr/>
        <p:txBody>
          <a:bodyPr/>
          <a:lstStyle/>
          <a:p>
            <a:pPr marL="0" indent="0">
              <a:buNone/>
            </a:pPr>
            <a:r>
              <a:rPr lang="en-US" dirty="0"/>
              <a:t>5. A male penguin loses up to half his body weight while keeping his egg warm without eating.  </a:t>
            </a:r>
          </a:p>
          <a:p>
            <a:pPr lvl="1"/>
            <a:r>
              <a:rPr lang="en-US" dirty="0"/>
              <a:t>Where did the energy come from to keep the egg warm?  </a:t>
            </a:r>
          </a:p>
          <a:p>
            <a:pPr lvl="1"/>
            <a:r>
              <a:rPr lang="en-US" dirty="0"/>
              <a:t>What happened to the matter in the penguin when he lost weight?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708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Comparing Flames and Animals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
        <p:nvSpPr>
          <p:cNvPr id="6" name="TextBox 5"/>
          <p:cNvSpPr txBox="1"/>
          <p:nvPr/>
        </p:nvSpPr>
        <p:spPr>
          <a:xfrm>
            <a:off x="457200" y="1449602"/>
            <a:ext cx="3122908" cy="3477875"/>
          </a:xfrm>
          <a:prstGeom prst="rect">
            <a:avLst/>
          </a:prstGeom>
          <a:noFill/>
        </p:spPr>
        <p:txBody>
          <a:bodyPr wrap="square" rtlCol="0">
            <a:spAutoFit/>
          </a:bodyPr>
          <a:lstStyle/>
          <a:p>
            <a:r>
              <a:rPr lang="en-US" sz="2200" dirty="0"/>
              <a:t>Use what you learned in Systems and Scale and in the Animals Unit to trace carbon atoms in flames and animals.</a:t>
            </a:r>
          </a:p>
          <a:p>
            <a:pPr marL="342900" indent="-342900">
              <a:buFont typeface="Arial" charset="0"/>
              <a:buChar char="•"/>
            </a:pPr>
            <a:r>
              <a:rPr lang="en-US" sz="2200" dirty="0"/>
              <a:t>You may want to look back at your Process Tools from both Systems and Scale and Animals.</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11342" y="1449602"/>
            <a:ext cx="4444223" cy="4906963"/>
          </a:xfrm>
          <a:ln>
            <a:solidFill>
              <a:schemeClr val="tx1"/>
            </a:solidFill>
          </a:ln>
        </p:spPr>
      </p:pic>
    </p:spTree>
    <p:extLst>
      <p:ext uri="{BB962C8B-B14F-4D97-AF65-F5344CB8AC3E}">
        <p14:creationId xmlns:p14="http://schemas.microsoft.com/office/powerpoint/2010/main" val="1050761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152400" y="104322"/>
            <a:ext cx="9086847" cy="584775"/>
          </a:xfrm>
          <a:prstGeom prst="rect">
            <a:avLst/>
          </a:prstGeom>
          <a:noFill/>
        </p:spPr>
        <p:txBody>
          <a:bodyPr wrap="none" rtlCol="0">
            <a:spAutoFit/>
          </a:bodyPr>
          <a:lstStyle/>
          <a:p>
            <a:r>
              <a:rPr lang="en-US" sz="3200" dirty="0"/>
              <a:t>Good answers to questions about animals </a:t>
            </a:r>
            <a:r>
              <a:rPr lang="en-US" sz="3200"/>
              <a:t>and flames</a:t>
            </a:r>
            <a:endParaRPr lang="en-US" sz="3200" dirty="0"/>
          </a:p>
        </p:txBody>
      </p:sp>
      <p:sp>
        <p:nvSpPr>
          <p:cNvPr id="2" name="Slide Number Placeholder 1">
            <a:extLst>
              <a:ext uri="{FF2B5EF4-FFF2-40B4-BE49-F238E27FC236}">
                <a16:creationId xmlns:a16="http://schemas.microsoft.com/office/drawing/2014/main" id="{D9D83E11-E951-46A1-BFDD-FC6F0E723BC3}"/>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4152792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a:xfrm>
            <a:off x="457200" y="1504826"/>
            <a:ext cx="8229600" cy="4617005"/>
          </a:xfrm>
        </p:spPr>
        <p:txBody>
          <a:bodyPr>
            <a:normAutofit/>
          </a:bodyPr>
          <a:lstStyle/>
          <a:p>
            <a:r>
              <a:rPr lang="en-US" dirty="0"/>
              <a:t>How do carbon atoms move into, through, and out of animals and flames?</a:t>
            </a:r>
          </a:p>
          <a:p>
            <a:r>
              <a:rPr lang="en-US" dirty="0"/>
              <a:t>How are the molecules carbon atoms are in changed in animals and flames?</a:t>
            </a:r>
          </a:p>
          <a:p>
            <a:r>
              <a:rPr lang="en-US" dirty="0"/>
              <a:t>How is energy transformed in animals and flames?</a:t>
            </a:r>
          </a:p>
          <a:p>
            <a:r>
              <a:rPr lang="en-US" dirty="0"/>
              <a:t>Are growing flames more like a child growing or a child running faster?</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8</a:t>
            </a:fld>
            <a:endParaRPr lang="en-US" sz="1800" kern="0">
              <a:solidFill>
                <a:sysClr val="windowText" lastClr="000000"/>
              </a:solidFill>
            </a:endParaRPr>
          </a:p>
        </p:txBody>
      </p:sp>
    </p:spTree>
    <p:extLst>
      <p:ext uri="{BB962C8B-B14F-4D97-AF65-F5344CB8AC3E}">
        <p14:creationId xmlns:p14="http://schemas.microsoft.com/office/powerpoint/2010/main" val="2337432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Tool, Predictions Tool, &amp; Evidence-Based Argument Tool, Explanations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animals grow, move, and function that you didn’t know before this unit?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2994976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2023</TotalTime>
  <Words>1351</Words>
  <Application>Microsoft Macintosh PowerPoint</Application>
  <PresentationFormat>On-screen Show (4:3)</PresentationFormat>
  <Paragraphs>131</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Animals Unit  Activity 6.2: Comparing Animals and Flames</vt:lpstr>
      <vt:lpstr>Unit Map</vt:lpstr>
      <vt:lpstr>Scenarios of Animal Growth, Movement, and Functioning:</vt:lpstr>
      <vt:lpstr>More Scenarios:</vt:lpstr>
      <vt:lpstr>More Scenarios:</vt:lpstr>
      <vt:lpstr>Comparing Flames and Animals</vt:lpstr>
      <vt:lpstr>PowerPoint Presentation</vt:lpstr>
      <vt:lpstr>Share Your Answers</vt:lpstr>
      <vt:lpstr>How have your ideas changed?</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102</cp:revision>
  <dcterms:created xsi:type="dcterms:W3CDTF">2013-03-15T22:46:26Z</dcterms:created>
  <dcterms:modified xsi:type="dcterms:W3CDTF">2019-09-11T16:39:39Z</dcterms:modified>
</cp:coreProperties>
</file>