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67" r:id="rId2"/>
    <p:sldId id="283" r:id="rId3"/>
    <p:sldId id="268" r:id="rId4"/>
    <p:sldId id="269" r:id="rId5"/>
    <p:sldId id="257" r:id="rId6"/>
    <p:sldId id="284" r:id="rId7"/>
    <p:sldId id="285" r:id="rId8"/>
    <p:sldId id="264" r:id="rId9"/>
    <p:sldId id="293" r:id="rId10"/>
    <p:sldId id="278" r:id="rId11"/>
    <p:sldId id="294" r:id="rId12"/>
    <p:sldId id="295" r:id="rId13"/>
    <p:sldId id="275" r:id="rId14"/>
    <p:sldId id="276" r:id="rId15"/>
    <p:sldId id="289" r:id="rId16"/>
    <p:sldId id="291" r:id="rId17"/>
    <p:sldId id="290" r:id="rId18"/>
    <p:sldId id="292" r:id="rId19"/>
    <p:sldId id="28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03" autoAdjust="0"/>
    <p:restoredTop sz="71569" autoAdjust="0"/>
  </p:normalViewPr>
  <p:slideViewPr>
    <p:cSldViewPr>
      <p:cViewPr varScale="1">
        <p:scale>
          <a:sx n="66" d="100"/>
          <a:sy n="66" d="100"/>
        </p:scale>
        <p:origin x="1600" y="192"/>
      </p:cViewPr>
      <p:guideLst>
        <p:guide orient="horz" pos="2160"/>
        <p:guide pos="2880"/>
      </p:guideLst>
    </p:cSldViewPr>
  </p:slideViewPr>
  <p:outlineViewPr>
    <p:cViewPr>
      <p:scale>
        <a:sx n="33" d="100"/>
        <a:sy n="33" d="100"/>
      </p:scale>
      <p:origin x="0" y="-124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5860A5-AB59-4C26-96C7-A4172F2C6C15}"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1D197-197A-4C08-9E78-F87BE4A98A56}" type="slidenum">
              <a:rPr lang="en-US" smtClean="0"/>
              <a:t>‹#›</a:t>
            </a:fld>
            <a:endParaRPr lang="en-US"/>
          </a:p>
        </p:txBody>
      </p:sp>
    </p:spTree>
    <p:extLst>
      <p:ext uri="{BB962C8B-B14F-4D97-AF65-F5344CB8AC3E}">
        <p14:creationId xmlns:p14="http://schemas.microsoft.com/office/powerpoint/2010/main" val="3209646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LWJN7li120c"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pPr lvl="0"/>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start to think about how cows grow.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today’s activity they will learn about how cows grow through digestion and biosynthesis.</a:t>
            </a:r>
          </a:p>
          <a:p>
            <a:r>
              <a:rPr lang="en-US" sz="1200" kern="1200" dirty="0">
                <a:solidFill>
                  <a:schemeClr val="tx1"/>
                </a:solidFill>
                <a:effectLst/>
                <a:latin typeface="+mn-lt"/>
                <a:ea typeface="+mn-ea"/>
                <a:cs typeface="+mn-cs"/>
              </a:rPr>
              <a:t>Open 5.1 Tracing the Processes of Cows Growing: Digestion and Biosynthesis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Transition students to talk about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slides 9 and 10 in the PPT to transition to biosynthesis. </a:t>
            </a:r>
          </a:p>
          <a:p>
            <a:pPr lvl="0"/>
            <a:r>
              <a:rPr lang="en-US" sz="1200" kern="1200" dirty="0">
                <a:solidFill>
                  <a:schemeClr val="tx1"/>
                </a:solidFill>
                <a:effectLst/>
                <a:latin typeface="+mn-lt"/>
                <a:ea typeface="+mn-ea"/>
                <a:cs typeface="+mn-cs"/>
              </a:rPr>
              <a:t>Tell students that cells use digested food for cellular respiration (that they explained in Activity 4.2) and also for growth, which is done through a process called biosynthesis.</a:t>
            </a:r>
          </a:p>
          <a:p>
            <a:pPr lvl="0"/>
            <a:r>
              <a:rPr lang="en-US" sz="1200" kern="1200" dirty="0">
                <a:solidFill>
                  <a:schemeClr val="tx1"/>
                </a:solidFill>
                <a:effectLst/>
                <a:latin typeface="+mn-lt"/>
                <a:ea typeface="+mn-ea"/>
                <a:cs typeface="+mn-cs"/>
              </a:rPr>
              <a:t>Have students finish the directions on 5.1 Tracing the Process for Cow Growing: Digestion and Biosynthesis Directions to trace biosynthesis. </a:t>
            </a:r>
          </a:p>
          <a:p>
            <a:r>
              <a:rPr lang="en-US" sz="1200" kern="1200" dirty="0">
                <a:solidFill>
                  <a:schemeClr val="tx1"/>
                </a:solidFill>
                <a:effectLst/>
                <a:latin typeface="+mn-lt"/>
                <a:ea typeface="+mn-ea"/>
                <a:cs typeface="+mn-cs"/>
              </a:rPr>
              <a:t>Note: biosynthesis occurs in all cells, but here muscle cells are an example. </a:t>
            </a:r>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490429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b="1" kern="1200" dirty="0">
                <a:solidFill>
                  <a:schemeClr val="tx1"/>
                </a:solidFill>
                <a:effectLst/>
                <a:latin typeface="+mn-lt"/>
                <a:ea typeface="+mn-ea"/>
                <a:cs typeface="+mn-cs"/>
              </a:rPr>
              <a:t>Show an animation of the process of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11-12 to show an animation of what happens to the molecules and chemical energy during biosynthesis. </a:t>
            </a:r>
          </a:p>
          <a:p>
            <a:pPr lvl="0"/>
            <a:r>
              <a:rPr lang="en-US" sz="1200" kern="1200" dirty="0">
                <a:solidFill>
                  <a:schemeClr val="tx1"/>
                </a:solidFill>
                <a:effectLst/>
                <a:latin typeface="+mn-lt"/>
                <a:ea typeface="+mn-ea"/>
                <a:cs typeface="+mn-cs"/>
              </a:rPr>
              <a:t>When watching the slides, ask students what is happening to energy. Listen to see if they notice that chemical potential energy is conserved in the C-C- and C-H bonds through biosynthesis.</a:t>
            </a:r>
          </a:p>
          <a:p>
            <a:r>
              <a:rPr lang="en-US" sz="1200" kern="1200" dirty="0">
                <a:solidFill>
                  <a:schemeClr val="tx1"/>
                </a:solidFill>
                <a:effectLst/>
                <a:latin typeface="+mn-lt"/>
                <a:ea typeface="+mn-ea"/>
                <a:cs typeface="+mn-cs"/>
              </a:rPr>
              <a:t>Show students the Digestion and Biosynthesis 11 X 17 Posters to help students visualize the process.</a:t>
            </a:r>
            <a:r>
              <a:rPr lang="en-US" dirty="0">
                <a:effectLst/>
              </a:rPr>
              <a:t> </a:t>
            </a:r>
            <a:endParaRPr lang="en-US" altLang="en-US" dirty="0"/>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11</a:t>
            </a:fld>
            <a:endParaRPr lang="en-US"/>
          </a:p>
        </p:txBody>
      </p:sp>
    </p:spTree>
    <p:extLst>
      <p:ext uri="{BB962C8B-B14F-4D97-AF65-F5344CB8AC3E}">
        <p14:creationId xmlns:p14="http://schemas.microsoft.com/office/powerpoint/2010/main" val="922325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b="1" kern="1200" dirty="0">
                <a:solidFill>
                  <a:schemeClr val="tx1"/>
                </a:solidFill>
                <a:effectLst/>
                <a:latin typeface="+mn-lt"/>
                <a:ea typeface="+mn-ea"/>
                <a:cs typeface="+mn-cs"/>
              </a:rPr>
              <a:t>Show an animation of the process of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11-12 to show an animation of what happens to the molecules and chemical energy during biosynthesis. </a:t>
            </a:r>
          </a:p>
          <a:p>
            <a:pPr lvl="0"/>
            <a:r>
              <a:rPr lang="en-US" sz="1200" kern="1200" dirty="0">
                <a:solidFill>
                  <a:schemeClr val="tx1"/>
                </a:solidFill>
                <a:effectLst/>
                <a:latin typeface="+mn-lt"/>
                <a:ea typeface="+mn-ea"/>
                <a:cs typeface="+mn-cs"/>
              </a:rPr>
              <a:t>When watching the slides, ask students what is happening to energy. Listen to see if they notice that chemical potential energy is conserved in the C-C- and C-H bonds through biosynthesis.</a:t>
            </a:r>
          </a:p>
          <a:p>
            <a:r>
              <a:rPr lang="en-US" sz="1200" kern="1200" dirty="0">
                <a:solidFill>
                  <a:schemeClr val="tx1"/>
                </a:solidFill>
                <a:effectLst/>
                <a:latin typeface="+mn-lt"/>
                <a:ea typeface="+mn-ea"/>
                <a:cs typeface="+mn-cs"/>
              </a:rPr>
              <a:t>Show students the Digestion and Biosynthesis 11 X 17 Posters to help students visualize the process.</a:t>
            </a:r>
            <a:r>
              <a:rPr lang="en-US" dirty="0">
                <a:effectLst/>
              </a:rPr>
              <a:t> </a:t>
            </a:r>
            <a:endParaRPr lang="en-US" altLang="en-US" dirty="0"/>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12</a:t>
            </a:fld>
            <a:endParaRPr lang="en-US"/>
          </a:p>
        </p:txBody>
      </p:sp>
    </p:spTree>
    <p:extLst>
      <p:ext uri="{BB962C8B-B14F-4D97-AF65-F5344CB8AC3E}">
        <p14:creationId xmlns:p14="http://schemas.microsoft.com/office/powerpoint/2010/main" val="1220138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animal cells use sugar molecules.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Use slides 13 and 14 to discuss how animal cells use sugar molecules.</a:t>
            </a:r>
          </a:p>
          <a:p>
            <a:pPr lvl="0"/>
            <a:r>
              <a:rPr lang="en-US" sz="1200" kern="1200" dirty="0">
                <a:solidFill>
                  <a:schemeClr val="tx1"/>
                </a:solidFill>
                <a:effectLst/>
                <a:latin typeface="+mn-lt"/>
                <a:ea typeface="+mn-ea"/>
                <a:cs typeface="+mn-cs"/>
              </a:rPr>
              <a:t>Use slide 13 to point out the problem: Lots of sugar molecules reach animal cells, but they are not made into starch or fiber polymers in animal cells. </a:t>
            </a:r>
          </a:p>
          <a:p>
            <a:r>
              <a:rPr lang="en-US" sz="1200" kern="1200" dirty="0">
                <a:solidFill>
                  <a:schemeClr val="tx1"/>
                </a:solidFill>
                <a:effectLst/>
                <a:latin typeface="+mn-lt"/>
                <a:ea typeface="+mn-ea"/>
                <a:cs typeface="+mn-cs"/>
              </a:rPr>
              <a:t>Use slide 14 to explain the two main ways that animals use sugar molecules: (a) they are used to make glycerol and fatty acids and eventually fat (this explains why eating lots of starch and sugar can make someone gain weight), and (b) they are used for cellular respiration, which uses sugar and oxygen to release energy.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939546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animal cells use sugar molecules.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Use slides 13 and 14 to discuss how animal cells use sugar molecules.</a:t>
            </a:r>
          </a:p>
          <a:p>
            <a:pPr lvl="0"/>
            <a:r>
              <a:rPr lang="en-US" sz="1200" kern="1200" dirty="0">
                <a:solidFill>
                  <a:schemeClr val="tx1"/>
                </a:solidFill>
                <a:effectLst/>
                <a:latin typeface="+mn-lt"/>
                <a:ea typeface="+mn-ea"/>
                <a:cs typeface="+mn-cs"/>
              </a:rPr>
              <a:t>Use slide 13 to point out the problem: Lots of sugar molecules reach animal cells, but they are not made into starch or fiber polymers in animal cells. </a:t>
            </a:r>
          </a:p>
          <a:p>
            <a:r>
              <a:rPr lang="en-US" sz="1200" kern="1200" dirty="0">
                <a:solidFill>
                  <a:schemeClr val="tx1"/>
                </a:solidFill>
                <a:effectLst/>
                <a:latin typeface="+mn-lt"/>
                <a:ea typeface="+mn-ea"/>
                <a:cs typeface="+mn-cs"/>
              </a:rPr>
              <a:t>Use slide 14 to explain the two main ways that animals use sugar molecules: (a) they are used to make glycerol and fatty acids and eventually fat (this explains why eating lots of starch and sugar can make someone gain weight), and (b) they are used for cellular respiration, which uses sugar and oxygen to release energy.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2834475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Transition to have students consider the atoms that make up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of the PPT. Pass out 5.1 Tracing the Atoms and Energy in Animals Worksheet to each student. </a:t>
            </a:r>
          </a:p>
          <a:p>
            <a:pPr lvl="0"/>
            <a:r>
              <a:rPr lang="en-US" sz="1200" kern="1200" dirty="0">
                <a:solidFill>
                  <a:schemeClr val="tx1"/>
                </a:solidFill>
                <a:effectLst/>
                <a:latin typeface="+mn-lt"/>
                <a:ea typeface="+mn-ea"/>
                <a:cs typeface="+mn-cs"/>
              </a:rPr>
              <a:t>Tell students that now they have considered how molecules move through and are used by a cow they will now consider the atoms that make up animals.</a:t>
            </a:r>
          </a:p>
          <a:p>
            <a:pPr lvl="0"/>
            <a:r>
              <a:rPr lang="en-US" sz="1200" kern="1200" dirty="0">
                <a:solidFill>
                  <a:schemeClr val="tx1"/>
                </a:solidFill>
                <a:effectLst/>
                <a:latin typeface="+mn-lt"/>
                <a:ea typeface="+mn-ea"/>
                <a:cs typeface="+mn-cs"/>
              </a:rPr>
              <a:t>Read the top portions of the worksheet with students. </a:t>
            </a:r>
          </a:p>
          <a:p>
            <a:r>
              <a:rPr lang="en-US" sz="1200" kern="1200" dirty="0">
                <a:solidFill>
                  <a:schemeClr val="tx1"/>
                </a:solidFill>
                <a:effectLst/>
                <a:latin typeface="+mn-lt"/>
                <a:ea typeface="+mn-ea"/>
                <a:cs typeface="+mn-cs"/>
              </a:rPr>
              <a:t>Have students work with a partner to complete the first chart on the worksheet about atoms.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7391D197-197A-4C08-9E78-F87BE4A98A56}" type="slidenum">
              <a:rPr lang="en-US" smtClean="0"/>
              <a:t>15</a:t>
            </a:fld>
            <a:endParaRPr lang="en-US"/>
          </a:p>
        </p:txBody>
      </p:sp>
    </p:spTree>
    <p:extLst>
      <p:ext uri="{BB962C8B-B14F-4D97-AF65-F5344CB8AC3E}">
        <p14:creationId xmlns:p14="http://schemas.microsoft.com/office/powerpoint/2010/main" val="1683058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where the atoms that make up animals come from.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16 of the PPT.</a:t>
            </a:r>
          </a:p>
          <a:p>
            <a:pPr lvl="0"/>
            <a:r>
              <a:rPr lang="en-US" sz="1200" kern="1200" dirty="0">
                <a:solidFill>
                  <a:schemeClr val="tx1"/>
                </a:solidFill>
                <a:effectLst/>
                <a:latin typeface="+mn-lt"/>
                <a:ea typeface="+mn-ea"/>
                <a:cs typeface="+mn-cs"/>
              </a:rPr>
              <a:t>Remind students that in Lesson 2 they learned about the molecules that make up cells and the atoms that make up the molecules.</a:t>
            </a:r>
          </a:p>
          <a:p>
            <a:r>
              <a:rPr lang="en-US" sz="1200" kern="1200" dirty="0">
                <a:solidFill>
                  <a:schemeClr val="tx1"/>
                </a:solidFill>
                <a:effectLst/>
                <a:latin typeface="+mn-lt"/>
                <a:ea typeface="+mn-ea"/>
                <a:cs typeface="+mn-cs"/>
              </a:rPr>
              <a:t>Discuss the answers to the first chart on the worksheet. The atoms in the large organic molecules of animals all primarily come from food. Water and air are used during cellular respiration.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1604665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where the energy in animals come from.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17 of the PPT.</a:t>
            </a:r>
          </a:p>
          <a:p>
            <a:pPr lvl="0"/>
            <a:r>
              <a:rPr lang="en-US" sz="1200" kern="1200" dirty="0">
                <a:solidFill>
                  <a:schemeClr val="tx1"/>
                </a:solidFill>
                <a:effectLst/>
                <a:latin typeface="+mn-lt"/>
                <a:ea typeface="+mn-ea"/>
                <a:cs typeface="+mn-cs"/>
              </a:rPr>
              <a:t>Have students complete the second chart on 5.1 Tracing the Atoms and Energy in Animals Worksheet on energy with a partner.</a:t>
            </a:r>
          </a:p>
          <a:p>
            <a:pPr lvl="0"/>
            <a:r>
              <a:rPr lang="en-US" sz="1200" kern="1200" dirty="0">
                <a:solidFill>
                  <a:schemeClr val="tx1"/>
                </a:solidFill>
                <a:effectLst/>
                <a:latin typeface="+mn-lt"/>
                <a:ea typeface="+mn-ea"/>
                <a:cs typeface="+mn-cs"/>
              </a:rPr>
              <a:t>Show slide 18. Remind students that chemical energy is in C-C and C-H bonds.</a:t>
            </a:r>
          </a:p>
          <a:p>
            <a:r>
              <a:rPr lang="en-US" sz="1200" kern="1200" dirty="0">
                <a:solidFill>
                  <a:schemeClr val="tx1"/>
                </a:solidFill>
                <a:effectLst/>
                <a:latin typeface="+mn-lt"/>
                <a:ea typeface="+mn-ea"/>
                <a:cs typeface="+mn-cs"/>
              </a:rPr>
              <a:t>Discuss students’ answers together. Chemical energy is only found in the food that animals take in. There is no chemical energy in the water or air animals take in. </a:t>
            </a:r>
            <a:endParaRPr lang="en-US" dirty="0"/>
          </a:p>
        </p:txBody>
      </p:sp>
      <p:sp>
        <p:nvSpPr>
          <p:cNvPr id="4" name="Slide Number Placeholder 3"/>
          <p:cNvSpPr>
            <a:spLocks noGrp="1"/>
          </p:cNvSpPr>
          <p:nvPr>
            <p:ph type="sldNum" sz="quarter" idx="10"/>
          </p:nvPr>
        </p:nvSpPr>
        <p:spPr/>
        <p:txBody>
          <a:bodyPr/>
          <a:lstStyle/>
          <a:p>
            <a:fld id="{7391D197-197A-4C08-9E78-F87BE4A98A56}" type="slidenum">
              <a:rPr lang="en-US" smtClean="0"/>
              <a:t>17</a:t>
            </a:fld>
            <a:endParaRPr lang="en-US"/>
          </a:p>
        </p:txBody>
      </p:sp>
    </p:spTree>
    <p:extLst>
      <p:ext uri="{BB962C8B-B14F-4D97-AF65-F5344CB8AC3E}">
        <p14:creationId xmlns:p14="http://schemas.microsoft.com/office/powerpoint/2010/main" val="17353177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Show slide 18. Remind students that chemical energy is in C-C and C-H bonds.</a:t>
            </a:r>
          </a:p>
          <a:p>
            <a:r>
              <a:rPr lang="en-US" sz="1200" kern="1200" dirty="0">
                <a:solidFill>
                  <a:schemeClr val="tx1"/>
                </a:solidFill>
                <a:effectLst/>
                <a:latin typeface="+mn-lt"/>
                <a:ea typeface="+mn-ea"/>
                <a:cs typeface="+mn-cs"/>
              </a:rPr>
              <a:t>Discuss students’ answers together. Chemical energy is only found in the food that animals take in. There is no chemical energy in the water or air animals take in. </a:t>
            </a:r>
            <a:endParaRPr lang="en-US" dirty="0"/>
          </a:p>
        </p:txBody>
      </p:sp>
      <p:sp>
        <p:nvSpPr>
          <p:cNvPr id="4" name="Slide Number Placeholder 3"/>
          <p:cNvSpPr>
            <a:spLocks noGrp="1"/>
          </p:cNvSpPr>
          <p:nvPr>
            <p:ph type="sldNum" sz="quarter" idx="10"/>
          </p:nvPr>
        </p:nvSpPr>
        <p:spPr/>
        <p:txBody>
          <a:bodyPr/>
          <a:lstStyle/>
          <a:p>
            <a:fld id="{7391D197-197A-4C08-9E78-F87BE4A98A56}" type="slidenum">
              <a:rPr lang="en-US" smtClean="0"/>
              <a:t>18</a:t>
            </a:fld>
            <a:endParaRPr lang="en-US"/>
          </a:p>
        </p:txBody>
      </p:sp>
    </p:spTree>
    <p:extLst>
      <p:ext uri="{BB962C8B-B14F-4D97-AF65-F5344CB8AC3E}">
        <p14:creationId xmlns:p14="http://schemas.microsoft.com/office/powerpoint/2010/main" val="1520772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Show students that there are many additional metabolic pathways.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19 and the Metabolic Pathways 11 x 17 Poster to show students that there are many more metabolic pathways besides what they learned about in this lesson. </a:t>
            </a:r>
          </a:p>
          <a:p>
            <a:pPr lvl="0"/>
            <a:r>
              <a:rPr lang="en-US" sz="1200" kern="1200" dirty="0">
                <a:solidFill>
                  <a:schemeClr val="tx1"/>
                </a:solidFill>
                <a:effectLst/>
                <a:latin typeface="+mn-lt"/>
                <a:ea typeface="+mn-ea"/>
                <a:cs typeface="+mn-cs"/>
              </a:rPr>
              <a:t>This poster only shows pathways in which small organic molecules are changed into other small organic molecules. There are other pathways that change small organic molecules into large organic molecules. </a:t>
            </a:r>
          </a:p>
          <a:p>
            <a:pPr lvl="0"/>
            <a:r>
              <a:rPr lang="en-US" sz="1200" kern="1200" dirty="0">
                <a:solidFill>
                  <a:schemeClr val="tx1"/>
                </a:solidFill>
                <a:effectLst/>
                <a:latin typeface="+mn-lt"/>
                <a:ea typeface="+mn-ea"/>
                <a:cs typeface="+mn-cs"/>
              </a:rPr>
              <a:t>Explain that these processes allow cows who eat mostly carbohydrates in grass to be made up of protein and fat.</a:t>
            </a:r>
          </a:p>
          <a:p>
            <a:r>
              <a:rPr lang="en-US" sz="1200" kern="1200" dirty="0">
                <a:solidFill>
                  <a:schemeClr val="tx1"/>
                </a:solidFill>
                <a:effectLst/>
                <a:latin typeface="+mn-lt"/>
                <a:ea typeface="+mn-ea"/>
                <a:cs typeface="+mn-cs"/>
              </a:rPr>
              <a:t>Organisms are complex; this poster also offers students a glimpse of their complexity.</a:t>
            </a:r>
            <a:r>
              <a:rPr lang="en-US" dirty="0">
                <a:effectLst/>
              </a:rPr>
              <a:t> </a:t>
            </a:r>
            <a:endParaRPr lang="en-US"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19</a:t>
            </a:fld>
            <a:endParaRPr lang="en-US"/>
          </a:p>
        </p:txBody>
      </p:sp>
    </p:spTree>
    <p:extLst>
      <p:ext uri="{BB962C8B-B14F-4D97-AF65-F5344CB8AC3E}">
        <p14:creationId xmlns:p14="http://schemas.microsoft.com/office/powerpoint/2010/main" val="2362700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5.1 Tracing the Processes of Cows Growing: Digestion and Biosynthesis PPT.</a:t>
            </a:r>
            <a:r>
              <a:rPr lang="en-US" dirty="0">
                <a:effectLst/>
              </a:rPr>
              <a:t> </a:t>
            </a:r>
            <a:r>
              <a:rPr lang="en-US" sz="1200" kern="1200" dirty="0">
                <a:solidFill>
                  <a:schemeClr val="tx1"/>
                </a:solidFill>
                <a:effectLst/>
                <a:latin typeface="+mn-lt"/>
                <a:ea typeface="+mn-ea"/>
                <a:cs typeface="+mn-cs"/>
              </a:rPr>
              <a:t>PPT.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2065681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(mealworms): </a:t>
            </a:r>
            <a:r>
              <a:rPr lang="en-US" dirty="0" err="1"/>
              <a:t>FableVision</a:t>
            </a:r>
            <a:endParaRPr lang="en-US" dirty="0"/>
          </a:p>
          <a:p>
            <a:r>
              <a:rPr lang="en-US" dirty="0"/>
              <a:t>Image Credit</a:t>
            </a:r>
            <a:r>
              <a:rPr lang="en-US" baseline="0" dirty="0"/>
              <a:t> (cow, baby): Craig Douglas, Michigan State University</a:t>
            </a:r>
          </a:p>
          <a:p>
            <a:endParaRPr lang="en-US" baseline="0" dirty="0"/>
          </a:p>
          <a:p>
            <a:pPr lvl="0"/>
            <a:r>
              <a:rPr lang="en-US" sz="1200" b="1" kern="1200" dirty="0">
                <a:solidFill>
                  <a:schemeClr val="tx1"/>
                </a:solidFill>
                <a:effectLst/>
                <a:latin typeface="+mn-lt"/>
                <a:ea typeface="+mn-ea"/>
                <a:cs typeface="+mn-cs"/>
              </a:rPr>
              <a:t>Discuss Connecting Questions about Processes at Different Scales for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in the PPT. Show students the short clip of a cow growing. Follow the link in the PPT, in the materials list, or here (</a:t>
            </a:r>
            <a:r>
              <a:rPr lang="en-US" sz="1200" u="sng" kern="1200" dirty="0">
                <a:solidFill>
                  <a:schemeClr val="tx1"/>
                </a:solidFill>
                <a:effectLst/>
                <a:latin typeface="+mn-lt"/>
                <a:ea typeface="+mn-ea"/>
                <a:cs typeface="+mn-cs"/>
                <a:hlinkClick r:id="rId3"/>
              </a:rPr>
              <a:t>https://www.youtube.com/watch?v=LWJN7li120c</a:t>
            </a:r>
            <a:r>
              <a:rPr lang="en-US" sz="1200" kern="1200" dirty="0">
                <a:solidFill>
                  <a:schemeClr val="tx1"/>
                </a:solidFill>
                <a:effectLst/>
                <a:latin typeface="+mn-lt"/>
                <a:ea typeface="+mn-ea"/>
                <a:cs typeface="+mn-cs"/>
              </a:rPr>
              <a:t>). You can opt to only play thirty seconds.</a:t>
            </a:r>
          </a:p>
          <a:p>
            <a:pPr lvl="0"/>
            <a:r>
              <a:rPr lang="en-US" sz="1200" kern="1200" dirty="0">
                <a:solidFill>
                  <a:schemeClr val="tx1"/>
                </a:solidFill>
                <a:effectLst/>
                <a:latin typeface="+mn-lt"/>
                <a:ea typeface="+mn-ea"/>
                <a:cs typeface="+mn-cs"/>
              </a:rPr>
              <a:t>Introduce students to the macroscopic driving question:</a:t>
            </a:r>
            <a:r>
              <a:rPr lang="en-US" dirty="0">
                <a:effectLst/>
              </a:rPr>
              <a:t> </a:t>
            </a:r>
            <a:r>
              <a:rPr lang="en-US" sz="1200" i="1" kern="1200" dirty="0">
                <a:solidFill>
                  <a:schemeClr val="tx1"/>
                </a:solidFill>
                <a:effectLst/>
                <a:latin typeface="+mn-lt"/>
                <a:ea typeface="+mn-ea"/>
                <a:cs typeface="+mn-cs"/>
              </a:rPr>
              <a:t>How do cows get food to all of their cells?</a:t>
            </a:r>
            <a:endParaRPr lang="en-US" dirty="0">
              <a:effectLst/>
            </a:endParaRPr>
          </a:p>
          <a:p>
            <a:pPr lvl="0"/>
            <a:r>
              <a:rPr lang="en-US" sz="1200" kern="1200" dirty="0">
                <a:solidFill>
                  <a:schemeClr val="tx1"/>
                </a:solidFill>
                <a:effectLst/>
                <a:latin typeface="+mn-lt"/>
                <a:ea typeface="+mn-ea"/>
                <a:cs typeface="+mn-cs"/>
              </a:rPr>
              <a:t>Connect this question at the macroscopic scale to an unanswered question at the microscopic scale: </a:t>
            </a:r>
            <a:r>
              <a:rPr lang="en-US" sz="1200" i="1" kern="1200" dirty="0">
                <a:solidFill>
                  <a:schemeClr val="tx1"/>
                </a:solidFill>
                <a:effectLst/>
                <a:latin typeface="+mn-lt"/>
                <a:ea typeface="+mn-ea"/>
                <a:cs typeface="+mn-cs"/>
              </a:rPr>
              <a:t>How do food molecules get into a cow’s blood?</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Connect this question at the microscopic scale to an unanswered question at the atomic-molecular sc</a:t>
            </a:r>
            <a:r>
              <a:rPr lang="en-US" sz="1200" i="1" kern="1200" dirty="0">
                <a:solidFill>
                  <a:schemeClr val="tx1"/>
                </a:solidFill>
                <a:effectLst/>
                <a:latin typeface="+mn-lt"/>
                <a:ea typeface="+mn-ea"/>
                <a:cs typeface="+mn-cs"/>
              </a:rPr>
              <a:t>ale: How are molecules in food changed chemically so that a cow's cells can use them?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Assure students that we will be able to answer several of their unanswered questions by the end of today’s activity.</a:t>
            </a:r>
            <a:r>
              <a:rPr lang="en-US" dirty="0">
                <a:effectLst/>
              </a:rPr>
              <a:t> </a:t>
            </a:r>
            <a:endParaRPr lang="en-US" baseline="0"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3</a:t>
            </a:fld>
            <a:endParaRPr lang="en-US"/>
          </a:p>
        </p:txBody>
      </p:sp>
    </p:spTree>
    <p:extLst>
      <p:ext uri="{BB962C8B-B14F-4D97-AF65-F5344CB8AC3E}">
        <p14:creationId xmlns:p14="http://schemas.microsoft.com/office/powerpoint/2010/main" val="1624636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think about what happens to the food cows eat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to show students that animals use digested food in two ways. Tell students they have learned about one of those uses (cellular respiration). Today they’ll be focusing on what happens to the food cows eat before the food molecules are used for cellular respiration, digestion, and later in the lesson the second way that animals’ use digested food.</a:t>
            </a:r>
          </a:p>
          <a:p>
            <a:pPr lvl="0"/>
            <a:r>
              <a:rPr lang="en-US" sz="1200" kern="1200" dirty="0">
                <a:solidFill>
                  <a:schemeClr val="tx1"/>
                </a:solidFill>
                <a:effectLst/>
                <a:latin typeface="+mn-lt"/>
                <a:ea typeface="+mn-ea"/>
                <a:cs typeface="+mn-cs"/>
              </a:rPr>
              <a:t>Display Slide 5 to introduce the parts of a cow, focusing on the stomach, intestines, and leg muscle. </a:t>
            </a:r>
          </a:p>
          <a:p>
            <a:pPr lvl="0"/>
            <a:r>
              <a:rPr lang="en-US" sz="1200" kern="1200" dirty="0">
                <a:solidFill>
                  <a:schemeClr val="tx1"/>
                </a:solidFill>
                <a:effectLst/>
                <a:latin typeface="+mn-lt"/>
                <a:ea typeface="+mn-ea"/>
                <a:cs typeface="+mn-cs"/>
              </a:rPr>
              <a:t>Give each pair of students a Cow 11 x 17 Poster, a copy of 5.1 Tracing the Process for Cow Growing: Digestion and Biosynthesis Directions (you may want to give each student a copy of these directions), 2 nickels, and 5 pennies. </a:t>
            </a:r>
          </a:p>
          <a:p>
            <a:pPr lvl="0"/>
            <a:r>
              <a:rPr lang="en-US" sz="1200" kern="1200" dirty="0">
                <a:solidFill>
                  <a:schemeClr val="tx1"/>
                </a:solidFill>
                <a:effectLst/>
                <a:latin typeface="+mn-lt"/>
                <a:ea typeface="+mn-ea"/>
                <a:cs typeface="+mn-cs"/>
              </a:rPr>
              <a:t>Explain that they will follow the directions to use their nickels and pennies to trace the path of food in the cow.</a:t>
            </a:r>
          </a:p>
          <a:p>
            <a:r>
              <a:rPr lang="en-US" sz="1200" kern="1200" dirty="0">
                <a:solidFill>
                  <a:schemeClr val="tx1"/>
                </a:solidFill>
                <a:effectLst/>
                <a:latin typeface="+mn-lt"/>
                <a:ea typeface="+mn-ea"/>
                <a:cs typeface="+mn-cs"/>
              </a:rPr>
              <a:t>Tell students to pause at the end of the first page. </a:t>
            </a:r>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4</a:t>
            </a:fld>
            <a:endParaRPr lang="en-US"/>
          </a:p>
        </p:txBody>
      </p:sp>
    </p:spTree>
    <p:extLst>
      <p:ext uri="{BB962C8B-B14F-4D97-AF65-F5344CB8AC3E}">
        <p14:creationId xmlns:p14="http://schemas.microsoft.com/office/powerpoint/2010/main" val="4125377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 5 to introduce the parts of a cow, focusing on the stomach, intestines, and leg muscle. </a:t>
            </a:r>
          </a:p>
          <a:p>
            <a:pPr lvl="0"/>
            <a:r>
              <a:rPr lang="en-US" sz="1200" kern="1200" dirty="0">
                <a:solidFill>
                  <a:schemeClr val="tx1"/>
                </a:solidFill>
                <a:effectLst/>
                <a:latin typeface="+mn-lt"/>
                <a:ea typeface="+mn-ea"/>
                <a:cs typeface="+mn-cs"/>
              </a:rPr>
              <a:t>Give each pair of students a Cow 11 x 17 Poster, a copy of 5.1 Tracing the Process for Cow Growing: Digestion and Biosynthesis Directions (you may want to give each student a copy of these directions), 2 nickels, and 5 pennies. </a:t>
            </a:r>
          </a:p>
          <a:p>
            <a:pPr lvl="0"/>
            <a:r>
              <a:rPr lang="en-US" sz="1200" kern="1200" dirty="0">
                <a:solidFill>
                  <a:schemeClr val="tx1"/>
                </a:solidFill>
                <a:effectLst/>
                <a:latin typeface="+mn-lt"/>
                <a:ea typeface="+mn-ea"/>
                <a:cs typeface="+mn-cs"/>
              </a:rPr>
              <a:t>Explain that they will follow the directions to use their nickels and pennies to trace the path of food in the cow.</a:t>
            </a:r>
          </a:p>
          <a:p>
            <a:r>
              <a:rPr lang="en-US" sz="1200" kern="1200" dirty="0">
                <a:solidFill>
                  <a:schemeClr val="tx1"/>
                </a:solidFill>
                <a:effectLst/>
                <a:latin typeface="+mn-lt"/>
                <a:ea typeface="+mn-ea"/>
                <a:cs typeface="+mn-cs"/>
              </a:rPr>
              <a:t>Tell students to pause at the end of the first page.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477606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b="1" kern="1200" dirty="0">
                <a:solidFill>
                  <a:schemeClr val="tx1"/>
                </a:solidFill>
                <a:effectLst/>
                <a:latin typeface="+mn-lt"/>
                <a:ea typeface="+mn-ea"/>
                <a:cs typeface="+mn-cs"/>
              </a:rPr>
              <a:t>Show the animation of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6 and 7 when all pairs have finished the first page of directions.</a:t>
            </a:r>
          </a:p>
          <a:p>
            <a:pPr lvl="0"/>
            <a:r>
              <a:rPr lang="en-US" sz="1200" kern="1200" dirty="0">
                <a:solidFill>
                  <a:schemeClr val="tx1"/>
                </a:solidFill>
                <a:effectLst/>
                <a:latin typeface="+mn-lt"/>
                <a:ea typeface="+mn-ea"/>
                <a:cs typeface="+mn-cs"/>
              </a:rPr>
              <a:t>Show students the animation of digestion so they can see what happens to carbon atoms and energy during the process.</a:t>
            </a:r>
          </a:p>
          <a:p>
            <a:pPr lvl="0"/>
            <a:r>
              <a:rPr lang="en-US" sz="1200" kern="1200" dirty="0">
                <a:solidFill>
                  <a:schemeClr val="tx1"/>
                </a:solidFill>
                <a:effectLst/>
                <a:latin typeface="+mn-lt"/>
                <a:ea typeface="+mn-ea"/>
                <a:cs typeface="+mn-cs"/>
              </a:rPr>
              <a:t>When watching the slides, ask students what is happening to energy. Listen to see if they notice that chemical potential energy is conserved in the C-C- and C-H bonds through digestion.</a:t>
            </a:r>
          </a:p>
          <a:p>
            <a:r>
              <a:rPr lang="en-US" sz="1200" kern="1200" dirty="0">
                <a:solidFill>
                  <a:schemeClr val="tx1"/>
                </a:solidFill>
                <a:effectLst/>
                <a:latin typeface="+mn-lt"/>
                <a:ea typeface="+mn-ea"/>
                <a:cs typeface="+mn-cs"/>
              </a:rPr>
              <a:t>Show students the Digestion and Biosynthesis 11 X 17 Posters to help students visualize the process.</a:t>
            </a:r>
            <a:r>
              <a:rPr lang="en-US" dirty="0">
                <a:effectLst/>
              </a:rPr>
              <a:t> </a:t>
            </a:r>
            <a:endParaRPr lang="en-US" altLang="en-US" dirty="0"/>
          </a:p>
        </p:txBody>
      </p:sp>
      <p:sp>
        <p:nvSpPr>
          <p:cNvPr id="4506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7C018D7-35A9-4308-81B3-A943FD903C12}" type="slidenum">
              <a:rPr lang="en-US" altLang="en-US">
                <a:solidFill>
                  <a:prstClr val="black"/>
                </a:solidFill>
              </a:rPr>
              <a:pPr fontAlgn="base">
                <a:spcBef>
                  <a:spcPct val="0"/>
                </a:spcBef>
                <a:spcAft>
                  <a:spcPct val="0"/>
                </a:spcAft>
              </a:pPr>
              <a:t>6</a:t>
            </a:fld>
            <a:endParaRPr lang="en-US" altLang="en-US">
              <a:solidFill>
                <a:prstClr val="black"/>
              </a:solidFill>
            </a:endParaRPr>
          </a:p>
        </p:txBody>
      </p:sp>
    </p:spTree>
    <p:extLst>
      <p:ext uri="{BB962C8B-B14F-4D97-AF65-F5344CB8AC3E}">
        <p14:creationId xmlns:p14="http://schemas.microsoft.com/office/powerpoint/2010/main" val="1567351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b="1" kern="1200" dirty="0">
                <a:solidFill>
                  <a:schemeClr val="tx1"/>
                </a:solidFill>
                <a:effectLst/>
                <a:latin typeface="+mn-lt"/>
                <a:ea typeface="+mn-ea"/>
                <a:cs typeface="+mn-cs"/>
              </a:rPr>
              <a:t>Show the animation of digestion.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6 and 7 when all pairs have finished the first page of directions.</a:t>
            </a:r>
          </a:p>
          <a:p>
            <a:pPr lvl="0"/>
            <a:r>
              <a:rPr lang="en-US" sz="1200" kern="1200" dirty="0">
                <a:solidFill>
                  <a:schemeClr val="tx1"/>
                </a:solidFill>
                <a:effectLst/>
                <a:latin typeface="+mn-lt"/>
                <a:ea typeface="+mn-ea"/>
                <a:cs typeface="+mn-cs"/>
              </a:rPr>
              <a:t>Show students the animation of digestion so they can see what happens to carbon atoms and energy during the process.</a:t>
            </a:r>
          </a:p>
          <a:p>
            <a:pPr lvl="0"/>
            <a:r>
              <a:rPr lang="en-US" sz="1200" kern="1200" dirty="0">
                <a:solidFill>
                  <a:schemeClr val="tx1"/>
                </a:solidFill>
                <a:effectLst/>
                <a:latin typeface="+mn-lt"/>
                <a:ea typeface="+mn-ea"/>
                <a:cs typeface="+mn-cs"/>
              </a:rPr>
              <a:t>When watching the slides, ask students what is happening to energy. Listen to see if they notice that chemical potential energy is conserved in the C-C- and C-H bonds through digestion.</a:t>
            </a:r>
          </a:p>
          <a:p>
            <a:r>
              <a:rPr lang="en-US" sz="1200" kern="1200" dirty="0">
                <a:solidFill>
                  <a:schemeClr val="tx1"/>
                </a:solidFill>
                <a:effectLst/>
                <a:latin typeface="+mn-lt"/>
                <a:ea typeface="+mn-ea"/>
                <a:cs typeface="+mn-cs"/>
              </a:rPr>
              <a:t>Show students the Digestion and Biosynthesis 11 X 17 Posters to help students visualize the process.</a:t>
            </a:r>
            <a:r>
              <a:rPr lang="en-US" dirty="0">
                <a:effectLst/>
              </a:rPr>
              <a:t> </a:t>
            </a:r>
          </a:p>
          <a:p>
            <a:endParaRPr lang="en-US" altLang="en-US" dirty="0">
              <a:effectLst/>
            </a:endParaRPr>
          </a:p>
          <a:p>
            <a:pPr lvl="0"/>
            <a:r>
              <a:rPr lang="en-US" sz="1200" b="1" kern="1200" dirty="0">
                <a:solidFill>
                  <a:schemeClr val="tx1"/>
                </a:solidFill>
                <a:effectLst/>
                <a:latin typeface="+mn-lt"/>
                <a:ea typeface="+mn-ea"/>
                <a:cs typeface="+mn-cs"/>
              </a:rPr>
              <a:t>Have students trace steps 4-6 on the cow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to continue following the directions on 5.1 Tracing the Process for Cow Growing: Digestion and Biosynthesis Directions and pause when they finish step 6. </a:t>
            </a:r>
            <a:endParaRPr lang="en-US" altLang="en-US" dirty="0"/>
          </a:p>
        </p:txBody>
      </p:sp>
      <p:sp>
        <p:nvSpPr>
          <p:cNvPr id="460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28F2860-3195-4E36-BFB6-9CC4CE0AB1D4}" type="slidenum">
              <a:rPr lang="en-US" altLang="en-US">
                <a:solidFill>
                  <a:prstClr val="black"/>
                </a:solidFill>
              </a:rPr>
              <a:pPr fontAlgn="base">
                <a:spcBef>
                  <a:spcPct val="0"/>
                </a:spcBef>
                <a:spcAft>
                  <a:spcPct val="0"/>
                </a:spcAft>
              </a:pPr>
              <a:t>7</a:t>
            </a:fld>
            <a:endParaRPr lang="en-US" altLang="en-US">
              <a:solidFill>
                <a:prstClr val="black"/>
              </a:solidFill>
            </a:endParaRPr>
          </a:p>
        </p:txBody>
      </p:sp>
    </p:spTree>
    <p:extLst>
      <p:ext uri="{BB962C8B-B14F-4D97-AF65-F5344CB8AC3E}">
        <p14:creationId xmlns:p14="http://schemas.microsoft.com/office/powerpoint/2010/main" val="4197763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think about how digestion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8-14 in the PPT to have the students discuss what is happening to matter during digestion and to have them check their answers to the Matter Movement Question on their 5.3 Explanations Tool for Cow Digestion.</a:t>
            </a:r>
          </a:p>
          <a:p>
            <a:pPr lvl="0"/>
            <a:r>
              <a:rPr lang="en-US" sz="1200" kern="1200" dirty="0">
                <a:solidFill>
                  <a:schemeClr val="tx1"/>
                </a:solidFill>
                <a:effectLst/>
                <a:latin typeface="+mn-lt"/>
                <a:ea typeface="+mn-ea"/>
                <a:cs typeface="+mn-cs"/>
              </a:rPr>
              <a:t>Show students slides 8-11 to have them think about where atoms are moving from and moving to during digestion. </a:t>
            </a:r>
          </a:p>
          <a:p>
            <a:pPr lvl="0"/>
            <a:r>
              <a:rPr lang="en-US" sz="1200" kern="1200" dirty="0">
                <a:solidFill>
                  <a:schemeClr val="tx1"/>
                </a:solidFill>
                <a:effectLst/>
                <a:latin typeface="+mn-lt"/>
                <a:ea typeface="+mn-ea"/>
                <a:cs typeface="+mn-cs"/>
              </a:rPr>
              <a:t>Display slides 12-14 to have students compare their answers to the Matter Movement Question with the answers on the slides.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43F2B95-6723-4664-AF5C-EF8D4405177E}" type="slidenum">
              <a:rPr lang="en-US">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3458498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Transition students to talk about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slides 9 and 10 in the PPT to transition to biosynthesis. </a:t>
            </a:r>
          </a:p>
          <a:p>
            <a:pPr lvl="0"/>
            <a:r>
              <a:rPr lang="en-US" sz="1200" kern="1200" dirty="0">
                <a:solidFill>
                  <a:schemeClr val="tx1"/>
                </a:solidFill>
                <a:effectLst/>
                <a:latin typeface="+mn-lt"/>
                <a:ea typeface="+mn-ea"/>
                <a:cs typeface="+mn-cs"/>
              </a:rPr>
              <a:t>Tell students that cells use digested food for cellular respiration (that they explained in Activity 4.2) and also for growth, which is done through a process called biosynthesis.</a:t>
            </a:r>
          </a:p>
          <a:p>
            <a:pPr lvl="0"/>
            <a:r>
              <a:rPr lang="en-US" sz="1200" kern="1200" dirty="0">
                <a:solidFill>
                  <a:schemeClr val="tx1"/>
                </a:solidFill>
                <a:effectLst/>
                <a:latin typeface="+mn-lt"/>
                <a:ea typeface="+mn-ea"/>
                <a:cs typeface="+mn-cs"/>
              </a:rPr>
              <a:t>Have students finish the directions on 5.1 Tracing the Process for Cow Growing: Digestion and Biosynthesis Directions to trace biosynthesis. </a:t>
            </a:r>
          </a:p>
          <a:p>
            <a:r>
              <a:rPr lang="en-US" sz="1200" kern="1200" dirty="0">
                <a:solidFill>
                  <a:schemeClr val="tx1"/>
                </a:solidFill>
                <a:effectLst/>
                <a:latin typeface="+mn-lt"/>
                <a:ea typeface="+mn-ea"/>
                <a:cs typeface="+mn-cs"/>
              </a:rPr>
              <a:t>Note: biosynthesis occurs in all cells, but here muscle cells are an example. </a:t>
            </a:r>
            <a:endParaRPr lang="en-US" baseline="0"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9</a:t>
            </a:fld>
            <a:endParaRPr lang="en-US"/>
          </a:p>
        </p:txBody>
      </p:sp>
    </p:spTree>
    <p:extLst>
      <p:ext uri="{BB962C8B-B14F-4D97-AF65-F5344CB8AC3E}">
        <p14:creationId xmlns:p14="http://schemas.microsoft.com/office/powerpoint/2010/main" val="1594677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A90958D-DF92-41F2-B8C9-C3EB93634A28}"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1646227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3841CF-249A-4275-83FE-02F3E9F07115}"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3378066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4CC9DE-5C39-41D3-A228-545F021922D5}"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1331246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E64081-C338-4407-B58F-F0239BECC0E6}"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972498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AD44341-3E19-4932-ABBC-CCCA2C0BFB1B}"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2767443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601B66-8701-4567-900F-62A61C812C91}"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3185838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11C259-E265-4324-8BB6-8AC5173138A3}"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1477758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6E4851-34B7-47F8-8A5F-5B30D5EE8B09}"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3444892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D15BAE-E81A-4C9B-9B8B-CA29340EDE9C}"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1402850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30376E-D9E1-44A6-B995-EA046CF1B325}"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545929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B31A95-7B28-4076-8D97-B4D4EC06A938}"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A2A49C-3692-4152-8A6C-C7C5B48EF17E}" type="slidenum">
              <a:rPr lang="en-US" smtClean="0"/>
              <a:t>‹#›</a:t>
            </a:fld>
            <a:endParaRPr lang="en-US"/>
          </a:p>
        </p:txBody>
      </p:sp>
    </p:spTree>
    <p:extLst>
      <p:ext uri="{BB962C8B-B14F-4D97-AF65-F5344CB8AC3E}">
        <p14:creationId xmlns:p14="http://schemas.microsoft.com/office/powerpoint/2010/main" val="58736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930530-5A8B-472A-8442-DD35F0A25D07}"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endParaRPr lang="en-US" dirty="0"/>
          </a:p>
          <a:p>
            <a:endParaRPr lang="en-US" dirty="0"/>
          </a:p>
        </p:txBody>
      </p:sp>
    </p:spTree>
    <p:extLst>
      <p:ext uri="{BB962C8B-B14F-4D97-AF65-F5344CB8AC3E}">
        <p14:creationId xmlns:p14="http://schemas.microsoft.com/office/powerpoint/2010/main" val="27171574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LWJN7li120c"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LWJN7li120c"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1775917"/>
            <a:ext cx="8229600" cy="1838318"/>
          </a:xfrm>
        </p:spPr>
        <p:txBody>
          <a:bodyPr>
            <a:normAutofit fontScale="90000"/>
          </a:bodyPr>
          <a:lstStyle/>
          <a:p>
            <a:r>
              <a:rPr lang="en-US" i="1" dirty="0">
                <a:latin typeface="Arial"/>
                <a:cs typeface="Arial"/>
              </a:rPr>
              <a:t>Animals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5.1: Tracing the Processes of Cows Growing: Digestion and Biosynthesis</a:t>
            </a:r>
          </a:p>
        </p:txBody>
      </p:sp>
      <p:pic>
        <p:nvPicPr>
          <p:cNvPr id="10" name="Picture 9"/>
          <p:cNvPicPr>
            <a:picLocks noChangeAspect="1"/>
          </p:cNvPicPr>
          <p:nvPr/>
        </p:nvPicPr>
        <p:blipFill>
          <a:blip r:embed="rId4"/>
          <a:stretch>
            <a:fillRect/>
          </a:stretch>
        </p:blipFill>
        <p:spPr>
          <a:xfrm>
            <a:off x="993472" y="4506252"/>
            <a:ext cx="7464728" cy="1418298"/>
          </a:xfrm>
          <a:prstGeom prst="rect">
            <a:avLst/>
          </a:prstGeom>
        </p:spPr>
      </p:pic>
      <p:sp>
        <p:nvSpPr>
          <p:cNvPr id="5" name="Slide Number Placeholder 4">
            <a:extLst>
              <a:ext uri="{FF2B5EF4-FFF2-40B4-BE49-F238E27FC236}">
                <a16:creationId xmlns:a16="http://schemas.microsoft.com/office/drawing/2014/main" id="{45F23E56-805C-4DD0-8914-6D246F6123AA}"/>
              </a:ext>
            </a:extLst>
          </p:cNvPr>
          <p:cNvSpPr>
            <a:spLocks noGrp="1"/>
          </p:cNvSpPr>
          <p:nvPr>
            <p:ph type="sldNum" sz="quarter" idx="12"/>
          </p:nvPr>
        </p:nvSpPr>
        <p:spPr/>
        <p:txBody>
          <a:bodyPr/>
          <a:lstStyle/>
          <a:p>
            <a:fld id="{47A2A49C-3692-4152-8A6C-C7C5B48EF17E}" type="slidenum">
              <a:rPr lang="en-US" smtClean="0"/>
              <a:t>1</a:t>
            </a:fld>
            <a:endParaRPr lang="en-US"/>
          </a:p>
        </p:txBody>
      </p:sp>
    </p:spTree>
    <p:extLst>
      <p:ext uri="{BB962C8B-B14F-4D97-AF65-F5344CB8AC3E}">
        <p14:creationId xmlns:p14="http://schemas.microsoft.com/office/powerpoint/2010/main" val="2930584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Documents and Settings\Craig Douglas\My Documents\for JJ\Visual Teaching Tools\Animal\food use flow chart.png"/>
          <p:cNvPicPr>
            <a:picLocks noChangeAspect="1" noChangeArrowheads="1"/>
          </p:cNvPicPr>
          <p:nvPr/>
        </p:nvPicPr>
        <p:blipFill rotWithShape="1">
          <a:blip r:embed="rId3">
            <a:extLst>
              <a:ext uri="{28A0092B-C50C-407E-A947-70E740481C1C}">
                <a14:useLocalDpi xmlns:a14="http://schemas.microsoft.com/office/drawing/2010/main" val="0"/>
              </a:ext>
            </a:extLst>
          </a:blip>
          <a:srcRect l="4447" t="6493" r="4447" b="6517"/>
          <a:stretch/>
        </p:blipFill>
        <p:spPr bwMode="auto">
          <a:xfrm>
            <a:off x="457200" y="457200"/>
            <a:ext cx="8229600" cy="5954713"/>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22"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a:t>Digestion</a:t>
            </a:r>
          </a:p>
        </p:txBody>
      </p:sp>
      <p:sp>
        <p:nvSpPr>
          <p:cNvPr id="23" name="TextBox 8"/>
          <p:cNvSpPr txBox="1">
            <a:spLocks noChangeArrowheads="1"/>
          </p:cNvSpPr>
          <p:nvPr/>
        </p:nvSpPr>
        <p:spPr bwMode="auto">
          <a:xfrm>
            <a:off x="6627723" y="1795194"/>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24" name="TextBox 10"/>
          <p:cNvSpPr txBox="1">
            <a:spLocks noChangeArrowheads="1"/>
          </p:cNvSpPr>
          <p:nvPr/>
        </p:nvSpPr>
        <p:spPr bwMode="auto">
          <a:xfrm>
            <a:off x="6733247" y="3875568"/>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sp>
        <p:nvSpPr>
          <p:cNvPr id="2" name="Title 1"/>
          <p:cNvSpPr>
            <a:spLocks noGrp="1"/>
          </p:cNvSpPr>
          <p:nvPr>
            <p:ph type="title"/>
          </p:nvPr>
        </p:nvSpPr>
        <p:spPr>
          <a:xfrm>
            <a:off x="457200" y="457200"/>
            <a:ext cx="8229600" cy="703943"/>
          </a:xfrm>
        </p:spPr>
        <p:txBody>
          <a:bodyPr>
            <a:normAutofit fontScale="90000"/>
          </a:bodyPr>
          <a:lstStyle/>
          <a:p>
            <a:pPr fontAlgn="auto">
              <a:spcBef>
                <a:spcPts val="0"/>
              </a:spcBef>
              <a:spcAft>
                <a:spcPts val="0"/>
              </a:spcAft>
              <a:defRPr/>
            </a:pPr>
            <a:r>
              <a:rPr lang="en-US" dirty="0"/>
              <a:t>How do cows’ cells use food to grow?</a:t>
            </a:r>
          </a:p>
        </p:txBody>
      </p:sp>
      <p:sp>
        <p:nvSpPr>
          <p:cNvPr id="18" name="Oval 17"/>
          <p:cNvSpPr/>
          <p:nvPr/>
        </p:nvSpPr>
        <p:spPr>
          <a:xfrm>
            <a:off x="6496191" y="1510301"/>
            <a:ext cx="1990264" cy="1769936"/>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69A6947-2DFC-4012-BF7A-F0E54C77AB03}"/>
              </a:ext>
            </a:extLst>
          </p:cNvPr>
          <p:cNvSpPr>
            <a:spLocks noGrp="1"/>
          </p:cNvSpPr>
          <p:nvPr>
            <p:ph type="sldNum" sz="quarter" idx="12"/>
          </p:nvPr>
        </p:nvSpPr>
        <p:spPr/>
        <p:txBody>
          <a:bodyPr/>
          <a:lstStyle/>
          <a:p>
            <a:fld id="{47A2A49C-3692-4152-8A6C-C7C5B48EF17E}" type="slidenum">
              <a:rPr lang="en-US" smtClean="0"/>
              <a:t>10</a:t>
            </a:fld>
            <a:endParaRPr lang="en-US"/>
          </a:p>
        </p:txBody>
      </p:sp>
    </p:spTree>
    <p:extLst>
      <p:ext uri="{BB962C8B-B14F-4D97-AF65-F5344CB8AC3E}">
        <p14:creationId xmlns:p14="http://schemas.microsoft.com/office/powerpoint/2010/main" val="650512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457862" y="5605272"/>
            <a:ext cx="10350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fatty acid"/>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60933" y="1279313"/>
            <a:ext cx="2006349" cy="1057143"/>
          </a:xfrm>
          <a:prstGeom prst="rect">
            <a:avLst/>
          </a:prstGeom>
          <a:noFill/>
          <a:extLst>
            <a:ext uri="{909E8E84-426E-40DD-AFC4-6F175D3DCCD1}">
              <a14:hiddenFill xmlns:a14="http://schemas.microsoft.com/office/drawing/2010/main">
                <a:solidFill>
                  <a:srgbClr val="FFFFFF"/>
                </a:solidFill>
              </a14:hiddenFill>
            </a:ext>
          </a:extLst>
        </p:spPr>
      </p:pic>
      <p:pic>
        <p:nvPicPr>
          <p:cNvPr id="44" name="fatty acid"/>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6028" y="4548129"/>
            <a:ext cx="2006349" cy="1057143"/>
          </a:xfrm>
          <a:prstGeom prst="rect">
            <a:avLst/>
          </a:prstGeom>
          <a:noFill/>
          <a:extLst>
            <a:ext uri="{909E8E84-426E-40DD-AFC4-6F175D3DCCD1}">
              <a14:hiddenFill xmlns:a14="http://schemas.microsoft.com/office/drawing/2010/main">
                <a:solidFill>
                  <a:srgbClr val="FFFFFF"/>
                </a:solidFill>
              </a14:hiddenFill>
            </a:ext>
          </a:extLst>
        </p:spPr>
      </p:pic>
      <p:pic>
        <p:nvPicPr>
          <p:cNvPr id="45" name="fatty acid"/>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08142" y="3187700"/>
            <a:ext cx="2006349" cy="1057143"/>
          </a:xfrm>
          <a:prstGeom prst="rect">
            <a:avLst/>
          </a:prstGeom>
          <a:noFill/>
          <a:extLst>
            <a:ext uri="{909E8E84-426E-40DD-AFC4-6F175D3DCCD1}">
              <a14:hiddenFill xmlns:a14="http://schemas.microsoft.com/office/drawing/2010/main">
                <a:solidFill>
                  <a:srgbClr val="FFFFFF"/>
                </a:solidFill>
              </a14:hiddenFill>
            </a:ext>
          </a:extLst>
        </p:spPr>
      </p:pic>
      <p:pic>
        <p:nvPicPr>
          <p:cNvPr id="46" name="glycerol"/>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244638">
            <a:off x="2323688" y="2391646"/>
            <a:ext cx="1514440" cy="784755"/>
          </a:xfrm>
          <a:prstGeom prst="rect">
            <a:avLst/>
          </a:prstGeom>
          <a:noFill/>
          <a:extLst>
            <a:ext uri="{909E8E84-426E-40DD-AFC4-6F175D3DCCD1}">
              <a14:hiddenFill xmlns:a14="http://schemas.microsoft.com/office/drawing/2010/main">
                <a:solidFill>
                  <a:srgbClr val="FFFFFF"/>
                </a:solidFill>
              </a14:hiddenFill>
            </a:ext>
          </a:extLst>
        </p:spPr>
      </p:pic>
      <p:pic>
        <p:nvPicPr>
          <p:cNvPr id="47" name="fat"/>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873950" y="2526910"/>
            <a:ext cx="2920000" cy="1774612"/>
          </a:xfrm>
          <a:prstGeom prst="rect">
            <a:avLst/>
          </a:prstGeom>
          <a:noFill/>
          <a:extLst>
            <a:ext uri="{909E8E84-426E-40DD-AFC4-6F175D3DCCD1}">
              <a14:hiddenFill xmlns:a14="http://schemas.microsoft.com/office/drawing/2010/main">
                <a:solidFill>
                  <a:srgbClr val="FFFFFF"/>
                </a:solidFill>
              </a14:hiddenFill>
            </a:ext>
          </a:extLst>
        </p:spPr>
      </p:pic>
      <p:pic>
        <p:nvPicPr>
          <p:cNvPr id="49" name="water" descr="C:\Documents and Settings\Craig Douglas\My Documents\for JJ\Systems &amp; Scale\molecules\water0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68110" y="1967967"/>
            <a:ext cx="685804" cy="325830"/>
          </a:xfrm>
          <a:prstGeom prst="rect">
            <a:avLst/>
          </a:prstGeom>
          <a:noFill/>
          <a:extLst>
            <a:ext uri="{909E8E84-426E-40DD-AFC4-6F175D3DCCD1}">
              <a14:hiddenFill xmlns:a14="http://schemas.microsoft.com/office/drawing/2010/main">
                <a:solidFill>
                  <a:srgbClr val="FFFFFF"/>
                </a:solidFill>
              </a14:hiddenFill>
            </a:ext>
          </a:extLst>
        </p:spPr>
      </p:pic>
      <p:pic>
        <p:nvPicPr>
          <p:cNvPr id="50" name="water" descr="C:\Documents and Settings\Craig Douglas\My Documents\for JJ\Systems &amp; Scale\molecules\water0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39737" y="4421178"/>
            <a:ext cx="685804" cy="325830"/>
          </a:xfrm>
          <a:prstGeom prst="rect">
            <a:avLst/>
          </a:prstGeom>
          <a:noFill/>
          <a:extLst>
            <a:ext uri="{909E8E84-426E-40DD-AFC4-6F175D3DCCD1}">
              <a14:hiddenFill xmlns:a14="http://schemas.microsoft.com/office/drawing/2010/main">
                <a:solidFill>
                  <a:srgbClr val="FFFFFF"/>
                </a:solidFill>
              </a14:hiddenFill>
            </a:ext>
          </a:extLst>
        </p:spPr>
      </p:pic>
      <p:pic>
        <p:nvPicPr>
          <p:cNvPr id="53" name="water" descr="C:\Documents and Settings\Craig Douglas\My Documents\for JJ\Systems &amp; Scale\molecules\water0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8004" y="2130882"/>
            <a:ext cx="685804" cy="325830"/>
          </a:xfrm>
          <a:prstGeom prst="rect">
            <a:avLst/>
          </a:prstGeom>
          <a:noFill/>
          <a:extLst>
            <a:ext uri="{909E8E84-426E-40DD-AFC4-6F175D3DCCD1}">
              <a14:hiddenFill xmlns:a14="http://schemas.microsoft.com/office/drawing/2010/main">
                <a:solidFill>
                  <a:srgbClr val="FFFFFF"/>
                </a:solidFill>
              </a14:hiddenFill>
            </a:ext>
          </a:extLst>
        </p:spPr>
      </p:pic>
      <p:sp>
        <p:nvSpPr>
          <p:cNvPr id="83"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11</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82536" y="5605272"/>
            <a:ext cx="1173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Fatty acids</a:t>
            </a:r>
            <a:br>
              <a:rPr lang="en-US" dirty="0">
                <a:latin typeface="Calibri" pitchFamily="34" charset="0"/>
              </a:rPr>
            </a:br>
            <a:r>
              <a:rPr lang="en-US" dirty="0">
                <a:latin typeface="Calibri" pitchFamily="34" charset="0"/>
              </a:rPr>
              <a:t>+ glycerol</a:t>
            </a:r>
          </a:p>
        </p:txBody>
      </p:sp>
    </p:spTree>
    <p:extLst>
      <p:ext uri="{BB962C8B-B14F-4D97-AF65-F5344CB8AC3E}">
        <p14:creationId xmlns:p14="http://schemas.microsoft.com/office/powerpoint/2010/main" val="111283140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5.55556E-7 2.59259E-6 L 0.22361 0.12291 " pathEditMode="relative" rAng="0" ptsTypes="AA">
                                      <p:cBhvr>
                                        <p:cTn id="28" dur="2000" fill="hold"/>
                                        <p:tgtEl>
                                          <p:spTgt spid="41"/>
                                        </p:tgtEl>
                                        <p:attrNameLst>
                                          <p:attrName>ppt_x</p:attrName>
                                          <p:attrName>ppt_y</p:attrName>
                                        </p:attrNameLst>
                                      </p:cBhvr>
                                      <p:rCtr x="11181" y="6134"/>
                                    </p:animMotion>
                                  </p:childTnLst>
                                </p:cTn>
                              </p:par>
                              <p:par>
                                <p:cTn id="29" presetID="0" presetClass="path" presetSubtype="0" accel="50000" decel="50000" fill="hold" nodeType="withEffect">
                                  <p:stCondLst>
                                    <p:cond delay="0"/>
                                  </p:stCondLst>
                                  <p:childTnLst>
                                    <p:animMotion origin="layout" path="M 5E-6 -2.59259E-6 L 0.23959 -0.04467 " pathEditMode="relative" rAng="0" ptsTypes="AA">
                                      <p:cBhvr>
                                        <p:cTn id="30" dur="2000" fill="hold"/>
                                        <p:tgtEl>
                                          <p:spTgt spid="45"/>
                                        </p:tgtEl>
                                        <p:attrNameLst>
                                          <p:attrName>ppt_x</p:attrName>
                                          <p:attrName>ppt_y</p:attrName>
                                        </p:attrNameLst>
                                      </p:cBhvr>
                                      <p:rCtr x="11979" y="-2245"/>
                                    </p:animMotion>
                                  </p:childTnLst>
                                </p:cTn>
                              </p:par>
                              <p:par>
                                <p:cTn id="31" presetID="0" presetClass="path" presetSubtype="0" accel="50000" decel="50000" fill="hold" nodeType="withEffect">
                                  <p:stCondLst>
                                    <p:cond delay="0"/>
                                  </p:stCondLst>
                                  <p:childTnLst>
                                    <p:animMotion origin="layout" path="M -1.66667E-6 -2.22222E-6 L 0.29202 -0.07569 " pathEditMode="relative" rAng="0" ptsTypes="AA">
                                      <p:cBhvr>
                                        <p:cTn id="32" dur="2000" fill="hold"/>
                                        <p:tgtEl>
                                          <p:spTgt spid="44"/>
                                        </p:tgtEl>
                                        <p:attrNameLst>
                                          <p:attrName>ppt_x</p:attrName>
                                          <p:attrName>ppt_y</p:attrName>
                                        </p:attrNameLst>
                                      </p:cBhvr>
                                      <p:rCtr x="14601" y="-3796"/>
                                    </p:animMotion>
                                  </p:childTnLst>
                                </p:cTn>
                              </p:par>
                              <p:par>
                                <p:cTn id="33" presetID="0" presetClass="path" presetSubtype="0" accel="50000" decel="50000" fill="hold" nodeType="withEffect">
                                  <p:stCondLst>
                                    <p:cond delay="0"/>
                                  </p:stCondLst>
                                  <p:childTnLst>
                                    <p:animMotion origin="layout" path="M 8.33333E-7 1.48148E-6 L 0.30174 0.16065 " pathEditMode="relative" rAng="0" ptsTypes="AA">
                                      <p:cBhvr>
                                        <p:cTn id="34" dur="2000" fill="hold"/>
                                        <p:tgtEl>
                                          <p:spTgt spid="46"/>
                                        </p:tgtEl>
                                        <p:attrNameLst>
                                          <p:attrName>ppt_x</p:attrName>
                                          <p:attrName>ppt_y</p:attrName>
                                        </p:attrNameLst>
                                      </p:cBhvr>
                                      <p:rCtr x="15087" y="8032"/>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202 -0.07569 C 0.29132 -0.07268 0.29167 -0.07176 0.29063 -0.07431 C 0.29011 -0.07546 0.29011 -0.07755 0.28924 -0.07755 C 0.28855 -0.07755 0.28993 -0.07569 0.29063 -0.07523 C 0.29219 -0.07407 0.29375 -0.07384 0.29549 -0.07338 C 0.2948 -0.07407 0.28872 -0.0794 0.29167 -0.07801 C 0.29237 -0.07824 0.29306 -0.07847 0.29375 -0.07847 C 0.2941 -0.07847 0.29289 -0.07847 0.29271 -0.07801 C 0.29202 -0.07685 0.29115 -0.07477 0.29167 -0.07338 C 0.29184 -0.07268 0.29271 -0.07454 0.29271 -0.07523 C 0.29271 -0.07569 0.29202 -0.07407 0.29167 -0.07431 C 0.29132 -0.07454 0.29184 -0.07523 0.29202 -0.07569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30174 0.16064 C 0.29913 0.15925 0.29618 0.15856 0.29375 0.15648 C 0.29566 0.15509 0.29722 0.15601 0.29931 0.15648 C 0.29966 0.15671 0.30018 0.15694 0.30035 0.1574 C 0.3007 0.15833 0.30018 0.15995 0.3007 0.16064 C 0.30104 0.16111 0.30139 0.15972 0.30174 0.15925 C 0.30226 0.15879 0.30486 0.15555 0.30521 0.15555 C 0.30556 0.15555 0.30469 0.15648 0.30452 0.15694 C 0.30434 0.15717 0.30382 0.16018 0.30382 0.16041 C 0.30417 0.16064 0.30452 0.15949 0.30486 0.15925 C 0.30625 0.1581 0.30608 0.15833 0.30764 0.15787 C 0.30834 0.16087 0.30677 0.16481 0.30452 0.16574 C 0.30313 0.16458 0.30226 0.16273 0.30104 0.16111 C 0.30052 0.15856 0.30035 0.15879 0.30174 0.16064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2361 0.12292 C 0.22639 0.12037 0.22482 0.12662 0.22465 0.12801 C 0.22378 0.12546 0.22274 0.12477 0.22118 0.12292 C 0.22083 0.12245 0.21961 0.12153 0.22014 0.12153 C 0.22118 0.12153 0.22187 0.12315 0.22291 0.12384 C 0.22448 0.12361 0.22882 0.12269 0.22465 0.12153 C 0.22361 0.12245 0.22152 0.12685 0.22222 0.12384 C 0.22378 0.12431 0.22448 0.12616 0.225 0.12384 C 0.22378 0.12338 0.22413 0.12361 0.22361 0.12292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3958 -0.04467 C 0.23941 -0.04652 0.23819 -0.05092 0.24063 -0.04976 C 0.2401 -0.04791 0.23958 -0.04768 0.23819 -0.04699 C 0.2375 -0.04722 0.23438 -0.04814 0.23438 -0.04976 C 0.23438 -0.05023 0.23507 -0.04953 0.23542 -0.0493 C 0.23611 -0.04884 0.23681 -0.04791 0.2375 -0.04745 C 0.23924 -0.04629 0.23854 -0.04699 0.23993 -0.0456 C 0.24097 -0.04606 0.24497 -0.04976 0.24167 -0.04745 C 0.24115 -0.04652 0.2408 -0.0456 0.24028 -0.04467 C 0.23993 -0.04398 0.2401 -0.04629 0.23993 -0.04699 C 0.23976 -0.04745 0.23924 -0.04814 0.23958 -0.04838 C 0.23993 -0.04884 0.24045 -0.04814 0.24097 -0.04791 C 0.24167 -0.04699 0.24358 -0.04652 0.24306 -0.0456 C 0.24236 -0.04444 0.24045 -0.04467 0.23958 -0.04467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0" dur="2000" fill="hold"/>
                                        <p:tgtEl>
                                          <p:spTgt spid="47"/>
                                        </p:tgtEl>
                                        <p:attrNameLst>
                                          <p:attrName>ppt_x</p:attrName>
                                          <p:attrName>ppt_y</p:attrName>
                                        </p:attrNameLst>
                                      </p:cBhvr>
                                      <p:rCtr x="0" y="-116"/>
                                    </p:animMotion>
                                  </p:childTnLst>
                                </p:cTn>
                              </p:par>
                              <p:par>
                                <p:cTn id="71" presetID="0" presetClass="path" presetSubtype="0" accel="50000" decel="50000" fill="hold" nodeType="withEffect">
                                  <p:stCondLst>
                                    <p:cond delay="0"/>
                                  </p:stCondLst>
                                  <p:childTnLst>
                                    <p:animMotion origin="layout" path="M -5.55556E-7 1.57529E-6 C 0.00017 -0.00139 0.0007 -0.00602 0.00139 -0.00185 C 0.00017 0.00046 -5.55556E-7 -0.00162 -0.00174 -0.00231 C -0.00069 -0.00093 0.00208 0.00046 -5.55556E-7 0.00139 C -0.00243 0.00023 -0.00017 0.00347 -0.00243 0.00139 C -0.00191 -0.00185 -0.00191 -0.00093 -5.55556E-7 1.57529E-6 Z " pathEditMode="relative" rAng="0" ptsTypes="ffffff">
                                      <p:cBhvr>
                                        <p:cTn id="72" dur="2000" fill="hold"/>
                                        <p:tgtEl>
                                          <p:spTgt spid="49"/>
                                        </p:tgtEl>
                                        <p:attrNameLst>
                                          <p:attrName>ppt_x</p:attrName>
                                          <p:attrName>ppt_y</p:attrName>
                                        </p:attrNameLst>
                                      </p:cBhvr>
                                      <p:rCtr x="-17" y="-139"/>
                                    </p:animMotion>
                                  </p:childTnLst>
                                </p:cTn>
                              </p:par>
                              <p:par>
                                <p:cTn id="73"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4" dur="2000" fill="hold"/>
                                        <p:tgtEl>
                                          <p:spTgt spid="53"/>
                                        </p:tgtEl>
                                        <p:attrNameLst>
                                          <p:attrName>ppt_x</p:attrName>
                                          <p:attrName>ppt_y</p:attrName>
                                        </p:attrNameLst>
                                      </p:cBhvr>
                                      <p:rCtr x="-52" y="-69"/>
                                    </p:animMotion>
                                  </p:childTnLst>
                                </p:cTn>
                              </p:par>
                              <p:par>
                                <p:cTn id="75"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6" dur="2000" fill="hold"/>
                                        <p:tgtEl>
                                          <p:spTgt spid="50"/>
                                        </p:tgtEl>
                                        <p:attrNameLst>
                                          <p:attrName>ppt_x</p:attrName>
                                          <p:attrName>ppt_y</p:attrName>
                                        </p:attrNameLst>
                                      </p:cBhvr>
                                      <p:rCtr x="-87" y="-231"/>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1.38889E-6 0.00024 L 0.28837 -0.02847 " pathEditMode="relative" rAng="0" ptsTypes="AA">
                                      <p:cBhvr>
                                        <p:cTn id="79" dur="2000" fill="hold"/>
                                        <p:tgtEl>
                                          <p:spTgt spid="47"/>
                                        </p:tgtEl>
                                        <p:attrNameLst>
                                          <p:attrName>ppt_x</p:attrName>
                                          <p:attrName>ppt_y</p:attrName>
                                        </p:attrNameLst>
                                      </p:cBhvr>
                                      <p:rCtr x="14410" y="-1435"/>
                                    </p:animMotion>
                                  </p:childTnLst>
                                </p:cTn>
                              </p:par>
                              <p:par>
                                <p:cTn id="80" presetID="0" presetClass="path" presetSubtype="0" accel="50000" decel="50000" fill="hold" nodeType="withEffect">
                                  <p:stCondLst>
                                    <p:cond delay="0"/>
                                  </p:stCondLst>
                                  <p:childTnLst>
                                    <p:animMotion origin="layout" path="M -2.77778E-6 1.85185E-6 L 0.27778 -0.12477 " pathEditMode="relative" rAng="0" ptsTypes="AA">
                                      <p:cBhvr>
                                        <p:cTn id="81" dur="2000" fill="hold"/>
                                        <p:tgtEl>
                                          <p:spTgt spid="49"/>
                                        </p:tgtEl>
                                        <p:attrNameLst>
                                          <p:attrName>ppt_x</p:attrName>
                                          <p:attrName>ppt_y</p:attrName>
                                        </p:attrNameLst>
                                      </p:cBhvr>
                                      <p:rCtr x="13889" y="-6250"/>
                                    </p:animMotion>
                                  </p:childTnLst>
                                </p:cTn>
                              </p:par>
                              <p:par>
                                <p:cTn id="82" presetID="0" presetClass="path" presetSubtype="0" accel="50000" decel="50000" fill="hold" nodeType="withEffect">
                                  <p:stCondLst>
                                    <p:cond delay="0"/>
                                  </p:stCondLst>
                                  <p:childTnLst>
                                    <p:animMotion origin="layout" path="M 2.77778E-6 -7.40741E-7 L 0.30764 -0.09167 " pathEditMode="relative" rAng="0" ptsTypes="AA">
                                      <p:cBhvr>
                                        <p:cTn id="83" dur="2000" fill="hold"/>
                                        <p:tgtEl>
                                          <p:spTgt spid="53"/>
                                        </p:tgtEl>
                                        <p:attrNameLst>
                                          <p:attrName>ppt_x</p:attrName>
                                          <p:attrName>ppt_y</p:attrName>
                                        </p:attrNameLst>
                                      </p:cBhvr>
                                      <p:rCtr x="15382" y="-4583"/>
                                    </p:animMotion>
                                  </p:childTnLst>
                                </p:cTn>
                              </p:par>
                              <p:par>
                                <p:cTn id="84" presetID="0" presetClass="path" presetSubtype="0" accel="50000" decel="50000" fill="hold" nodeType="withEffect">
                                  <p:stCondLst>
                                    <p:cond delay="0"/>
                                  </p:stCondLst>
                                  <p:childTnLst>
                                    <p:animMotion origin="layout" path="M 0 -2.96296E-6 L 0.27274 0.12894 " pathEditMode="relative" rAng="0" ptsTypes="AA">
                                      <p:cBhvr>
                                        <p:cTn id="85" dur="2000" fill="hold"/>
                                        <p:tgtEl>
                                          <p:spTgt spid="50"/>
                                        </p:tgtEl>
                                        <p:attrNameLst>
                                          <p:attrName>ppt_x</p:attrName>
                                          <p:attrName>ppt_y</p:attrName>
                                        </p:attrNameLst>
                                      </p:cBhvr>
                                      <p:rCtr x="13628" y="6435"/>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457862" y="5605272"/>
            <a:ext cx="10350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fatty acid"/>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60933" y="1279313"/>
            <a:ext cx="2006349" cy="1057142"/>
          </a:xfrm>
          <a:prstGeom prst="rect">
            <a:avLst/>
          </a:prstGeom>
          <a:noFill/>
          <a:extLst>
            <a:ext uri="{909E8E84-426E-40DD-AFC4-6F175D3DCCD1}">
              <a14:hiddenFill xmlns:a14="http://schemas.microsoft.com/office/drawing/2010/main">
                <a:solidFill>
                  <a:srgbClr val="FFFFFF"/>
                </a:solidFill>
              </a14:hiddenFill>
            </a:ext>
          </a:extLst>
        </p:spPr>
      </p:pic>
      <p:pic>
        <p:nvPicPr>
          <p:cNvPr id="44" name="fatty acid"/>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6028" y="4548129"/>
            <a:ext cx="2006349" cy="1057142"/>
          </a:xfrm>
          <a:prstGeom prst="rect">
            <a:avLst/>
          </a:prstGeom>
          <a:noFill/>
          <a:extLst>
            <a:ext uri="{909E8E84-426E-40DD-AFC4-6F175D3DCCD1}">
              <a14:hiddenFill xmlns:a14="http://schemas.microsoft.com/office/drawing/2010/main">
                <a:solidFill>
                  <a:srgbClr val="FFFFFF"/>
                </a:solidFill>
              </a14:hiddenFill>
            </a:ext>
          </a:extLst>
        </p:spPr>
      </p:pic>
      <p:pic>
        <p:nvPicPr>
          <p:cNvPr id="45" name="fatty acid"/>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08142" y="3187700"/>
            <a:ext cx="2006349" cy="1057142"/>
          </a:xfrm>
          <a:prstGeom prst="rect">
            <a:avLst/>
          </a:prstGeom>
          <a:noFill/>
          <a:extLst>
            <a:ext uri="{909E8E84-426E-40DD-AFC4-6F175D3DCCD1}">
              <a14:hiddenFill xmlns:a14="http://schemas.microsoft.com/office/drawing/2010/main">
                <a:solidFill>
                  <a:srgbClr val="FFFFFF"/>
                </a:solidFill>
              </a14:hiddenFill>
            </a:ext>
          </a:extLst>
        </p:spPr>
      </p:pic>
      <p:pic>
        <p:nvPicPr>
          <p:cNvPr id="46" name="glycerol"/>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244638">
            <a:off x="2323688" y="2391646"/>
            <a:ext cx="1514439" cy="784755"/>
          </a:xfrm>
          <a:prstGeom prst="rect">
            <a:avLst/>
          </a:prstGeom>
          <a:noFill/>
          <a:extLst>
            <a:ext uri="{909E8E84-426E-40DD-AFC4-6F175D3DCCD1}">
              <a14:hiddenFill xmlns:a14="http://schemas.microsoft.com/office/drawing/2010/main">
                <a:solidFill>
                  <a:srgbClr val="FFFFFF"/>
                </a:solidFill>
              </a14:hiddenFill>
            </a:ext>
          </a:extLst>
        </p:spPr>
      </p:pic>
      <p:pic>
        <p:nvPicPr>
          <p:cNvPr id="47" name="fat"/>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873950" y="2526910"/>
            <a:ext cx="2919999" cy="1774612"/>
          </a:xfrm>
          <a:prstGeom prst="rect">
            <a:avLst/>
          </a:prstGeom>
          <a:noFill/>
          <a:extLst>
            <a:ext uri="{909E8E84-426E-40DD-AFC4-6F175D3DCCD1}">
              <a14:hiddenFill xmlns:a14="http://schemas.microsoft.com/office/drawing/2010/main">
                <a:solidFill>
                  <a:srgbClr val="FFFFFF"/>
                </a:solidFill>
              </a14:hiddenFill>
            </a:ext>
          </a:extLst>
        </p:spPr>
      </p:pic>
      <p:pic>
        <p:nvPicPr>
          <p:cNvPr id="49" name="wate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768110" y="1970795"/>
            <a:ext cx="685804" cy="320173"/>
          </a:xfrm>
          <a:prstGeom prst="rect">
            <a:avLst/>
          </a:prstGeom>
          <a:noFill/>
          <a:extLst>
            <a:ext uri="{909E8E84-426E-40DD-AFC4-6F175D3DCCD1}">
              <a14:hiddenFill xmlns:a14="http://schemas.microsoft.com/office/drawing/2010/main">
                <a:solidFill>
                  <a:srgbClr val="FFFFFF"/>
                </a:solidFill>
              </a14:hiddenFill>
            </a:ext>
          </a:extLst>
        </p:spPr>
      </p:pic>
      <p:pic>
        <p:nvPicPr>
          <p:cNvPr id="50" name="wate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39737" y="4424006"/>
            <a:ext cx="685804" cy="320173"/>
          </a:xfrm>
          <a:prstGeom prst="rect">
            <a:avLst/>
          </a:prstGeom>
          <a:noFill/>
          <a:extLst>
            <a:ext uri="{909E8E84-426E-40DD-AFC4-6F175D3DCCD1}">
              <a14:hiddenFill xmlns:a14="http://schemas.microsoft.com/office/drawing/2010/main">
                <a:solidFill>
                  <a:srgbClr val="FFFFFF"/>
                </a:solidFill>
              </a14:hiddenFill>
            </a:ext>
          </a:extLst>
        </p:spPr>
      </p:pic>
      <p:pic>
        <p:nvPicPr>
          <p:cNvPr id="53" name="wate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918004" y="2133710"/>
            <a:ext cx="685804" cy="320173"/>
          </a:xfrm>
          <a:prstGeom prst="rect">
            <a:avLst/>
          </a:prstGeom>
          <a:noFill/>
          <a:extLst>
            <a:ext uri="{909E8E84-426E-40DD-AFC4-6F175D3DCCD1}">
              <a14:hiddenFill xmlns:a14="http://schemas.microsoft.com/office/drawing/2010/main">
                <a:solidFill>
                  <a:srgbClr val="FFFFFF"/>
                </a:solidFill>
              </a14:hiddenFill>
            </a:ext>
          </a:extLst>
        </p:spPr>
      </p:pic>
      <p:sp>
        <p:nvSpPr>
          <p:cNvPr id="83"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12</a:t>
            </a:fld>
            <a:endParaRPr lang="en-US" dirty="0"/>
          </a:p>
        </p:txBody>
      </p:sp>
      <p:sp>
        <p:nvSpPr>
          <p:cNvPr id="30"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biosynthesis?</a:t>
            </a:r>
            <a:endParaRPr lang="en-US" sz="2000" b="1" dirty="0">
              <a:latin typeface="Arial" charset="0"/>
              <a:cs typeface="Arial" charset="0"/>
            </a:endParaRPr>
          </a:p>
        </p:txBody>
      </p:sp>
      <p:sp>
        <p:nvSpPr>
          <p:cNvPr id="23" name="TextBox 23"/>
          <p:cNvSpPr txBox="1">
            <a:spLocks noChangeArrowheads="1"/>
          </p:cNvSpPr>
          <p:nvPr/>
        </p:nvSpPr>
        <p:spPr bwMode="auto">
          <a:xfrm>
            <a:off x="1582536" y="5605272"/>
            <a:ext cx="1173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Fatty acids</a:t>
            </a:r>
            <a:br>
              <a:rPr lang="en-US" dirty="0">
                <a:latin typeface="Calibri" pitchFamily="34" charset="0"/>
              </a:rPr>
            </a:br>
            <a:r>
              <a:rPr lang="en-US" dirty="0">
                <a:latin typeface="Calibri" pitchFamily="34" charset="0"/>
              </a:rPr>
              <a:t>+ glycerol</a:t>
            </a:r>
          </a:p>
        </p:txBody>
      </p:sp>
      <p:sp>
        <p:nvSpPr>
          <p:cNvPr id="22"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24" name="Reactant energy type"/>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91891" y="5127838"/>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roduct energy type"/>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633452" y="5076700"/>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9844370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5.55556E-7 2.59259E-6 L 0.22361 0.12291 " pathEditMode="relative" rAng="0" ptsTypes="AA">
                                      <p:cBhvr>
                                        <p:cTn id="28" dur="2000" fill="hold"/>
                                        <p:tgtEl>
                                          <p:spTgt spid="41"/>
                                        </p:tgtEl>
                                        <p:attrNameLst>
                                          <p:attrName>ppt_x</p:attrName>
                                          <p:attrName>ppt_y</p:attrName>
                                        </p:attrNameLst>
                                      </p:cBhvr>
                                      <p:rCtr x="11181" y="6134"/>
                                    </p:animMotion>
                                  </p:childTnLst>
                                </p:cTn>
                              </p:par>
                              <p:par>
                                <p:cTn id="29" presetID="0" presetClass="path" presetSubtype="0" accel="50000" decel="50000" fill="hold" nodeType="withEffect">
                                  <p:stCondLst>
                                    <p:cond delay="0"/>
                                  </p:stCondLst>
                                  <p:childTnLst>
                                    <p:animMotion origin="layout" path="M 5E-6 -2.59259E-6 L 0.23959 -0.04467 " pathEditMode="relative" rAng="0" ptsTypes="AA">
                                      <p:cBhvr>
                                        <p:cTn id="30" dur="2000" fill="hold"/>
                                        <p:tgtEl>
                                          <p:spTgt spid="45"/>
                                        </p:tgtEl>
                                        <p:attrNameLst>
                                          <p:attrName>ppt_x</p:attrName>
                                          <p:attrName>ppt_y</p:attrName>
                                        </p:attrNameLst>
                                      </p:cBhvr>
                                      <p:rCtr x="11979" y="-2245"/>
                                    </p:animMotion>
                                  </p:childTnLst>
                                </p:cTn>
                              </p:par>
                              <p:par>
                                <p:cTn id="31" presetID="0" presetClass="path" presetSubtype="0" accel="50000" decel="50000" fill="hold" nodeType="withEffect">
                                  <p:stCondLst>
                                    <p:cond delay="0"/>
                                  </p:stCondLst>
                                  <p:childTnLst>
                                    <p:animMotion origin="layout" path="M -1.66667E-6 -2.22222E-6 L 0.29202 -0.07569 " pathEditMode="relative" rAng="0" ptsTypes="AA">
                                      <p:cBhvr>
                                        <p:cTn id="32" dur="2000" fill="hold"/>
                                        <p:tgtEl>
                                          <p:spTgt spid="44"/>
                                        </p:tgtEl>
                                        <p:attrNameLst>
                                          <p:attrName>ppt_x</p:attrName>
                                          <p:attrName>ppt_y</p:attrName>
                                        </p:attrNameLst>
                                      </p:cBhvr>
                                      <p:rCtr x="14601" y="-3796"/>
                                    </p:animMotion>
                                  </p:childTnLst>
                                </p:cTn>
                              </p:par>
                              <p:par>
                                <p:cTn id="33" presetID="0" presetClass="path" presetSubtype="0" accel="50000" decel="50000" fill="hold" nodeType="withEffect">
                                  <p:stCondLst>
                                    <p:cond delay="0"/>
                                  </p:stCondLst>
                                  <p:childTnLst>
                                    <p:animMotion origin="layout" path="M 8.33333E-7 1.48148E-6 L 0.30174 0.16065 " pathEditMode="relative" rAng="0" ptsTypes="AA">
                                      <p:cBhvr>
                                        <p:cTn id="34" dur="2000" fill="hold"/>
                                        <p:tgtEl>
                                          <p:spTgt spid="46"/>
                                        </p:tgtEl>
                                        <p:attrNameLst>
                                          <p:attrName>ppt_x</p:attrName>
                                          <p:attrName>ppt_y</p:attrName>
                                        </p:attrNameLst>
                                      </p:cBhvr>
                                      <p:rCtr x="15087" y="8032"/>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202 -0.07569 C 0.29132 -0.07268 0.29167 -0.07176 0.29063 -0.07431 C 0.29011 -0.07546 0.29011 -0.07755 0.28924 -0.07755 C 0.28855 -0.07755 0.28993 -0.07569 0.29063 -0.07523 C 0.29219 -0.07407 0.29375 -0.07384 0.29549 -0.07338 C 0.2948 -0.07407 0.28872 -0.0794 0.29167 -0.07801 C 0.29237 -0.07824 0.29306 -0.07847 0.29375 -0.07847 C 0.2941 -0.07847 0.29289 -0.07847 0.29271 -0.07801 C 0.29202 -0.07685 0.29115 -0.07477 0.29167 -0.07338 C 0.29184 -0.07268 0.29271 -0.07454 0.29271 -0.07523 C 0.29271 -0.07569 0.29202 -0.07407 0.29167 -0.07431 C 0.29132 -0.07454 0.29184 -0.07523 0.29202 -0.07569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30174 0.16064 C 0.29913 0.15925 0.29618 0.15856 0.29375 0.15648 C 0.29566 0.15509 0.29722 0.15601 0.29931 0.15648 C 0.29966 0.15671 0.30018 0.15694 0.30035 0.1574 C 0.3007 0.15833 0.30018 0.15995 0.3007 0.16064 C 0.30104 0.16111 0.30139 0.15972 0.30174 0.15925 C 0.30226 0.15879 0.30486 0.15555 0.30521 0.15555 C 0.30556 0.15555 0.30469 0.15648 0.30452 0.15694 C 0.30434 0.15717 0.30382 0.16018 0.30382 0.16041 C 0.30417 0.16064 0.30452 0.15949 0.30486 0.15925 C 0.30625 0.1581 0.30608 0.15833 0.30764 0.15787 C 0.30834 0.16087 0.30677 0.16481 0.30452 0.16574 C 0.30313 0.16458 0.30226 0.16273 0.30104 0.16111 C 0.30052 0.15856 0.30035 0.15879 0.30174 0.16064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2361 0.12292 C 0.22639 0.12037 0.22482 0.12662 0.22465 0.12801 C 0.22378 0.12546 0.22274 0.12477 0.22118 0.12292 C 0.22083 0.12245 0.21961 0.12153 0.22014 0.12153 C 0.22118 0.12153 0.22187 0.12315 0.22291 0.12384 C 0.22448 0.12361 0.22882 0.12269 0.22465 0.12153 C 0.22361 0.12245 0.22152 0.12685 0.22222 0.12384 C 0.22378 0.12431 0.22448 0.12616 0.225 0.12384 C 0.22378 0.12338 0.22413 0.12361 0.22361 0.12292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3958 -0.04467 C 0.23941 -0.04652 0.23819 -0.05092 0.24063 -0.04976 C 0.2401 -0.04791 0.23958 -0.04768 0.23819 -0.04699 C 0.2375 -0.04722 0.23438 -0.04814 0.23438 -0.04976 C 0.23438 -0.05023 0.23507 -0.04953 0.23542 -0.0493 C 0.23611 -0.04884 0.23681 -0.04791 0.2375 -0.04745 C 0.23924 -0.04629 0.23854 -0.04699 0.23993 -0.0456 C 0.24097 -0.04606 0.24497 -0.04976 0.24167 -0.04745 C 0.24115 -0.04652 0.2408 -0.0456 0.24028 -0.04467 C 0.23993 -0.04398 0.2401 -0.04629 0.23993 -0.04699 C 0.23976 -0.04745 0.23924 -0.04814 0.23958 -0.04838 C 0.23993 -0.04884 0.24045 -0.04814 0.24097 -0.04791 C 0.24167 -0.04699 0.24358 -0.04652 0.24306 -0.0456 C 0.24236 -0.04444 0.24045 -0.04467 0.23958 -0.04467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0" dur="2000" fill="hold"/>
                                        <p:tgtEl>
                                          <p:spTgt spid="47"/>
                                        </p:tgtEl>
                                        <p:attrNameLst>
                                          <p:attrName>ppt_x</p:attrName>
                                          <p:attrName>ppt_y</p:attrName>
                                        </p:attrNameLst>
                                      </p:cBhvr>
                                      <p:rCtr x="0" y="-116"/>
                                    </p:animMotion>
                                  </p:childTnLst>
                                </p:cTn>
                              </p:par>
                              <p:par>
                                <p:cTn id="71" presetID="0" presetClass="path" presetSubtype="0" accel="50000" decel="50000" fill="hold" nodeType="withEffect">
                                  <p:stCondLst>
                                    <p:cond delay="0"/>
                                  </p:stCondLst>
                                  <p:childTnLst>
                                    <p:animMotion origin="layout" path="M -5.55556E-7 1.57529E-6 C 0.00017 -0.00139 0.0007 -0.00602 0.00139 -0.00185 C 0.00017 0.00046 -5.55556E-7 -0.00162 -0.00174 -0.00231 C -0.00069 -0.00093 0.00208 0.00046 -5.55556E-7 0.00139 C -0.00243 0.00023 -0.00017 0.00347 -0.00243 0.00139 C -0.00191 -0.00185 -0.00191 -0.00093 -5.55556E-7 1.57529E-6 Z " pathEditMode="relative" rAng="0" ptsTypes="ffffff">
                                      <p:cBhvr>
                                        <p:cTn id="72" dur="2000" fill="hold"/>
                                        <p:tgtEl>
                                          <p:spTgt spid="49"/>
                                        </p:tgtEl>
                                        <p:attrNameLst>
                                          <p:attrName>ppt_x</p:attrName>
                                          <p:attrName>ppt_y</p:attrName>
                                        </p:attrNameLst>
                                      </p:cBhvr>
                                      <p:rCtr x="-17" y="-139"/>
                                    </p:animMotion>
                                  </p:childTnLst>
                                </p:cTn>
                              </p:par>
                              <p:par>
                                <p:cTn id="73"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4" dur="2000" fill="hold"/>
                                        <p:tgtEl>
                                          <p:spTgt spid="53"/>
                                        </p:tgtEl>
                                        <p:attrNameLst>
                                          <p:attrName>ppt_x</p:attrName>
                                          <p:attrName>ppt_y</p:attrName>
                                        </p:attrNameLst>
                                      </p:cBhvr>
                                      <p:rCtr x="-52" y="-69"/>
                                    </p:animMotion>
                                  </p:childTnLst>
                                </p:cTn>
                              </p:par>
                              <p:par>
                                <p:cTn id="75"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6" dur="2000" fill="hold"/>
                                        <p:tgtEl>
                                          <p:spTgt spid="50"/>
                                        </p:tgtEl>
                                        <p:attrNameLst>
                                          <p:attrName>ppt_x</p:attrName>
                                          <p:attrName>ppt_y</p:attrName>
                                        </p:attrNameLst>
                                      </p:cBhvr>
                                      <p:rCtr x="-87" y="-231"/>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1.38889E-6 0.00024 L 0.28837 -0.02847 " pathEditMode="relative" rAng="0" ptsTypes="AA">
                                      <p:cBhvr>
                                        <p:cTn id="79" dur="2000" fill="hold"/>
                                        <p:tgtEl>
                                          <p:spTgt spid="47"/>
                                        </p:tgtEl>
                                        <p:attrNameLst>
                                          <p:attrName>ppt_x</p:attrName>
                                          <p:attrName>ppt_y</p:attrName>
                                        </p:attrNameLst>
                                      </p:cBhvr>
                                      <p:rCtr x="14410" y="-1435"/>
                                    </p:animMotion>
                                  </p:childTnLst>
                                </p:cTn>
                              </p:par>
                              <p:par>
                                <p:cTn id="80" presetID="0" presetClass="path" presetSubtype="0" accel="50000" decel="50000" fill="hold" nodeType="withEffect">
                                  <p:stCondLst>
                                    <p:cond delay="0"/>
                                  </p:stCondLst>
                                  <p:childTnLst>
                                    <p:animMotion origin="layout" path="M -2.77778E-6 1.85185E-6 L 0.27778 -0.12477 " pathEditMode="relative" rAng="0" ptsTypes="AA">
                                      <p:cBhvr>
                                        <p:cTn id="81" dur="2000" fill="hold"/>
                                        <p:tgtEl>
                                          <p:spTgt spid="49"/>
                                        </p:tgtEl>
                                        <p:attrNameLst>
                                          <p:attrName>ppt_x</p:attrName>
                                          <p:attrName>ppt_y</p:attrName>
                                        </p:attrNameLst>
                                      </p:cBhvr>
                                      <p:rCtr x="13889" y="-6250"/>
                                    </p:animMotion>
                                  </p:childTnLst>
                                </p:cTn>
                              </p:par>
                              <p:par>
                                <p:cTn id="82" presetID="0" presetClass="path" presetSubtype="0" accel="50000" decel="50000" fill="hold" nodeType="withEffect">
                                  <p:stCondLst>
                                    <p:cond delay="0"/>
                                  </p:stCondLst>
                                  <p:childTnLst>
                                    <p:animMotion origin="layout" path="M 2.77778E-6 -7.40741E-7 L 0.30764 -0.09167 " pathEditMode="relative" rAng="0" ptsTypes="AA">
                                      <p:cBhvr>
                                        <p:cTn id="83" dur="2000" fill="hold"/>
                                        <p:tgtEl>
                                          <p:spTgt spid="53"/>
                                        </p:tgtEl>
                                        <p:attrNameLst>
                                          <p:attrName>ppt_x</p:attrName>
                                          <p:attrName>ppt_y</p:attrName>
                                        </p:attrNameLst>
                                      </p:cBhvr>
                                      <p:rCtr x="15382" y="-4583"/>
                                    </p:animMotion>
                                  </p:childTnLst>
                                </p:cTn>
                              </p:par>
                              <p:par>
                                <p:cTn id="84" presetID="0" presetClass="path" presetSubtype="0" accel="50000" decel="50000" fill="hold" nodeType="withEffect">
                                  <p:stCondLst>
                                    <p:cond delay="0"/>
                                  </p:stCondLst>
                                  <p:childTnLst>
                                    <p:animMotion origin="layout" path="M 0 -2.96296E-6 L 0.27274 0.12894 " pathEditMode="relative" rAng="0" ptsTypes="AA">
                                      <p:cBhvr>
                                        <p:cTn id="85" dur="2000" fill="hold"/>
                                        <p:tgtEl>
                                          <p:spTgt spid="50"/>
                                        </p:tgtEl>
                                        <p:attrNameLst>
                                          <p:attrName>ppt_x</p:attrName>
                                          <p:attrName>ppt_y</p:attrName>
                                        </p:attrNameLst>
                                      </p:cBhvr>
                                      <p:rCtr x="13628" y="6435"/>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par>
                                <p:cTn id="108" presetID="10" presetClass="entr" presetSubtype="0" fill="hold" grpId="0"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500"/>
                                        <p:tgtEl>
                                          <p:spTgt spid="22"/>
                                        </p:tgtEl>
                                      </p:cBhvr>
                                    </p:animEffect>
                                  </p:childTnLst>
                                </p:cTn>
                              </p:par>
                            </p:childTnLst>
                          </p:cTn>
                        </p:par>
                        <p:par>
                          <p:cTn id="111" fill="hold">
                            <p:stCondLst>
                              <p:cond delay="12000"/>
                            </p:stCondLst>
                            <p:childTnLst>
                              <p:par>
                                <p:cTn id="112" presetID="10" presetClass="exit" presetSubtype="0" fill="hold" nodeType="afterEffect">
                                  <p:stCondLst>
                                    <p:cond delay="0"/>
                                  </p:stCondLst>
                                  <p:childTnLst>
                                    <p:animEffect transition="out" filter="fade">
                                      <p:cBhvr>
                                        <p:cTn id="113" dur="500"/>
                                        <p:tgtEl>
                                          <p:spTgt spid="24"/>
                                        </p:tgtEl>
                                      </p:cBhvr>
                                    </p:animEffect>
                                    <p:set>
                                      <p:cBhvr>
                                        <p:cTn id="114" dur="1" fill="hold">
                                          <p:stCondLst>
                                            <p:cond delay="499"/>
                                          </p:stCondLst>
                                        </p:cTn>
                                        <p:tgtEl>
                                          <p:spTgt spid="24"/>
                                        </p:tgtEl>
                                        <p:attrNameLst>
                                          <p:attrName>style.visibility</p:attrName>
                                        </p:attrNameLst>
                                      </p:cBhvr>
                                      <p:to>
                                        <p:strVal val="hidden"/>
                                      </p:to>
                                    </p:set>
                                  </p:childTnLst>
                                </p:cTn>
                              </p:par>
                              <p:par>
                                <p:cTn id="115" presetID="10" presetClass="entr" presetSubtype="0" fill="hold" nodeType="with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fade">
                                      <p:cBhvr>
                                        <p:cTn id="1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animal cells use glucose?</a:t>
            </a:r>
          </a:p>
        </p:txBody>
      </p:sp>
      <p:sp>
        <p:nvSpPr>
          <p:cNvPr id="3" name="Content Placeholder 2"/>
          <p:cNvSpPr>
            <a:spLocks noGrp="1"/>
          </p:cNvSpPr>
          <p:nvPr>
            <p:ph idx="1"/>
          </p:nvPr>
        </p:nvSpPr>
        <p:spPr>
          <a:xfrm>
            <a:off x="457200" y="1219200"/>
            <a:ext cx="8229600" cy="5137150"/>
          </a:xfrm>
        </p:spPr>
        <p:txBody>
          <a:bodyPr>
            <a:normAutofit lnSpcReduction="10000"/>
          </a:bodyPr>
          <a:lstStyle/>
          <a:p>
            <a:r>
              <a:rPr lang="en-US" dirty="0"/>
              <a:t>The diets of most animals—including mealworms, cows, and humans—include lots of carbohydrates made of glucose molecules bonded together (starch and cellulose/fiber)</a:t>
            </a:r>
          </a:p>
          <a:p>
            <a:r>
              <a:rPr lang="en-US" dirty="0"/>
              <a:t>This means that lots of glucose travels to animal cells in the blood.</a:t>
            </a:r>
          </a:p>
          <a:p>
            <a:r>
              <a:rPr lang="en-US" dirty="0"/>
              <a:t>BUT animal cells don’t make carbohydrates with glucose molecules bonded together (starch and cellulose/fiber)</a:t>
            </a:r>
          </a:p>
          <a:p>
            <a:r>
              <a:rPr lang="en-US" dirty="0"/>
              <a:t>How do they use the glucose? </a:t>
            </a:r>
          </a:p>
        </p:txBody>
      </p:sp>
      <p:sp>
        <p:nvSpPr>
          <p:cNvPr id="5" name="Slide Number Placeholder 4">
            <a:extLst>
              <a:ext uri="{FF2B5EF4-FFF2-40B4-BE49-F238E27FC236}">
                <a16:creationId xmlns:a16="http://schemas.microsoft.com/office/drawing/2014/main" id="{1FFE83E6-3712-4EFB-AA1D-75D6B9031464}"/>
              </a:ext>
            </a:extLst>
          </p:cNvPr>
          <p:cNvSpPr>
            <a:spLocks noGrp="1"/>
          </p:cNvSpPr>
          <p:nvPr>
            <p:ph type="sldNum" sz="quarter" idx="12"/>
          </p:nvPr>
        </p:nvSpPr>
        <p:spPr/>
        <p:txBody>
          <a:bodyPr/>
          <a:lstStyle/>
          <a:p>
            <a:fld id="{47A2A49C-3692-4152-8A6C-C7C5B48EF17E}" type="slidenum">
              <a:rPr lang="en-US" smtClean="0"/>
              <a:t>13</a:t>
            </a:fld>
            <a:endParaRPr lang="en-US"/>
          </a:p>
        </p:txBody>
      </p:sp>
    </p:spTree>
    <p:extLst>
      <p:ext uri="{BB962C8B-B14F-4D97-AF65-F5344CB8AC3E}">
        <p14:creationId xmlns:p14="http://schemas.microsoft.com/office/powerpoint/2010/main" val="787189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719457" cy="992188"/>
          </a:xfrm>
        </p:spPr>
        <p:txBody>
          <a:bodyPr/>
          <a:lstStyle/>
          <a:p>
            <a:r>
              <a:rPr lang="en-US" dirty="0"/>
              <a:t>Animal cells use glucose in two ways</a:t>
            </a:r>
          </a:p>
        </p:txBody>
      </p:sp>
      <p:sp>
        <p:nvSpPr>
          <p:cNvPr id="3" name="Content Placeholder 2"/>
          <p:cNvSpPr>
            <a:spLocks noGrp="1"/>
          </p:cNvSpPr>
          <p:nvPr>
            <p:ph idx="1"/>
          </p:nvPr>
        </p:nvSpPr>
        <p:spPr/>
        <p:txBody>
          <a:bodyPr>
            <a:normAutofit fontScale="92500" lnSpcReduction="20000"/>
          </a:bodyPr>
          <a:lstStyle/>
          <a:p>
            <a:pPr marL="514350" indent="-514350">
              <a:buFont typeface="+mj-lt"/>
              <a:buAutoNum type="arabicPeriod"/>
            </a:pPr>
            <a:r>
              <a:rPr lang="en-US" dirty="0"/>
              <a:t>Animal cells can combine glucose molecules with oxygen to release chemical energy in cellular respiration.</a:t>
            </a:r>
          </a:p>
          <a:p>
            <a:pPr marL="914400" lvl="1" indent="-514350"/>
            <a:r>
              <a:rPr lang="en-US" dirty="0"/>
              <a:t>This is how all cells get the energy they need for their functions.</a:t>
            </a:r>
          </a:p>
          <a:p>
            <a:pPr marL="514350" indent="-514350">
              <a:buFont typeface="+mj-lt"/>
              <a:buAutoNum type="arabicPeriod"/>
            </a:pPr>
            <a:r>
              <a:rPr lang="en-US" dirty="0"/>
              <a:t>Animal cells can make fat molecules from glucose molecules.</a:t>
            </a:r>
          </a:p>
          <a:p>
            <a:pPr marL="914400" lvl="1" indent="-514350"/>
            <a:r>
              <a:rPr lang="en-US" dirty="0"/>
              <a:t>Glycerol and fatty acids are made of the same atoms—C, H, and O—as glucose molecules</a:t>
            </a:r>
          </a:p>
          <a:p>
            <a:pPr marL="914400" lvl="1" indent="-514350"/>
            <a:r>
              <a:rPr lang="en-US" dirty="0"/>
              <a:t>Animals use fats to store chemical energy in C-C and C-H bonds</a:t>
            </a:r>
          </a:p>
        </p:txBody>
      </p:sp>
      <p:sp>
        <p:nvSpPr>
          <p:cNvPr id="5" name="Slide Number Placeholder 4">
            <a:extLst>
              <a:ext uri="{FF2B5EF4-FFF2-40B4-BE49-F238E27FC236}">
                <a16:creationId xmlns:a16="http://schemas.microsoft.com/office/drawing/2014/main" id="{6766C126-9F19-45C9-BA5A-1A348A3ABE33}"/>
              </a:ext>
            </a:extLst>
          </p:cNvPr>
          <p:cNvSpPr>
            <a:spLocks noGrp="1"/>
          </p:cNvSpPr>
          <p:nvPr>
            <p:ph type="sldNum" sz="quarter" idx="12"/>
          </p:nvPr>
        </p:nvSpPr>
        <p:spPr/>
        <p:txBody>
          <a:bodyPr/>
          <a:lstStyle/>
          <a:p>
            <a:fld id="{47A2A49C-3692-4152-8A6C-C7C5B48EF17E}" type="slidenum">
              <a:rPr lang="en-US" smtClean="0"/>
              <a:t>14</a:t>
            </a:fld>
            <a:endParaRPr lang="en-US"/>
          </a:p>
        </p:txBody>
      </p:sp>
    </p:spTree>
    <p:extLst>
      <p:ext uri="{BB962C8B-B14F-4D97-AF65-F5344CB8AC3E}">
        <p14:creationId xmlns:p14="http://schemas.microsoft.com/office/powerpoint/2010/main" val="3646208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Where do the atoms in animals come from?</a:t>
            </a:r>
          </a:p>
        </p:txBody>
      </p:sp>
      <p:sp>
        <p:nvSpPr>
          <p:cNvPr id="5" name="TextBox 4"/>
          <p:cNvSpPr txBox="1"/>
          <p:nvPr/>
        </p:nvSpPr>
        <p:spPr>
          <a:xfrm>
            <a:off x="344446" y="1894088"/>
            <a:ext cx="2551153" cy="2246769"/>
          </a:xfrm>
          <a:prstGeom prst="rect">
            <a:avLst/>
          </a:prstGeom>
          <a:noFill/>
        </p:spPr>
        <p:txBody>
          <a:bodyPr wrap="square" rtlCol="0">
            <a:spAutoFit/>
          </a:bodyPr>
          <a:lstStyle/>
          <a:p>
            <a:r>
              <a:rPr lang="en-US" sz="2800" dirty="0"/>
              <a:t>Work with a partner to complete the first chart about atoms.</a:t>
            </a:r>
          </a:p>
        </p:txBody>
      </p:sp>
      <p:sp>
        <p:nvSpPr>
          <p:cNvPr id="3" name="Slide Number Placeholder 2">
            <a:extLst>
              <a:ext uri="{FF2B5EF4-FFF2-40B4-BE49-F238E27FC236}">
                <a16:creationId xmlns:a16="http://schemas.microsoft.com/office/drawing/2014/main" id="{D518057E-AC55-412C-9F5D-1131EAF295FE}"/>
              </a:ext>
            </a:extLst>
          </p:cNvPr>
          <p:cNvSpPr>
            <a:spLocks noGrp="1"/>
          </p:cNvSpPr>
          <p:nvPr>
            <p:ph type="sldNum" sz="quarter" idx="12"/>
          </p:nvPr>
        </p:nvSpPr>
        <p:spPr/>
        <p:txBody>
          <a:bodyPr/>
          <a:lstStyle/>
          <a:p>
            <a:fld id="{47A2A49C-3692-4152-8A6C-C7C5B48EF17E}" type="slidenum">
              <a:rPr lang="en-US" smtClean="0"/>
              <a:t>15</a:t>
            </a:fld>
            <a:endParaRPr lang="en-US"/>
          </a:p>
        </p:txBody>
      </p:sp>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75721" y="1894088"/>
            <a:ext cx="5719947" cy="3886200"/>
          </a:xfrm>
          <a:ln>
            <a:solidFill>
              <a:schemeClr val="tx1"/>
            </a:solidFill>
          </a:ln>
        </p:spPr>
      </p:pic>
    </p:spTree>
    <p:extLst>
      <p:ext uri="{BB962C8B-B14F-4D97-AF65-F5344CB8AC3E}">
        <p14:creationId xmlns:p14="http://schemas.microsoft.com/office/powerpoint/2010/main" val="3292628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91"/>
            <a:ext cx="8229600" cy="1143000"/>
          </a:xfrm>
        </p:spPr>
        <p:txBody>
          <a:bodyPr/>
          <a:lstStyle/>
          <a:p>
            <a:r>
              <a:rPr lang="en-US" dirty="0"/>
              <a:t>Remembering Nutrition Labels</a:t>
            </a:r>
          </a:p>
        </p:txBody>
      </p:sp>
      <p:sp>
        <p:nvSpPr>
          <p:cNvPr id="3" name="Content Placeholder 2"/>
          <p:cNvSpPr>
            <a:spLocks noGrp="1"/>
          </p:cNvSpPr>
          <p:nvPr>
            <p:ph idx="1"/>
          </p:nvPr>
        </p:nvSpPr>
        <p:spPr>
          <a:xfrm>
            <a:off x="457200" y="1143000"/>
            <a:ext cx="8229600" cy="5213350"/>
          </a:xfrm>
        </p:spPr>
        <p:txBody>
          <a:bodyPr>
            <a:normAutofit lnSpcReduction="10000"/>
          </a:bodyPr>
          <a:lstStyle/>
          <a:p>
            <a:pPr marL="0" indent="0">
              <a:buNone/>
            </a:pPr>
            <a:r>
              <a:rPr lang="en-US" dirty="0"/>
              <a:t>Animal cells are made of:</a:t>
            </a:r>
          </a:p>
          <a:p>
            <a:r>
              <a:rPr lang="en-US" dirty="0"/>
              <a:t>Water: around 60% (H</a:t>
            </a:r>
            <a:r>
              <a:rPr lang="en-US" baseline="-25000" dirty="0"/>
              <a:t>2</a:t>
            </a:r>
            <a:r>
              <a:rPr lang="en-US" dirty="0"/>
              <a:t>O)</a:t>
            </a:r>
          </a:p>
          <a:p>
            <a:r>
              <a:rPr lang="en-US" dirty="0"/>
              <a:t>Large organic molecules: less than 40%</a:t>
            </a:r>
          </a:p>
          <a:p>
            <a:pPr lvl="1"/>
            <a:r>
              <a:rPr lang="en-US" dirty="0"/>
              <a:t>Fats: Made of C, H, and O atoms</a:t>
            </a:r>
          </a:p>
          <a:p>
            <a:pPr lvl="1"/>
            <a:r>
              <a:rPr lang="en-US" dirty="0"/>
              <a:t>Proteins: Made of C, H, O, and N atoms </a:t>
            </a:r>
          </a:p>
          <a:p>
            <a:pPr lvl="1"/>
            <a:r>
              <a:rPr lang="en-US" dirty="0"/>
              <a:t>(Some other large organic molecules such as DNA, made from C, H, O, N, and P atoms)</a:t>
            </a:r>
          </a:p>
          <a:p>
            <a:r>
              <a:rPr lang="en-US" dirty="0"/>
              <a:t>Minerals: around 1%</a:t>
            </a:r>
          </a:p>
          <a:p>
            <a:pPr lvl="1"/>
            <a:r>
              <a:rPr lang="en-US" dirty="0"/>
              <a:t>Many kinds of atoms including sodium, and calcium, magnesium</a:t>
            </a:r>
          </a:p>
        </p:txBody>
      </p:sp>
      <p:sp>
        <p:nvSpPr>
          <p:cNvPr id="14" name="TextBox 13"/>
          <p:cNvSpPr txBox="1"/>
          <p:nvPr/>
        </p:nvSpPr>
        <p:spPr>
          <a:xfrm>
            <a:off x="2561827" y="5423981"/>
            <a:ext cx="184666" cy="369332"/>
          </a:xfrm>
          <a:prstGeom prst="rect">
            <a:avLst/>
          </a:prstGeom>
          <a:noFill/>
        </p:spPr>
        <p:txBody>
          <a:bodyPr wrap="none" rtlCol="0">
            <a:spAutoFit/>
          </a:bodyPr>
          <a:lstStyle/>
          <a:p>
            <a:endParaRPr lang="en-US" dirty="0"/>
          </a:p>
        </p:txBody>
      </p:sp>
      <p:sp>
        <p:nvSpPr>
          <p:cNvPr id="5" name="Slide Number Placeholder 4">
            <a:extLst>
              <a:ext uri="{FF2B5EF4-FFF2-40B4-BE49-F238E27FC236}">
                <a16:creationId xmlns:a16="http://schemas.microsoft.com/office/drawing/2014/main" id="{38CD083B-159F-43C4-9C70-4E50EFB28A2F}"/>
              </a:ext>
            </a:extLst>
          </p:cNvPr>
          <p:cNvSpPr>
            <a:spLocks noGrp="1"/>
          </p:cNvSpPr>
          <p:nvPr>
            <p:ph type="sldNum" sz="quarter" idx="12"/>
          </p:nvPr>
        </p:nvSpPr>
        <p:spPr/>
        <p:txBody>
          <a:bodyPr/>
          <a:lstStyle/>
          <a:p>
            <a:fld id="{47A2A49C-3692-4152-8A6C-C7C5B48EF17E}" type="slidenum">
              <a:rPr lang="en-US" smtClean="0"/>
              <a:t>16</a:t>
            </a:fld>
            <a:endParaRPr lang="en-US"/>
          </a:p>
        </p:txBody>
      </p:sp>
    </p:spTree>
    <p:extLst>
      <p:ext uri="{BB962C8B-B14F-4D97-AF65-F5344CB8AC3E}">
        <p14:creationId xmlns:p14="http://schemas.microsoft.com/office/powerpoint/2010/main" val="32709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Where does the energy in animals come from?</a:t>
            </a:r>
          </a:p>
        </p:txBody>
      </p:sp>
      <p:sp>
        <p:nvSpPr>
          <p:cNvPr id="7" name="TextBox 6"/>
          <p:cNvSpPr txBox="1"/>
          <p:nvPr/>
        </p:nvSpPr>
        <p:spPr>
          <a:xfrm>
            <a:off x="409031" y="2109326"/>
            <a:ext cx="2486569" cy="2400657"/>
          </a:xfrm>
          <a:prstGeom prst="rect">
            <a:avLst/>
          </a:prstGeom>
          <a:noFill/>
        </p:spPr>
        <p:txBody>
          <a:bodyPr wrap="square" rtlCol="0">
            <a:spAutoFit/>
          </a:bodyPr>
          <a:lstStyle/>
          <a:p>
            <a:r>
              <a:rPr lang="en-US" sz="3000" dirty="0"/>
              <a:t>Work with a partner to complete the second chart about energy.</a:t>
            </a:r>
          </a:p>
        </p:txBody>
      </p:sp>
      <p:sp>
        <p:nvSpPr>
          <p:cNvPr id="3" name="Slide Number Placeholder 2">
            <a:extLst>
              <a:ext uri="{FF2B5EF4-FFF2-40B4-BE49-F238E27FC236}">
                <a16:creationId xmlns:a16="http://schemas.microsoft.com/office/drawing/2014/main" id="{E9C3600E-6585-426E-B368-7EFFC6ED98F4}"/>
              </a:ext>
            </a:extLst>
          </p:cNvPr>
          <p:cNvSpPr>
            <a:spLocks noGrp="1"/>
          </p:cNvSpPr>
          <p:nvPr>
            <p:ph type="sldNum" sz="quarter" idx="12"/>
          </p:nvPr>
        </p:nvSpPr>
        <p:spPr/>
        <p:txBody>
          <a:bodyPr/>
          <a:lstStyle/>
          <a:p>
            <a:fld id="{47A2A49C-3692-4152-8A6C-C7C5B48EF17E}" type="slidenum">
              <a:rPr lang="en-US" smtClean="0"/>
              <a:t>17</a:t>
            </a:fld>
            <a:endParaRPr lang="en-US"/>
          </a:p>
        </p:txBody>
      </p:sp>
      <p:pic>
        <p:nvPicPr>
          <p:cNvPr id="8" name="Content Placeholder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1165" y="2109326"/>
            <a:ext cx="5495635" cy="3733800"/>
          </a:xfrm>
          <a:prstGeom prst="rect">
            <a:avLst/>
          </a:prstGeom>
          <a:ln>
            <a:solidFill>
              <a:schemeClr val="tx1"/>
            </a:solidFill>
          </a:ln>
        </p:spPr>
      </p:pic>
    </p:spTree>
    <p:extLst>
      <p:ext uri="{BB962C8B-B14F-4D97-AF65-F5344CB8AC3E}">
        <p14:creationId xmlns:p14="http://schemas.microsoft.com/office/powerpoint/2010/main" val="35106830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 Energy</a:t>
            </a:r>
          </a:p>
        </p:txBody>
      </p:sp>
      <p:sp>
        <p:nvSpPr>
          <p:cNvPr id="3" name="Content Placeholder 2"/>
          <p:cNvSpPr>
            <a:spLocks noGrp="1"/>
          </p:cNvSpPr>
          <p:nvPr>
            <p:ph idx="1"/>
          </p:nvPr>
        </p:nvSpPr>
        <p:spPr/>
        <p:txBody>
          <a:bodyPr/>
          <a:lstStyle/>
          <a:p>
            <a:r>
              <a:rPr lang="en-US" dirty="0"/>
              <a:t>Chemical energy is stored in C-C and C-H bonds.</a:t>
            </a:r>
          </a:p>
          <a:p>
            <a:pPr marL="0" indent="0">
              <a:buNone/>
            </a:pPr>
            <a:endParaRPr lang="en-US" dirty="0"/>
          </a:p>
          <a:p>
            <a:r>
              <a:rPr lang="en-US" dirty="0"/>
              <a:t>Does water have chemical energy?</a:t>
            </a:r>
          </a:p>
          <a:p>
            <a:r>
              <a:rPr lang="en-US" dirty="0"/>
              <a:t>Does air have chemical energy?</a:t>
            </a:r>
          </a:p>
          <a:p>
            <a:r>
              <a:rPr lang="en-US" dirty="0"/>
              <a:t>Does food have chemical energy?</a:t>
            </a:r>
          </a:p>
        </p:txBody>
      </p:sp>
      <p:sp>
        <p:nvSpPr>
          <p:cNvPr id="4" name="Slide Number Placeholder 3">
            <a:extLst>
              <a:ext uri="{FF2B5EF4-FFF2-40B4-BE49-F238E27FC236}">
                <a16:creationId xmlns:a16="http://schemas.microsoft.com/office/drawing/2014/main" id="{A0D28A5C-F982-42D2-9C76-C5D500698B8C}"/>
              </a:ext>
            </a:extLst>
          </p:cNvPr>
          <p:cNvSpPr>
            <a:spLocks noGrp="1"/>
          </p:cNvSpPr>
          <p:nvPr>
            <p:ph type="sldNum" sz="quarter" idx="12"/>
          </p:nvPr>
        </p:nvSpPr>
        <p:spPr/>
        <p:txBody>
          <a:bodyPr/>
          <a:lstStyle/>
          <a:p>
            <a:fld id="{47A2A49C-3692-4152-8A6C-C7C5B48EF17E}" type="slidenum">
              <a:rPr lang="en-US" smtClean="0"/>
              <a:t>18</a:t>
            </a:fld>
            <a:endParaRPr lang="en-US"/>
          </a:p>
        </p:txBody>
      </p:sp>
    </p:spTree>
    <p:extLst>
      <p:ext uri="{BB962C8B-B14F-4D97-AF65-F5344CB8AC3E}">
        <p14:creationId xmlns:p14="http://schemas.microsoft.com/office/powerpoint/2010/main" val="4274448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Metabolic Pathways</a:t>
            </a:r>
          </a:p>
        </p:txBody>
      </p:sp>
      <p:sp>
        <p:nvSpPr>
          <p:cNvPr id="3" name="Content Placeholder 2"/>
          <p:cNvSpPr>
            <a:spLocks noGrp="1"/>
          </p:cNvSpPr>
          <p:nvPr>
            <p:ph idx="1"/>
          </p:nvPr>
        </p:nvSpPr>
        <p:spPr>
          <a:xfrm>
            <a:off x="457200" y="1219200"/>
            <a:ext cx="8229600" cy="4906748"/>
          </a:xfrm>
        </p:spPr>
        <p:txBody>
          <a:bodyPr/>
          <a:lstStyle/>
          <a:p>
            <a:pPr marL="0" indent="0">
              <a:buNone/>
            </a:pPr>
            <a:r>
              <a:rPr lang="en-US" dirty="0"/>
              <a:t>There are many more small organic molecules and ways they can be changed other than the ones in this lesson. Look at the Metabolic Pathways poster to see some of them.</a:t>
            </a:r>
          </a:p>
        </p:txBody>
      </p:sp>
      <p:pic>
        <p:nvPicPr>
          <p:cNvPr id="5" name="Picture 4"/>
          <p:cNvPicPr>
            <a:picLocks noChangeAspect="1"/>
          </p:cNvPicPr>
          <p:nvPr/>
        </p:nvPicPr>
        <p:blipFill>
          <a:blip r:embed="rId3"/>
          <a:stretch>
            <a:fillRect/>
          </a:stretch>
        </p:blipFill>
        <p:spPr>
          <a:xfrm>
            <a:off x="1524000" y="3276600"/>
            <a:ext cx="5902039" cy="3314373"/>
          </a:xfrm>
          <a:prstGeom prst="rect">
            <a:avLst/>
          </a:prstGeom>
        </p:spPr>
      </p:pic>
      <p:sp>
        <p:nvSpPr>
          <p:cNvPr id="6" name="Slide Number Placeholder 5">
            <a:extLst>
              <a:ext uri="{FF2B5EF4-FFF2-40B4-BE49-F238E27FC236}">
                <a16:creationId xmlns:a16="http://schemas.microsoft.com/office/drawing/2014/main" id="{082F81A0-61EC-4B79-A570-94C233483EE2}"/>
              </a:ext>
            </a:extLst>
          </p:cNvPr>
          <p:cNvSpPr>
            <a:spLocks noGrp="1"/>
          </p:cNvSpPr>
          <p:nvPr>
            <p:ph type="sldNum" sz="quarter" idx="12"/>
          </p:nvPr>
        </p:nvSpPr>
        <p:spPr/>
        <p:txBody>
          <a:bodyPr/>
          <a:lstStyle/>
          <a:p>
            <a:fld id="{47A2A49C-3692-4152-8A6C-C7C5B48EF17E}" type="slidenum">
              <a:rPr lang="en-US" smtClean="0"/>
              <a:t>19</a:t>
            </a:fld>
            <a:endParaRPr lang="en-US"/>
          </a:p>
        </p:txBody>
      </p:sp>
    </p:spTree>
    <p:extLst>
      <p:ext uri="{BB962C8B-B14F-4D97-AF65-F5344CB8AC3E}">
        <p14:creationId xmlns:p14="http://schemas.microsoft.com/office/powerpoint/2010/main" val="3741995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F46AFB1-AC93-7E4A-A0A4-1A53FF207F2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057" y="840905"/>
            <a:ext cx="8931885" cy="5176189"/>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a:off x="6589643" y="501649"/>
            <a:ext cx="924560" cy="924560"/>
          </a:xfrm>
          <a:prstGeom prst="wedgeEllipseCallout">
            <a:avLst>
              <a:gd name="adj1" fmla="val -14975"/>
              <a:gd name="adj2" fmla="val 102831"/>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F1D0375E-3A26-434D-A6D8-DD146E55788E}"/>
              </a:ext>
            </a:extLst>
          </p:cNvPr>
          <p:cNvSpPr>
            <a:spLocks noGrp="1"/>
          </p:cNvSpPr>
          <p:nvPr>
            <p:ph type="sldNum" sz="quarter" idx="12"/>
          </p:nvPr>
        </p:nvSpPr>
        <p:spPr/>
        <p:txBody>
          <a:bodyPr/>
          <a:lstStyle/>
          <a:p>
            <a:fld id="{47A2A49C-3692-4152-8A6C-C7C5B48EF17E}" type="slidenum">
              <a:rPr lang="en-US" smtClean="0"/>
              <a:t>2</a:t>
            </a:fld>
            <a:endParaRPr lang="en-US"/>
          </a:p>
        </p:txBody>
      </p:sp>
    </p:spTree>
    <p:extLst>
      <p:ext uri="{BB962C8B-B14F-4D97-AF65-F5344CB8AC3E}">
        <p14:creationId xmlns:p14="http://schemas.microsoft.com/office/powerpoint/2010/main" val="2490649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Connecting Questions about Processes at Different Scales: Digestion</a:t>
            </a:r>
          </a:p>
        </p:txBody>
      </p:sp>
      <p:graphicFrame>
        <p:nvGraphicFramePr>
          <p:cNvPr id="9" name="Content Placeholder 4"/>
          <p:cNvGraphicFramePr>
            <a:graphicFrameLocks noGrp="1"/>
          </p:cNvGraphicFramePr>
          <p:nvPr>
            <p:ph sz="half" idx="2"/>
            <p:extLst>
              <p:ext uri="{D42A27DB-BD31-4B8C-83A1-F6EECF244321}">
                <p14:modId xmlns:p14="http://schemas.microsoft.com/office/powerpoint/2010/main" val="1365644384"/>
              </p:ext>
            </p:extLst>
          </p:nvPr>
        </p:nvGraphicFramePr>
        <p:xfrm>
          <a:off x="4343400" y="2159000"/>
          <a:ext cx="4560849" cy="2565400"/>
        </p:xfrm>
        <a:graphic>
          <a:graphicData uri="http://schemas.openxmlformats.org/drawingml/2006/table">
            <a:tbl>
              <a:tblPr firstRow="1" bandRow="1">
                <a:tableStyleId>{7E9639D4-E3E2-4D34-9284-5A2195B3D0D7}</a:tableStyleId>
              </a:tblPr>
              <a:tblGrid>
                <a:gridCol w="1530260">
                  <a:extLst>
                    <a:ext uri="{9D8B030D-6E8A-4147-A177-3AD203B41FA5}">
                      <a16:colId xmlns:a16="http://schemas.microsoft.com/office/drawing/2014/main" val="20000"/>
                    </a:ext>
                  </a:extLst>
                </a:gridCol>
                <a:gridCol w="3030589">
                  <a:extLst>
                    <a:ext uri="{9D8B030D-6E8A-4147-A177-3AD203B41FA5}">
                      <a16:colId xmlns:a16="http://schemas.microsoft.com/office/drawing/2014/main" val="20001"/>
                    </a:ext>
                  </a:extLst>
                </a:gridCol>
              </a:tblGrid>
              <a:tr h="370840">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599186">
                <a:tc>
                  <a:txBody>
                    <a:bodyPr/>
                    <a:lstStyle/>
                    <a:p>
                      <a:r>
                        <a:rPr lang="en-US" dirty="0"/>
                        <a:t>Macroscopic</a:t>
                      </a:r>
                      <a:r>
                        <a:rPr lang="en-US" baseline="0" dirty="0"/>
                        <a:t> Scale</a:t>
                      </a:r>
                      <a:endParaRPr lang="en-US" dirty="0"/>
                    </a:p>
                  </a:txBody>
                  <a:tcPr marL="44873" marR="44873" anchor="ctr"/>
                </a:tc>
                <a:tc>
                  <a:txBody>
                    <a:bodyPr/>
                    <a:lstStyle/>
                    <a:p>
                      <a:r>
                        <a:rPr lang="en-US" dirty="0"/>
                        <a:t>How do cows get food to all of their cells?</a:t>
                      </a:r>
                    </a:p>
                  </a:txBody>
                  <a:tcPr marL="44873" marR="44873" anchor="ctr"/>
                </a:tc>
                <a:extLst>
                  <a:ext uri="{0D108BD9-81ED-4DB2-BD59-A6C34878D82A}">
                    <a16:rowId xmlns:a16="http://schemas.microsoft.com/office/drawing/2014/main" val="10001"/>
                  </a:ext>
                </a:extLst>
              </a:tr>
              <a:tr h="553974">
                <a:tc>
                  <a:txBody>
                    <a:bodyPr/>
                    <a:lstStyle/>
                    <a:p>
                      <a:r>
                        <a:rPr lang="en-US" dirty="0"/>
                        <a:t>Microscopic</a:t>
                      </a:r>
                      <a:r>
                        <a:rPr lang="en-US" baseline="0" dirty="0"/>
                        <a:t> Scale</a:t>
                      </a:r>
                      <a:endParaRPr lang="en-US" dirty="0"/>
                    </a:p>
                  </a:txBody>
                  <a:tcPr marL="44873" marR="44873" anchor="ctr"/>
                </a:tc>
                <a:tc>
                  <a:txBody>
                    <a:bodyPr/>
                    <a:lstStyle/>
                    <a:p>
                      <a:r>
                        <a:rPr lang="en-US" dirty="0"/>
                        <a:t>How do</a:t>
                      </a:r>
                      <a:r>
                        <a:rPr lang="en-US" baseline="0" dirty="0"/>
                        <a:t> food molecules get into a cow’s blood?</a:t>
                      </a:r>
                    </a:p>
                  </a:txBody>
                  <a:tcPr marL="44873" marR="44873" anchor="ctr"/>
                </a:tc>
                <a:extLst>
                  <a:ext uri="{0D108BD9-81ED-4DB2-BD59-A6C34878D82A}">
                    <a16:rowId xmlns:a16="http://schemas.microsoft.com/office/drawing/2014/main" val="10002"/>
                  </a:ext>
                </a:extLst>
              </a:tr>
              <a:tr h="553974">
                <a:tc>
                  <a:txBody>
                    <a:bodyPr/>
                    <a:lstStyle/>
                    <a:p>
                      <a:r>
                        <a:rPr lang="en-US" dirty="0"/>
                        <a:t>Atomic-Molecular</a:t>
                      </a:r>
                      <a:r>
                        <a:rPr lang="en-US" baseline="0" dirty="0"/>
                        <a:t> Scale</a:t>
                      </a:r>
                      <a:endParaRPr lang="en-US" dirty="0"/>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How are molecules in food changed chemically so that a cow’s cells can</a:t>
                      </a:r>
                      <a:r>
                        <a:rPr lang="en-US" baseline="0" dirty="0"/>
                        <a:t> use them?</a:t>
                      </a:r>
                    </a:p>
                  </a:txBody>
                  <a:tcPr marL="44873" marR="44873" anchor="ctr"/>
                </a:tc>
                <a:extLst>
                  <a:ext uri="{0D108BD9-81ED-4DB2-BD59-A6C34878D82A}">
                    <a16:rowId xmlns:a16="http://schemas.microsoft.com/office/drawing/2014/main" val="10003"/>
                  </a:ext>
                </a:extLst>
              </a:tr>
            </a:tbl>
          </a:graphicData>
        </a:graphic>
      </p:graphicFrame>
      <p:pic>
        <p:nvPicPr>
          <p:cNvPr id="6"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98659" y="2429741"/>
            <a:ext cx="3705782" cy="20993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Slide Number Placeholder 3">
            <a:extLst>
              <a:ext uri="{FF2B5EF4-FFF2-40B4-BE49-F238E27FC236}">
                <a16:creationId xmlns:a16="http://schemas.microsoft.com/office/drawing/2014/main" id="{937B4303-6296-4AEE-9815-FC3A47D940F3}"/>
              </a:ext>
            </a:extLst>
          </p:cNvPr>
          <p:cNvSpPr>
            <a:spLocks noGrp="1"/>
          </p:cNvSpPr>
          <p:nvPr>
            <p:ph type="sldNum" sz="quarter" idx="12"/>
          </p:nvPr>
        </p:nvSpPr>
        <p:spPr/>
        <p:txBody>
          <a:bodyPr/>
          <a:lstStyle/>
          <a:p>
            <a:fld id="{47A2A49C-3692-4152-8A6C-C7C5B48EF17E}" type="slidenum">
              <a:rPr lang="en-US" smtClean="0"/>
              <a:t>3</a:t>
            </a:fld>
            <a:endParaRPr lang="en-US"/>
          </a:p>
        </p:txBody>
      </p:sp>
    </p:spTree>
    <p:extLst>
      <p:ext uri="{BB962C8B-B14F-4D97-AF65-F5344CB8AC3E}">
        <p14:creationId xmlns:p14="http://schemas.microsoft.com/office/powerpoint/2010/main" val="3947103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Documents and Settings\Craig Douglas\My Documents\for JJ\Visual Teaching Tools\Animal\food use flow chart.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4447" t="6493" r="4447" b="6517"/>
          <a:stretch/>
        </p:blipFill>
        <p:spPr bwMode="auto">
          <a:xfrm>
            <a:off x="457200" y="457200"/>
            <a:ext cx="8229600" cy="5954713"/>
          </a:xfrm>
          <a:prstGeom prst="rect">
            <a:avLst/>
          </a:prstGeom>
          <a:noFill/>
          <a:extLst>
            <a:ext uri="{909E8E84-426E-40dd-AFC4-6F175D3DCCD1}">
              <a14:hiddenFill xmlns="" xmlns:a14="http://schemas.microsoft.com/office/drawing/2010/main">
                <a:solidFill>
                  <a:srgbClr val="FFFFFF"/>
                </a:solidFill>
              </a14:hiddenFill>
            </a:ext>
          </a:extLst>
        </p:spPr>
      </p:pic>
      <p:sp>
        <p:nvSpPr>
          <p:cNvPr id="19462" name="TextBox 22"/>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a:t>Energy:</a:t>
            </a:r>
            <a:br>
              <a:rPr lang="en-US" altLang="en-US" sz="2400"/>
            </a:br>
            <a:r>
              <a:rPr lang="en-US" altLang="en-US" sz="2400"/>
              <a:t>Cellular </a:t>
            </a:r>
            <a:br>
              <a:rPr lang="en-US" altLang="en-US" sz="2400"/>
            </a:br>
            <a:r>
              <a:rPr lang="en-US" altLang="en-US" sz="2400"/>
              <a:t>respiration</a:t>
            </a:r>
          </a:p>
        </p:txBody>
      </p:sp>
      <p:sp>
        <p:nvSpPr>
          <p:cNvPr id="19463" name="Title 1"/>
          <p:cNvSpPr>
            <a:spLocks noGrp="1"/>
          </p:cNvSpPr>
          <p:nvPr>
            <p:ph type="title"/>
          </p:nvPr>
        </p:nvSpPr>
        <p:spPr>
          <a:xfrm>
            <a:off x="192506" y="264696"/>
            <a:ext cx="8734926" cy="992188"/>
          </a:xfrm>
        </p:spPr>
        <p:txBody>
          <a:bodyPr/>
          <a:lstStyle/>
          <a:p>
            <a:r>
              <a:rPr lang="en-US" altLang="en-US" dirty="0"/>
              <a:t>What happens to the food cows eat?</a:t>
            </a:r>
          </a:p>
        </p:txBody>
      </p:sp>
      <p:sp>
        <p:nvSpPr>
          <p:cNvPr id="11" name="TextBox 4"/>
          <p:cNvSpPr txBox="1">
            <a:spLocks noChangeArrowheads="1"/>
          </p:cNvSpPr>
          <p:nvPr/>
        </p:nvSpPr>
        <p:spPr bwMode="auto">
          <a:xfrm>
            <a:off x="1116013" y="3153375"/>
            <a:ext cx="8064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dirty="0"/>
              <a:t>Food</a:t>
            </a:r>
          </a:p>
        </p:txBody>
      </p:sp>
      <p:sp>
        <p:nvSpPr>
          <p:cNvPr id="12" name="TextBox 6"/>
          <p:cNvSpPr txBox="1">
            <a:spLocks noChangeArrowheads="1"/>
          </p:cNvSpPr>
          <p:nvPr/>
        </p:nvSpPr>
        <p:spPr bwMode="auto">
          <a:xfrm>
            <a:off x="3798888" y="3153375"/>
            <a:ext cx="135255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r>
              <a:rPr lang="en-US" altLang="en-US" sz="2400"/>
              <a:t>Digestion</a:t>
            </a:r>
          </a:p>
        </p:txBody>
      </p:sp>
      <p:sp>
        <p:nvSpPr>
          <p:cNvPr id="8" name="Oval 7"/>
          <p:cNvSpPr/>
          <p:nvPr/>
        </p:nvSpPr>
        <p:spPr>
          <a:xfrm>
            <a:off x="3512689" y="2533259"/>
            <a:ext cx="1990264" cy="1769936"/>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3FDA7CC3-3766-4697-839E-378171143B18}"/>
              </a:ext>
            </a:extLst>
          </p:cNvPr>
          <p:cNvSpPr>
            <a:spLocks noGrp="1"/>
          </p:cNvSpPr>
          <p:nvPr>
            <p:ph type="sldNum" sz="quarter" idx="12"/>
          </p:nvPr>
        </p:nvSpPr>
        <p:spPr/>
        <p:txBody>
          <a:bodyPr/>
          <a:lstStyle/>
          <a:p>
            <a:fld id="{47A2A49C-3692-4152-8A6C-C7C5B48EF17E}" type="slidenum">
              <a:rPr lang="en-US" smtClean="0"/>
              <a:t>4</a:t>
            </a:fld>
            <a:endParaRPr lang="en-US"/>
          </a:p>
        </p:txBody>
      </p:sp>
    </p:spTree>
    <p:extLst>
      <p:ext uri="{BB962C8B-B14F-4D97-AF65-F5344CB8AC3E}">
        <p14:creationId xmlns:p14="http://schemas.microsoft.com/office/powerpoint/2010/main" val="4226175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729" y="536341"/>
            <a:ext cx="7648536" cy="5619073"/>
          </a:xfrm>
          <a:prstGeom prst="rect">
            <a:avLst/>
          </a:prstGeom>
        </p:spPr>
      </p:pic>
      <p:sp>
        <p:nvSpPr>
          <p:cNvPr id="2" name="Oval 1"/>
          <p:cNvSpPr/>
          <p:nvPr/>
        </p:nvSpPr>
        <p:spPr>
          <a:xfrm>
            <a:off x="7367282" y="4876800"/>
            <a:ext cx="1685965" cy="1549496"/>
          </a:xfrm>
          <a:prstGeom prst="ellipse">
            <a:avLst/>
          </a:prstGeom>
          <a:solidFill>
            <a:schemeClr val="bg1">
              <a:alpha val="5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solidFill>
                <a:srgbClr val="FF0000"/>
              </a:solidFill>
            </a:endParaRPr>
          </a:p>
        </p:txBody>
      </p:sp>
      <p:sp>
        <p:nvSpPr>
          <p:cNvPr id="4" name="Slide Number Placeholder 3">
            <a:extLst>
              <a:ext uri="{FF2B5EF4-FFF2-40B4-BE49-F238E27FC236}">
                <a16:creationId xmlns:a16="http://schemas.microsoft.com/office/drawing/2014/main" id="{28A0EFBC-7D33-475D-AC2A-A5F6C294F118}"/>
              </a:ext>
            </a:extLst>
          </p:cNvPr>
          <p:cNvSpPr>
            <a:spLocks noGrp="1"/>
          </p:cNvSpPr>
          <p:nvPr>
            <p:ph type="sldNum" sz="quarter" idx="12"/>
          </p:nvPr>
        </p:nvSpPr>
        <p:spPr/>
        <p:txBody>
          <a:bodyPr/>
          <a:lstStyle/>
          <a:p>
            <a:fld id="{47A2A49C-3692-4152-8A6C-C7C5B48EF17E}" type="slidenum">
              <a:rPr lang="en-US" smtClean="0"/>
              <a:t>5</a:t>
            </a:fld>
            <a:endParaRPr lang="en-US"/>
          </a:p>
        </p:txBody>
      </p:sp>
    </p:spTree>
    <p:extLst>
      <p:ext uri="{BB962C8B-B14F-4D97-AF65-F5344CB8AC3E}">
        <p14:creationId xmlns:p14="http://schemas.microsoft.com/office/powerpoint/2010/main" val="1518860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3" name="Rounded Rectangle 32"/>
          <p:cNvSpPr/>
          <p:nvPr/>
        </p:nvSpPr>
        <p:spPr bwMode="auto">
          <a:xfrm>
            <a:off x="5257800" y="455613"/>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5" name="AutoShape 2"/>
          <p:cNvSpPr>
            <a:spLocks noChangeArrowheads="1"/>
          </p:cNvSpPr>
          <p:nvPr/>
        </p:nvSpPr>
        <p:spPr bwMode="auto">
          <a:xfrm>
            <a:off x="3962400" y="2568575"/>
            <a:ext cx="1143000" cy="1690688"/>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36" name="TextBox 8"/>
          <p:cNvSpPr txBox="1">
            <a:spLocks noChangeArrowheads="1"/>
          </p:cNvSpPr>
          <p:nvPr/>
        </p:nvSpPr>
        <p:spPr bwMode="auto">
          <a:xfrm>
            <a:off x="4003675" y="3733800"/>
            <a:ext cx="831850" cy="185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defTabSz="457200" fontAlgn="base">
              <a:spcBef>
                <a:spcPct val="0"/>
              </a:spcBef>
              <a:spcAft>
                <a:spcPct val="0"/>
              </a:spcAft>
              <a:buFontTx/>
              <a:buNone/>
            </a:pPr>
            <a:r>
              <a:rPr lang="en-US" altLang="en-US" sz="800">
                <a:solidFill>
                  <a:prstClr val="black"/>
                </a:solidFill>
              </a:rPr>
              <a:t>Chemical change</a:t>
            </a:r>
          </a:p>
        </p:txBody>
      </p:sp>
      <p:sp>
        <p:nvSpPr>
          <p:cNvPr id="37" name="TextBox 5"/>
          <p:cNvSpPr txBox="1">
            <a:spLocks noChangeArrowheads="1"/>
          </p:cNvSpPr>
          <p:nvPr/>
        </p:nvSpPr>
        <p:spPr bwMode="auto">
          <a:xfrm>
            <a:off x="6545263" y="6126163"/>
            <a:ext cx="860425"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Products</a:t>
            </a:r>
          </a:p>
        </p:txBody>
      </p:sp>
      <p:sp>
        <p:nvSpPr>
          <p:cNvPr id="39" name="TextBox 6"/>
          <p:cNvSpPr txBox="1">
            <a:spLocks noChangeArrowheads="1"/>
          </p:cNvSpPr>
          <p:nvPr/>
        </p:nvSpPr>
        <p:spPr bwMode="auto">
          <a:xfrm>
            <a:off x="1698625" y="6126163"/>
            <a:ext cx="939800"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Reactants</a:t>
            </a:r>
          </a:p>
        </p:txBody>
      </p:sp>
      <p:sp>
        <p:nvSpPr>
          <p:cNvPr id="26638" name="TextBox 23"/>
          <p:cNvSpPr txBox="1">
            <a:spLocks noChangeArrowheads="1"/>
          </p:cNvSpPr>
          <p:nvPr/>
        </p:nvSpPr>
        <p:spPr bwMode="auto">
          <a:xfrm>
            <a:off x="946150" y="5608638"/>
            <a:ext cx="244475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Large organic molecules</a:t>
            </a:r>
            <a:br>
              <a:rPr lang="en-US" altLang="en-US" sz="1800">
                <a:solidFill>
                  <a:prstClr val="black"/>
                </a:solidFill>
              </a:rPr>
            </a:br>
            <a:r>
              <a:rPr lang="en-US" altLang="en-US" sz="1800">
                <a:solidFill>
                  <a:prstClr val="black"/>
                </a:solidFill>
              </a:rPr>
              <a:t>(+ water)</a:t>
            </a:r>
          </a:p>
        </p:txBody>
      </p:sp>
      <p:pic>
        <p:nvPicPr>
          <p:cNvPr id="41" name="glyc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6050" y="2055813"/>
            <a:ext cx="1263650"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glyc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6050" y="3656013"/>
            <a:ext cx="1263650"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alan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97188" y="2759075"/>
            <a:ext cx="1492250" cy="1111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alan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56175" y="2811463"/>
            <a:ext cx="1490663" cy="1109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2644223">
            <a:off x="182563" y="2289175"/>
            <a:ext cx="3627437" cy="2419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4713" y="1619250"/>
            <a:ext cx="731837" cy="347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98625" y="5187950"/>
            <a:ext cx="731838" cy="347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6"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3238" y="4421188"/>
            <a:ext cx="731837" cy="347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 name="Title 1"/>
          <p:cNvSpPr txBox="1">
            <a:spLocks/>
          </p:cNvSpPr>
          <p:nvPr/>
        </p:nvSpPr>
        <p:spPr>
          <a:xfrm>
            <a:off x="3144838" y="595313"/>
            <a:ext cx="2879725" cy="109537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2000" b="1" dirty="0">
                <a:solidFill>
                  <a:prstClr val="black"/>
                </a:solidFill>
              </a:rPr>
              <a:t>What happens to carbon atoms and chemical energy in digestion?</a:t>
            </a:r>
            <a:endParaRPr lang="en-US" sz="2000" b="1" dirty="0">
              <a:solidFill>
                <a:prstClr val="black"/>
              </a:solidFill>
              <a:latin typeface="Arial" charset="0"/>
              <a:cs typeface="Arial" charset="0"/>
            </a:endParaRPr>
          </a:p>
        </p:txBody>
      </p:sp>
      <p:sp>
        <p:nvSpPr>
          <p:cNvPr id="26649" name="TextBox 15"/>
          <p:cNvSpPr txBox="1">
            <a:spLocks noChangeArrowheads="1"/>
          </p:cNvSpPr>
          <p:nvPr/>
        </p:nvSpPr>
        <p:spPr bwMode="auto">
          <a:xfrm>
            <a:off x="5754688" y="5737225"/>
            <a:ext cx="244157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Small organic molecules</a:t>
            </a:r>
          </a:p>
        </p:txBody>
      </p:sp>
      <p:sp>
        <p:nvSpPr>
          <p:cNvPr id="2" name="Slide Number Placeholder 1">
            <a:extLst>
              <a:ext uri="{FF2B5EF4-FFF2-40B4-BE49-F238E27FC236}">
                <a16:creationId xmlns:a16="http://schemas.microsoft.com/office/drawing/2014/main" id="{64CE45A3-DF42-4AA3-ADF7-E97B3FFA5005}"/>
              </a:ext>
            </a:extLst>
          </p:cNvPr>
          <p:cNvSpPr>
            <a:spLocks noGrp="1"/>
          </p:cNvSpPr>
          <p:nvPr>
            <p:ph type="sldNum" sz="quarter" idx="12"/>
          </p:nvPr>
        </p:nvSpPr>
        <p:spPr/>
        <p:txBody>
          <a:bodyPr/>
          <a:lstStyle/>
          <a:p>
            <a:fld id="{47A2A49C-3692-4152-8A6C-C7C5B48EF17E}" type="slidenum">
              <a:rPr lang="en-US" smtClean="0"/>
              <a:t>6</a:t>
            </a:fld>
            <a:endParaRPr lang="en-US"/>
          </a:p>
        </p:txBody>
      </p:sp>
    </p:spTree>
    <p:extLst>
      <p:ext uri="{BB962C8B-B14F-4D97-AF65-F5344CB8AC3E}">
        <p14:creationId xmlns:p14="http://schemas.microsoft.com/office/powerpoint/2010/main" val="91808146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nodeType="afterGroup">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childTnLst>
                          </p:cTn>
                        </p:par>
                        <p:par>
                          <p:cTn id="35" fill="hold" nodeType="afterGroup">
                            <p:stCondLst>
                              <p:cond delay="4000"/>
                            </p:stCondLst>
                            <p:childTnLst>
                              <p:par>
                                <p:cTn id="36"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37" dur="2000" fill="hold"/>
                                        <p:tgtEl>
                                          <p:spTgt spid="47"/>
                                        </p:tgtEl>
                                        <p:attrNameLst>
                                          <p:attrName>ppt_x</p:attrName>
                                          <p:attrName>ppt_y</p:attrName>
                                        </p:attrNameLst>
                                      </p:cBhvr>
                                      <p:rCtr x="0" y="-139"/>
                                    </p:animMotion>
                                  </p:childTnLst>
                                </p:cTn>
                              </p:par>
                              <p:par>
                                <p:cTn id="38"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39" dur="2000" fill="hold"/>
                                        <p:tgtEl>
                                          <p:spTgt spid="49"/>
                                        </p:tgtEl>
                                        <p:attrNameLst>
                                          <p:attrName>ppt_x</p:attrName>
                                          <p:attrName>ppt_y</p:attrName>
                                        </p:attrNameLst>
                                      </p:cBhvr>
                                      <p:rCtr x="-17" y="-139"/>
                                    </p:animMotion>
                                  </p:childTnLst>
                                </p:cTn>
                              </p:par>
                              <p:par>
                                <p:cTn id="40"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1" dur="2000" fill="hold"/>
                                        <p:tgtEl>
                                          <p:spTgt spid="53"/>
                                        </p:tgtEl>
                                        <p:attrNameLst>
                                          <p:attrName>ppt_x</p:attrName>
                                          <p:attrName>ppt_y</p:attrName>
                                        </p:attrNameLst>
                                      </p:cBhvr>
                                      <p:rCtr x="-52" y="-69"/>
                                    </p:animMotion>
                                  </p:childTnLst>
                                </p:cTn>
                              </p:par>
                              <p:par>
                                <p:cTn id="42"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3" dur="2000" fill="hold"/>
                                        <p:tgtEl>
                                          <p:spTgt spid="50"/>
                                        </p:tgtEl>
                                        <p:attrNameLst>
                                          <p:attrName>ppt_x</p:attrName>
                                          <p:attrName>ppt_y</p:attrName>
                                        </p:attrNameLst>
                                      </p:cBhvr>
                                      <p:rCtr x="-87" y="-208"/>
                                    </p:animMotion>
                                  </p:childTnLst>
                                </p:cTn>
                              </p:par>
                              <p:par>
                                <p:cTn id="44" presetID="10" presetClass="exit" presetSubtype="0" fill="hold" nodeType="withEffect">
                                  <p:stCondLst>
                                    <p:cond delay="1500"/>
                                  </p:stCondLst>
                                  <p:childTnLst>
                                    <p:animEffect transition="out" filter="fade">
                                      <p:cBhvr>
                                        <p:cTn id="45" dur="500"/>
                                        <p:tgtEl>
                                          <p:spTgt spid="47"/>
                                        </p:tgtEl>
                                      </p:cBhvr>
                                    </p:animEffect>
                                    <p:set>
                                      <p:cBhvr>
                                        <p:cTn id="46" dur="1" fill="hold">
                                          <p:stCondLst>
                                            <p:cond delay="499"/>
                                          </p:stCondLst>
                                        </p:cTn>
                                        <p:tgtEl>
                                          <p:spTgt spid="47"/>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9"/>
                                        </p:tgtEl>
                                      </p:cBhvr>
                                    </p:animEffect>
                                    <p:set>
                                      <p:cBhvr>
                                        <p:cTn id="49" dur="1" fill="hold">
                                          <p:stCondLst>
                                            <p:cond delay="499"/>
                                          </p:stCondLst>
                                        </p:cTn>
                                        <p:tgtEl>
                                          <p:spTgt spid="49"/>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53"/>
                                        </p:tgtEl>
                                      </p:cBhvr>
                                    </p:animEffect>
                                    <p:set>
                                      <p:cBhvr>
                                        <p:cTn id="52" dur="1" fill="hold">
                                          <p:stCondLst>
                                            <p:cond delay="499"/>
                                          </p:stCondLst>
                                        </p:cTn>
                                        <p:tgtEl>
                                          <p:spTgt spid="53"/>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0"/>
                                        </p:tgtEl>
                                      </p:cBhvr>
                                    </p:animEffect>
                                    <p:set>
                                      <p:cBhvr>
                                        <p:cTn id="55" dur="1" fill="hold">
                                          <p:stCondLst>
                                            <p:cond delay="499"/>
                                          </p:stCondLst>
                                        </p:cTn>
                                        <p:tgtEl>
                                          <p:spTgt spid="50"/>
                                        </p:tgtEl>
                                        <p:attrNameLst>
                                          <p:attrName>style.visibility</p:attrName>
                                        </p:attrNameLst>
                                      </p:cBhvr>
                                      <p:to>
                                        <p:strVal val="hidden"/>
                                      </p:to>
                                    </p:set>
                                  </p:childTnLst>
                                </p:cTn>
                              </p:par>
                            </p:childTnLst>
                          </p:cTn>
                        </p:par>
                        <p:par>
                          <p:cTn id="56" fill="hold" nodeType="afterGroup">
                            <p:stCondLst>
                              <p:cond delay="6000"/>
                            </p:stCondLst>
                            <p:childTnLst>
                              <p:par>
                                <p:cTn id="57" presetID="10"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0" dur="2000" fill="hold"/>
                                        <p:tgtEl>
                                          <p:spTgt spid="44"/>
                                        </p:tgtEl>
                                        <p:attrNameLst>
                                          <p:attrName>ppt_x</p:attrName>
                                          <p:attrName>ppt_y</p:attrName>
                                        </p:attrNameLst>
                                      </p:cBhvr>
                                    </p:animMotion>
                                  </p:childTnLst>
                                </p:cTn>
                              </p:par>
                              <p:par>
                                <p:cTn id="71"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2" dur="2000" fill="hold"/>
                                        <p:tgtEl>
                                          <p:spTgt spid="46"/>
                                        </p:tgtEl>
                                        <p:attrNameLst>
                                          <p:attrName>ppt_x</p:attrName>
                                          <p:attrName>ppt_y</p:attrName>
                                        </p:attrNameLst>
                                      </p:cBhvr>
                                    </p:animMotion>
                                  </p:childTnLst>
                                </p:cTn>
                              </p:par>
                              <p:par>
                                <p:cTn id="73"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4" dur="2000" fill="hold"/>
                                        <p:tgtEl>
                                          <p:spTgt spid="41"/>
                                        </p:tgtEl>
                                        <p:attrNameLst>
                                          <p:attrName>ppt_x</p:attrName>
                                          <p:attrName>ppt_y</p:attrName>
                                        </p:attrNameLst>
                                      </p:cBhvr>
                                    </p:animMotion>
                                  </p:childTnLst>
                                </p:cTn>
                              </p:par>
                              <p:par>
                                <p:cTn id="75"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6" dur="2000" fill="hold"/>
                                        <p:tgtEl>
                                          <p:spTgt spid="45"/>
                                        </p:tgtEl>
                                        <p:attrNameLst>
                                          <p:attrName>ppt_x</p:attrName>
                                          <p:attrName>ppt_y</p:attrName>
                                        </p:attrNameLst>
                                      </p:cBhvr>
                                    </p:animMotion>
                                  </p:childTnLst>
                                </p:cTn>
                              </p:par>
                            </p:childTnLst>
                          </p:cTn>
                        </p:par>
                        <p:par>
                          <p:cTn id="77" fill="hold" nodeType="afterGroup">
                            <p:stCondLst>
                              <p:cond delay="8000"/>
                            </p:stCondLst>
                            <p:childTnLst>
                              <p:par>
                                <p:cTn id="78" presetID="0" presetClass="path" presetSubtype="0" accel="50000" decel="50000" fill="hold" nodeType="afterEffect">
                                  <p:stCondLst>
                                    <p:cond delay="0"/>
                                  </p:stCondLst>
                                  <p:childTnLst>
                                    <p:animMotion origin="layout" path="M 1.66667E-6 2.10502E-6 L 0.27986 -0.20426 " pathEditMode="relative" rAng="0" ptsTypes="AA">
                                      <p:cBhvr>
                                        <p:cTn id="79" dur="2000" fill="hold"/>
                                        <p:tgtEl>
                                          <p:spTgt spid="41"/>
                                        </p:tgtEl>
                                        <p:attrNameLst>
                                          <p:attrName>ppt_x</p:attrName>
                                          <p:attrName>ppt_y</p:attrName>
                                        </p:attrNameLst>
                                      </p:cBhvr>
                                      <p:rCtr x="13993" y="-10224"/>
                                    </p:animMotion>
                                  </p:childTnLst>
                                </p:cTn>
                              </p:par>
                              <p:par>
                                <p:cTn id="80" presetID="0" presetClass="path" presetSubtype="0" accel="50000" decel="50000" fill="hold" nodeType="withEffect">
                                  <p:stCondLst>
                                    <p:cond delay="0"/>
                                  </p:stCondLst>
                                  <p:childTnLst>
                                    <p:animMotion origin="layout" path="M -2.22222E-6 -1.85185E-6 L 0.26736 -0.07153 " pathEditMode="relative" rAng="0" ptsTypes="AA">
                                      <p:cBhvr>
                                        <p:cTn id="81" dur="2000" fill="hold"/>
                                        <p:tgtEl>
                                          <p:spTgt spid="45"/>
                                        </p:tgtEl>
                                        <p:attrNameLst>
                                          <p:attrName>ppt_x</p:attrName>
                                          <p:attrName>ppt_y</p:attrName>
                                        </p:attrNameLst>
                                      </p:cBhvr>
                                      <p:rCtr x="13368" y="-3588"/>
                                    </p:animMotion>
                                  </p:childTnLst>
                                </p:cTn>
                              </p:par>
                              <p:par>
                                <p:cTn id="82" presetID="0" presetClass="path" presetSubtype="0" accel="50000" decel="50000" fill="hold" nodeType="withEffect">
                                  <p:stCondLst>
                                    <p:cond delay="0"/>
                                  </p:stCondLst>
                                  <p:childTnLst>
                                    <p:animMotion origin="layout" path="M -5.55556E-7 -2.96296E-6 L 0.24219 0.14306 " pathEditMode="relative" rAng="0" ptsTypes="AA">
                                      <p:cBhvr>
                                        <p:cTn id="83" dur="2000" fill="hold"/>
                                        <p:tgtEl>
                                          <p:spTgt spid="44"/>
                                        </p:tgtEl>
                                        <p:attrNameLst>
                                          <p:attrName>ppt_x</p:attrName>
                                          <p:attrName>ppt_y</p:attrName>
                                        </p:attrNameLst>
                                      </p:cBhvr>
                                      <p:rCtr x="12101" y="7153"/>
                                    </p:animMotion>
                                  </p:childTnLst>
                                </p:cTn>
                              </p:par>
                              <p:par>
                                <p:cTn id="84" presetID="0" presetClass="path" presetSubtype="0" accel="50000" decel="50000" fill="hold" nodeType="withEffect">
                                  <p:stCondLst>
                                    <p:cond delay="0"/>
                                  </p:stCondLst>
                                  <p:childTnLst>
                                    <p:animMotion origin="layout" path="M 5.55556E-7 -4.44444E-6 L 0.22621 0.08681 " pathEditMode="relative" rAng="0" ptsTypes="AA">
                                      <p:cBhvr>
                                        <p:cTn id="85" dur="2000" fill="hold"/>
                                        <p:tgtEl>
                                          <p:spTgt spid="46"/>
                                        </p:tgtEl>
                                        <p:attrNameLst>
                                          <p:attrName>ppt_x</p:attrName>
                                          <p:attrName>ppt_y</p:attrName>
                                        </p:attrNameLst>
                                      </p:cBhvr>
                                      <p:rCtr x="11302" y="4329"/>
                                    </p:animMotion>
                                  </p:childTnLst>
                                </p:cTn>
                              </p:par>
                            </p:childTnLst>
                          </p:cTn>
                        </p:par>
                        <p:par>
                          <p:cTn id="86" fill="hold" nodeType="afterGroup">
                            <p:stCondLst>
                              <p:cond delay="10000"/>
                            </p:stCondLst>
                            <p:childTnLst>
                              <p:par>
                                <p:cTn id="87" presetID="10" presetClass="exit" presetSubtype="0" fill="hold"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3" name="Rounded Rectangle 32"/>
          <p:cNvSpPr/>
          <p:nvPr/>
        </p:nvSpPr>
        <p:spPr bwMode="auto">
          <a:xfrm>
            <a:off x="5257800" y="455613"/>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5" name="AutoShape 2"/>
          <p:cNvSpPr>
            <a:spLocks noChangeArrowheads="1"/>
          </p:cNvSpPr>
          <p:nvPr/>
        </p:nvSpPr>
        <p:spPr bwMode="auto">
          <a:xfrm>
            <a:off x="3962400" y="2568575"/>
            <a:ext cx="1143000" cy="1690688"/>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36" name="TextBox 8"/>
          <p:cNvSpPr txBox="1">
            <a:spLocks noChangeArrowheads="1"/>
          </p:cNvSpPr>
          <p:nvPr/>
        </p:nvSpPr>
        <p:spPr bwMode="auto">
          <a:xfrm>
            <a:off x="4003675" y="3733800"/>
            <a:ext cx="831850" cy="185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defTabSz="457200" fontAlgn="base">
              <a:spcBef>
                <a:spcPct val="0"/>
              </a:spcBef>
              <a:spcAft>
                <a:spcPct val="0"/>
              </a:spcAft>
              <a:buFontTx/>
              <a:buNone/>
            </a:pPr>
            <a:r>
              <a:rPr lang="en-US" altLang="en-US" sz="800">
                <a:solidFill>
                  <a:prstClr val="black"/>
                </a:solidFill>
              </a:rPr>
              <a:t>Chemical change</a:t>
            </a:r>
          </a:p>
        </p:txBody>
      </p:sp>
      <p:sp>
        <p:nvSpPr>
          <p:cNvPr id="37" name="TextBox 5"/>
          <p:cNvSpPr txBox="1">
            <a:spLocks noChangeArrowheads="1"/>
          </p:cNvSpPr>
          <p:nvPr/>
        </p:nvSpPr>
        <p:spPr bwMode="auto">
          <a:xfrm>
            <a:off x="6545263" y="6126163"/>
            <a:ext cx="860425"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Products</a:t>
            </a:r>
          </a:p>
        </p:txBody>
      </p:sp>
      <p:sp>
        <p:nvSpPr>
          <p:cNvPr id="39" name="TextBox 6"/>
          <p:cNvSpPr txBox="1">
            <a:spLocks noChangeArrowheads="1"/>
          </p:cNvSpPr>
          <p:nvPr/>
        </p:nvSpPr>
        <p:spPr bwMode="auto">
          <a:xfrm>
            <a:off x="1698625" y="6126163"/>
            <a:ext cx="939800"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Reactants</a:t>
            </a:r>
          </a:p>
        </p:txBody>
      </p:sp>
      <p:sp>
        <p:nvSpPr>
          <p:cNvPr id="27662" name="TextBox 23"/>
          <p:cNvSpPr txBox="1">
            <a:spLocks noChangeArrowheads="1"/>
          </p:cNvSpPr>
          <p:nvPr/>
        </p:nvSpPr>
        <p:spPr bwMode="auto">
          <a:xfrm>
            <a:off x="1147741" y="5608638"/>
            <a:ext cx="204316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dirty="0">
                <a:solidFill>
                  <a:prstClr val="black"/>
                </a:solidFill>
              </a:rPr>
              <a:t>Large organic </a:t>
            </a:r>
          </a:p>
          <a:p>
            <a:pPr algn="ctr" defTabSz="457200" fontAlgn="base">
              <a:spcBef>
                <a:spcPct val="0"/>
              </a:spcBef>
              <a:spcAft>
                <a:spcPct val="0"/>
              </a:spcAft>
              <a:buFontTx/>
              <a:buNone/>
            </a:pPr>
            <a:r>
              <a:rPr lang="en-US" altLang="en-US" sz="1800" dirty="0">
                <a:solidFill>
                  <a:prstClr val="black"/>
                </a:solidFill>
              </a:rPr>
              <a:t>molecules (+ water)</a:t>
            </a:r>
          </a:p>
        </p:txBody>
      </p:sp>
      <p:pic>
        <p:nvPicPr>
          <p:cNvPr id="41" name="glyc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6050" y="2055813"/>
            <a:ext cx="1263650"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glyc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6050" y="3656013"/>
            <a:ext cx="1263650"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alan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97188" y="2759075"/>
            <a:ext cx="1492250" cy="1111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alan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56175" y="2811463"/>
            <a:ext cx="1490663" cy="1109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2644223">
            <a:off x="182563" y="2654300"/>
            <a:ext cx="3627437" cy="1689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74713" y="1622425"/>
            <a:ext cx="731837" cy="341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98625" y="5191125"/>
            <a:ext cx="731838" cy="341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6"/>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3238" y="4424363"/>
            <a:ext cx="731837"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 name="Title 1"/>
          <p:cNvSpPr txBox="1">
            <a:spLocks/>
          </p:cNvSpPr>
          <p:nvPr/>
        </p:nvSpPr>
        <p:spPr>
          <a:xfrm>
            <a:off x="3144838" y="595313"/>
            <a:ext cx="2879725" cy="109537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2000" b="1" dirty="0">
                <a:solidFill>
                  <a:prstClr val="black"/>
                </a:solidFill>
              </a:rPr>
              <a:t>What happens to carbon atoms and chemical energy in digestion?</a:t>
            </a:r>
            <a:endParaRPr lang="en-US" sz="2000" b="1" dirty="0">
              <a:solidFill>
                <a:prstClr val="black"/>
              </a:solidFill>
              <a:latin typeface="Arial" charset="0"/>
              <a:cs typeface="Arial" charset="0"/>
            </a:endParaRPr>
          </a:p>
        </p:txBody>
      </p:sp>
      <p:sp>
        <p:nvSpPr>
          <p:cNvPr id="27673" name="TextBox 15"/>
          <p:cNvSpPr txBox="1">
            <a:spLocks noChangeArrowheads="1"/>
          </p:cNvSpPr>
          <p:nvPr/>
        </p:nvSpPr>
        <p:spPr bwMode="auto">
          <a:xfrm>
            <a:off x="6256338" y="5605463"/>
            <a:ext cx="1438275"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Small organic</a:t>
            </a:r>
            <a:br>
              <a:rPr lang="en-US" altLang="en-US" sz="1800">
                <a:solidFill>
                  <a:prstClr val="black"/>
                </a:solidFill>
              </a:rPr>
            </a:br>
            <a:r>
              <a:rPr lang="en-US" altLang="en-US" sz="1800">
                <a:solidFill>
                  <a:prstClr val="black"/>
                </a:solidFill>
              </a:rPr>
              <a:t>molecules</a:t>
            </a:r>
          </a:p>
        </p:txBody>
      </p:sp>
      <p:sp>
        <p:nvSpPr>
          <p:cNvPr id="23" name="Title 1"/>
          <p:cNvSpPr txBox="1">
            <a:spLocks/>
          </p:cNvSpPr>
          <p:nvPr/>
        </p:nvSpPr>
        <p:spPr>
          <a:xfrm>
            <a:off x="3144838" y="5376863"/>
            <a:ext cx="288131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defRPr/>
            </a:pPr>
            <a:r>
              <a:rPr lang="en-US" sz="2000" dirty="0">
                <a:solidFill>
                  <a:prstClr val="black"/>
                </a:solidFill>
              </a:rPr>
              <a:t>Carbon atoms stay in organic molecules with high-energy bonds</a:t>
            </a:r>
            <a:endParaRPr lang="en-US" sz="2000" dirty="0">
              <a:solidFill>
                <a:prstClr val="black"/>
              </a:solidFill>
              <a:latin typeface="Arial" charset="0"/>
              <a:cs typeface="Arial" charset="0"/>
            </a:endParaRPr>
          </a:p>
        </p:txBody>
      </p:sp>
      <p:pic>
        <p:nvPicPr>
          <p:cNvPr id="1026" name="Reactant energy type"/>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roduct energy type"/>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CBCFD8E9-9CE4-4951-86F1-CE85C8E3BAFA}"/>
              </a:ext>
            </a:extLst>
          </p:cNvPr>
          <p:cNvSpPr>
            <a:spLocks noGrp="1"/>
          </p:cNvSpPr>
          <p:nvPr>
            <p:ph type="sldNum" sz="quarter" idx="12"/>
          </p:nvPr>
        </p:nvSpPr>
        <p:spPr/>
        <p:txBody>
          <a:bodyPr/>
          <a:lstStyle/>
          <a:p>
            <a:fld id="{47A2A49C-3692-4152-8A6C-C7C5B48EF17E}" type="slidenum">
              <a:rPr lang="en-US" smtClean="0"/>
              <a:t>7</a:t>
            </a:fld>
            <a:endParaRPr lang="en-US"/>
          </a:p>
        </p:txBody>
      </p:sp>
    </p:spTree>
    <p:extLst>
      <p:ext uri="{BB962C8B-B14F-4D97-AF65-F5344CB8AC3E}">
        <p14:creationId xmlns:p14="http://schemas.microsoft.com/office/powerpoint/2010/main" val="340668751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nodeType="afterGroup">
                            <p:stCondLst>
                              <p:cond delay="2000"/>
                            </p:stCondLst>
                            <p:childTnLst>
                              <p:par>
                                <p:cTn id="27" presetID="0" presetClass="path" presetSubtype="0" accel="50000" decel="50000" fill="hold" nodeType="afterEffect">
                                  <p:stCondLst>
                                    <p:cond delay="0"/>
                                  </p:stCondLst>
                                  <p:childTnLst>
                                    <p:animMotion origin="layout" path="M 3.88889E-6 4.81481E-6 L 0.26076 -0.02755 " pathEditMode="relative" rAng="0" ptsTypes="AA">
                                      <p:cBhvr>
                                        <p:cTn id="28" dur="2000" fill="hold"/>
                                        <p:tgtEl>
                                          <p:spTgt spid="47"/>
                                        </p:tgtEl>
                                        <p:attrNameLst>
                                          <p:attrName>ppt_x</p:attrName>
                                          <p:attrName>ppt_y</p:attrName>
                                        </p:attrNameLst>
                                      </p:cBhvr>
                                      <p:rCtr x="13038" y="-1389"/>
                                    </p:animMotion>
                                  </p:childTnLst>
                                </p:cTn>
                              </p:par>
                              <p:par>
                                <p:cTn id="29" presetID="0" presetClass="path" presetSubtype="0" accel="50000" decel="50000" fill="hold" nodeType="withEffect">
                                  <p:stCondLst>
                                    <p:cond delay="0"/>
                                  </p:stCondLst>
                                  <p:childTnLst>
                                    <p:animMotion origin="layout" path="M -0.00052 2.22222E-6 L 0.26164 0.12153 " pathEditMode="relative" rAng="0" ptsTypes="AA">
                                      <p:cBhvr>
                                        <p:cTn id="30" dur="2000" fill="hold"/>
                                        <p:tgtEl>
                                          <p:spTgt spid="49"/>
                                        </p:tgtEl>
                                        <p:attrNameLst>
                                          <p:attrName>ppt_x</p:attrName>
                                          <p:attrName>ppt_y</p:attrName>
                                        </p:attrNameLst>
                                      </p:cBhvr>
                                      <p:rCtr x="13108" y="6065"/>
                                    </p:animMotion>
                                  </p:childTnLst>
                                </p:cTn>
                              </p:par>
                              <p:par>
                                <p:cTn id="31" presetID="0" presetClass="path" presetSubtype="0" accel="50000" decel="50000" fill="hold" nodeType="withEffect">
                                  <p:stCondLst>
                                    <p:cond delay="0"/>
                                  </p:stCondLst>
                                  <p:childTnLst>
                                    <p:animMotion origin="layout" path="M 4.44444E-6 1.48148E-6 L 0.24965 -0.12708 " pathEditMode="relative" rAng="0" ptsTypes="AA">
                                      <p:cBhvr>
                                        <p:cTn id="32" dur="2000" fill="hold"/>
                                        <p:tgtEl>
                                          <p:spTgt spid="53"/>
                                        </p:tgtEl>
                                        <p:attrNameLst>
                                          <p:attrName>ppt_x</p:attrName>
                                          <p:attrName>ppt_y</p:attrName>
                                        </p:attrNameLst>
                                      </p:cBhvr>
                                      <p:rCtr x="12483" y="-6366"/>
                                    </p:animMotion>
                                  </p:childTnLst>
                                </p:cTn>
                              </p:par>
                              <p:par>
                                <p:cTn id="33" presetID="0" presetClass="path" presetSubtype="0" accel="50000" decel="50000" fill="hold" nodeType="withEffect">
                                  <p:stCondLst>
                                    <p:cond delay="0"/>
                                  </p:stCondLst>
                                  <p:childTnLst>
                                    <p:animMotion origin="layout" path="M 1.94444E-6 1.48148E-6 L 0.3283 -0.15463 " pathEditMode="relative" rAng="0" ptsTypes="AA">
                                      <p:cBhvr>
                                        <p:cTn id="34" dur="2000" fill="hold"/>
                                        <p:tgtEl>
                                          <p:spTgt spid="50"/>
                                        </p:tgtEl>
                                        <p:attrNameLst>
                                          <p:attrName>ppt_x</p:attrName>
                                          <p:attrName>ppt_y</p:attrName>
                                        </p:attrNameLst>
                                      </p:cBhvr>
                                      <p:rCtr x="16406" y="-7731"/>
                                    </p:animMotion>
                                  </p:childTnLst>
                                </p:cTn>
                              </p:par>
                              <p:par>
                                <p:cTn id="35" presetID="10" presetClass="exit" presetSubtype="0" fill="hold" nodeType="withEffect">
                                  <p:stCondLst>
                                    <p:cond delay="0"/>
                                  </p:stCondLst>
                                  <p:childTnLst>
                                    <p:animEffect transition="out" filter="fade">
                                      <p:cBhvr>
                                        <p:cTn id="36" dur="500"/>
                                        <p:tgtEl>
                                          <p:spTgt spid="1026"/>
                                        </p:tgtEl>
                                      </p:cBhvr>
                                    </p:animEffect>
                                    <p:set>
                                      <p:cBhvr>
                                        <p:cTn id="37" dur="1" fill="hold">
                                          <p:stCondLst>
                                            <p:cond delay="499"/>
                                          </p:stCondLst>
                                        </p:cTn>
                                        <p:tgtEl>
                                          <p:spTgt spid="1026"/>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6076 -0.02755 C 0.26163 -0.03056 0.26319 -0.04028 0.26493 -0.03125 C 0.26475 -0.02963 0.26458 -0.02801 0.26423 -0.02662 C 0.26389 -0.02523 0.26389 -0.02269 0.26284 -0.02292 C 0.26093 -0.02361 0.26007 -0.02662 0.25868 -0.02847 C 0.25798 -0.0294 0.25659 -0.03125 0.25659 -0.03102 C 0.25746 -0.02755 0.26493 -0.0213 0.25937 -0.02384 C 0.2592 -0.02477 0.25798 -0.02708 0.25868 -0.02662 C 0.25972 -0.02593 0.26007 -0.02407 0.26076 -0.02292 C 0.26215 -0.02107 0.26493 -0.01736 0.26493 -0.01713 C 0.26371 -0.02222 0.26441 -0.02407 0.26076 -0.02662 C 0.26007 -0.02639 0.25868 -0.02477 0.25868 -0.02569 C 0.25868 -0.02685 0.26076 -0.02755 0.26076 -0.02732 Z " pathEditMode="relative" rAng="0" ptsTypes="fffffffffffff">
                                      <p:cBhvr>
                                        <p:cTn id="40" dur="2000" fill="hold"/>
                                        <p:tgtEl>
                                          <p:spTgt spid="47"/>
                                        </p:tgtEl>
                                        <p:attrNameLst>
                                          <p:attrName>ppt_x</p:attrName>
                                          <p:attrName>ppt_y</p:attrName>
                                        </p:attrNameLst>
                                      </p:cBhvr>
                                      <p:rCtr x="0" y="-139"/>
                                    </p:animMotion>
                                  </p:childTnLst>
                                </p:cTn>
                              </p:par>
                              <p:par>
                                <p:cTn id="41" presetID="0" presetClass="path" presetSubtype="0" accel="50000" decel="50000" fill="hold" nodeType="withEffect">
                                  <p:stCondLst>
                                    <p:cond delay="0"/>
                                  </p:stCondLst>
                                  <p:childTnLst>
                                    <p:animMotion origin="layout" path="M 0.26164 0.12152 C 0.26181 0.12013 0.26233 0.1155 0.26303 0.11967 C 0.26181 0.12199 0.26164 0.1199 0.2599 0.11921 C 0.26094 0.1206 0.26372 0.12199 0.26164 0.12291 C 0.25921 0.12175 0.26146 0.125 0.25921 0.12291 C 0.25973 0.11967 0.25973 0.1206 0.26164 0.12152 Z " pathEditMode="relative" rAng="0" ptsTypes="ffffff">
                                      <p:cBhvr>
                                        <p:cTn id="42" dur="2000" fill="hold"/>
                                        <p:tgtEl>
                                          <p:spTgt spid="49"/>
                                        </p:tgtEl>
                                        <p:attrNameLst>
                                          <p:attrName>ppt_x</p:attrName>
                                          <p:attrName>ppt_y</p:attrName>
                                        </p:attrNameLst>
                                      </p:cBhvr>
                                      <p:rCtr x="-17" y="-139"/>
                                    </p:animMotion>
                                  </p:childTnLst>
                                </p:cTn>
                              </p:par>
                              <p:par>
                                <p:cTn id="43" presetID="0" presetClass="path" presetSubtype="0" accel="50000" decel="50000" fill="hold" nodeType="withEffect">
                                  <p:stCondLst>
                                    <p:cond delay="0"/>
                                  </p:stCondLst>
                                  <p:childTnLst>
                                    <p:animMotion origin="layout" path="M 0.24965 -0.12708 C 0.25017 -0.12917 0.25121 -0.13056 0.25174 -0.12755 C 0.25087 -0.12431 0.25174 -0.12454 0.25 -0.12523 C 0.24913 -0.12685 0.24861 -0.12732 0.24722 -0.12801 C 0.2467 -0.12986 0.24705 -0.13218 0.24826 -0.12894 C 0.24878 -0.12408 0.24878 -0.12708 0.24965 -0.1294 C 0.25 -0.12871 0.25052 -0.12338 0.24965 -0.12708 Z " pathEditMode="relative" rAng="0" ptsTypes="fffffff">
                                      <p:cBhvr>
                                        <p:cTn id="44" dur="2000" fill="hold"/>
                                        <p:tgtEl>
                                          <p:spTgt spid="53"/>
                                        </p:tgtEl>
                                        <p:attrNameLst>
                                          <p:attrName>ppt_x</p:attrName>
                                          <p:attrName>ppt_y</p:attrName>
                                        </p:attrNameLst>
                                      </p:cBhvr>
                                      <p:rCtr x="-52" y="-69"/>
                                    </p:animMotion>
                                  </p:childTnLst>
                                </p:cTn>
                              </p:par>
                              <p:par>
                                <p:cTn id="45" presetID="0" presetClass="path" presetSubtype="0" accel="50000" decel="50000" fill="hold" nodeType="withEffect">
                                  <p:stCondLst>
                                    <p:cond delay="0"/>
                                  </p:stCondLst>
                                  <p:childTnLst>
                                    <p:animMotion origin="layout" path="M 0.3283 -0.15463 C 0.32899 -0.15672 0.32934 -0.15857 0.33107 -0.15926 C 0.33177 -0.15811 0.33246 -0.1551 0.33246 -0.15487 C 0.33229 -0.15371 0.33281 -0.15209 0.33212 -0.15093 C 0.33177 -0.15024 0.3309 -0.15139 0.33038 -0.15186 C 0.32864 -0.15371 0.32743 -0.15649 0.32552 -0.15834 C 0.325 -0.1595 0.32187 -0.1632 0.32448 -0.15787 C 0.32587 -0.1551 0.32604 -0.15533 0.3276 -0.15463 C 0.32916 -0.1551 0.3316 -0.15926 0.32899 -0.15695 C 0.32882 -0.15649 0.32847 -0.15602 0.3283 -0.15556 C 0.32812 -0.15487 0.3276 -0.15417 0.32795 -0.15371 C 0.32812 -0.15348 0.32934 -0.15417 0.33073 -0.15556 C 0.33073 -0.15533 0.33316 -0.15787 0.33316 -0.15834 C 0.33316 -0.1588 0.33246 -0.15811 0.33212 -0.15787 C 0.33055 -0.15533 0.33142 -0.15024 0.33003 -0.15649 C 0.32864 -0.15579 0.32916 -0.15649 0.3283 -0.15463 Z " pathEditMode="relative" rAng="0" ptsTypes="ffffffffffffffff">
                                      <p:cBhvr>
                                        <p:cTn id="46" dur="2000" fill="hold"/>
                                        <p:tgtEl>
                                          <p:spTgt spid="50"/>
                                        </p:tgtEl>
                                        <p:attrNameLst>
                                          <p:attrName>ppt_x</p:attrName>
                                          <p:attrName>ppt_y</p:attrName>
                                        </p:attrNameLst>
                                      </p:cBhvr>
                                      <p:rCtr x="-87" y="-208"/>
                                    </p:animMotion>
                                  </p:childTnLst>
                                </p:cTn>
                              </p:par>
                              <p:par>
                                <p:cTn id="47" presetID="10" presetClass="exit" presetSubtype="0" fill="hold" nodeType="withEffect">
                                  <p:stCondLst>
                                    <p:cond delay="1500"/>
                                  </p:stCondLst>
                                  <p:childTnLst>
                                    <p:animEffect transition="out" filter="fade">
                                      <p:cBhvr>
                                        <p:cTn id="48" dur="500"/>
                                        <p:tgtEl>
                                          <p:spTgt spid="47"/>
                                        </p:tgtEl>
                                      </p:cBhvr>
                                    </p:animEffect>
                                    <p:set>
                                      <p:cBhvr>
                                        <p:cTn id="49" dur="1" fill="hold">
                                          <p:stCondLst>
                                            <p:cond delay="499"/>
                                          </p:stCondLst>
                                        </p:cTn>
                                        <p:tgtEl>
                                          <p:spTgt spid="47"/>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9"/>
                                        </p:tgtEl>
                                      </p:cBhvr>
                                    </p:animEffect>
                                    <p:set>
                                      <p:cBhvr>
                                        <p:cTn id="52" dur="1" fill="hold">
                                          <p:stCondLst>
                                            <p:cond delay="499"/>
                                          </p:stCondLst>
                                        </p:cTn>
                                        <p:tgtEl>
                                          <p:spTgt spid="49"/>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3"/>
                                        </p:tgtEl>
                                      </p:cBhvr>
                                    </p:animEffect>
                                    <p:set>
                                      <p:cBhvr>
                                        <p:cTn id="55" dur="1" fill="hold">
                                          <p:stCondLst>
                                            <p:cond delay="499"/>
                                          </p:stCondLst>
                                        </p:cTn>
                                        <p:tgtEl>
                                          <p:spTgt spid="53"/>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50"/>
                                        </p:tgtEl>
                                      </p:cBhvr>
                                    </p:animEffect>
                                    <p:set>
                                      <p:cBhvr>
                                        <p:cTn id="58" dur="1" fill="hold">
                                          <p:stCondLst>
                                            <p:cond delay="499"/>
                                          </p:stCondLst>
                                        </p:cTn>
                                        <p:tgtEl>
                                          <p:spTgt spid="50"/>
                                        </p:tgtEl>
                                        <p:attrNameLst>
                                          <p:attrName>style.visibility</p:attrName>
                                        </p:attrNameLst>
                                      </p:cBhvr>
                                      <p:to>
                                        <p:strVal val="hidden"/>
                                      </p:to>
                                    </p:set>
                                  </p:childTnLst>
                                </p:cTn>
                              </p:par>
                            </p:childTnLst>
                          </p:cTn>
                        </p:par>
                        <p:par>
                          <p:cTn id="59" fill="hold" nodeType="afterGroup">
                            <p:stCondLst>
                              <p:cond delay="6000"/>
                            </p:stCondLst>
                            <p:childTnLst>
                              <p:par>
                                <p:cTn id="60" presetID="10" presetClass="entr" presetSubtype="0"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childTnLst>
                                </p:cTn>
                              </p:par>
                              <p:par>
                                <p:cTn id="63" presetID="10"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500"/>
                                        <p:tgtEl>
                                          <p:spTgt spid="46"/>
                                        </p:tgtEl>
                                      </p:cBhvr>
                                    </p:animEffect>
                                  </p:childTnLst>
                                </p:cTn>
                              </p:par>
                              <p:par>
                                <p:cTn id="66" presetID="10" presetClass="entr" presetSubtype="0" fill="hold"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par>
                                <p:cTn id="69" presetID="10" presetClass="entr" presetSubtype="0"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par>
                                <p:cTn id="72" presetID="0" presetClass="path" presetSubtype="0" accel="50000" decel="50000" fill="hold" nodeType="withEffect">
                                  <p:stCondLst>
                                    <p:cond delay="0"/>
                                  </p:stCondLst>
                                  <p:childTnLst>
                                    <p:animMotion origin="layout" path="M 2.22222E-6 2.96296E-6 C -0.0007 0.003 -0.00035 0.00393 -0.00139 0.00138 C -0.00191 0.00023 -0.00191 -0.00186 -0.00278 -0.00186 C -0.00347 -0.00186 -0.00209 2.96296E-6 -0.00139 0.00046 C 0.00017 0.00162 0.00173 0.00185 0.00347 0.00231 C 0.00278 0.00162 -0.0033 -0.00371 -0.00035 -0.00232 C 0.00035 -0.00255 0.00104 -0.00278 0.00173 -0.00278 C 0.00208 -0.00278 0.00087 -0.00278 0.00069 -0.00232 C 2.22222E-6 -0.00116 -0.00087 0.00092 -0.00035 0.00231 C -0.00018 0.003 0.00069 0.00115 0.00069 0.00046 C 0.00069 2.96296E-6 2.22222E-6 0.00162 -0.00035 0.00138 C -0.0007 0.00115 -0.00018 0.00046 2.22222E-6 2.96296E-6 Z " pathEditMode="relative" ptsTypes="ffffffffffff">
                                      <p:cBhvr>
                                        <p:cTn id="73" dur="2000" fill="hold"/>
                                        <p:tgtEl>
                                          <p:spTgt spid="44"/>
                                        </p:tgtEl>
                                        <p:attrNameLst>
                                          <p:attrName>ppt_x</p:attrName>
                                          <p:attrName>ppt_y</p:attrName>
                                        </p:attrNameLst>
                                      </p:cBhvr>
                                    </p:animMotion>
                                  </p:childTnLst>
                                </p:cTn>
                              </p:par>
                              <p:par>
                                <p:cTn id="74" presetID="0" presetClass="path" presetSubtype="0" accel="50000" decel="50000" fill="hold" nodeType="withEffect">
                                  <p:stCondLst>
                                    <p:cond delay="0"/>
                                  </p:stCondLst>
                                  <p:childTnLst>
                                    <p:animMotion origin="layout" path="M 4.44444E-6 3.7037E-7 C -0.00261 -0.00139 -0.00556 -0.00209 -0.00799 -0.00417 C -0.00608 -0.00556 -0.00452 -0.00463 -0.00243 -0.00417 C -0.00209 -0.00394 -0.00157 -0.00371 -0.00139 -0.00324 C -0.00105 -0.00232 -0.00157 -0.0007 -0.00105 3.7037E-7 C -0.0007 0.00046 -0.00035 -0.00093 4.44444E-6 -0.00139 C 0.00052 -0.00185 0.00312 -0.0051 0.00347 -0.0051 C 0.00382 -0.0051 0.00295 -0.00417 0.00277 -0.00371 C 0.0026 -0.00347 0.00208 -0.00047 0.00208 -0.00047 C 0.00243 3.7037E-7 0.00277 -0.00116 0.00312 -0.00139 C 0.00451 -0.00255 0.00434 -0.00232 0.0059 -0.00278 C 0.00659 0.00023 0.00503 0.00416 0.00277 0.00509 C 0.00138 0.00393 0.00052 0.00208 -0.0007 0.00046 C -0.00122 -0.00209 -0.00139 -0.00185 4.44444E-6 3.7037E-7 Z " pathEditMode="relative" ptsTypes="ffffffffffffff">
                                      <p:cBhvr>
                                        <p:cTn id="75" dur="2000" fill="hold"/>
                                        <p:tgtEl>
                                          <p:spTgt spid="46"/>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1.66667E-6 -7.40741E-7 C 0.00278 -0.00255 0.00121 0.0037 0.00104 0.00509 C 0.00017 0.00255 -0.00087 0.00185 -0.00243 -7.40741E-7 C -0.00278 -0.00046 -0.00399 -0.00139 -0.00347 -0.00139 C -0.00243 -0.00139 -0.00174 0.00023 -0.0007 0.00093 C 0.00087 0.00069 0.00521 -0.00023 0.00104 -0.00139 C 1.66667E-6 -0.00046 -0.00208 0.00394 -0.00139 0.00093 C 0.00017 0.00139 0.00087 0.00324 0.00139 0.00093 C 0.00017 0.00046 0.00052 0.00069 1.66667E-6 -7.40741E-7 Z " pathEditMode="relative" ptsTypes="fffffffff">
                                      <p:cBhvr>
                                        <p:cTn id="77" dur="2000" fill="hold"/>
                                        <p:tgtEl>
                                          <p:spTgt spid="41"/>
                                        </p:tgtEl>
                                        <p:attrNameLst>
                                          <p:attrName>ppt_x</p:attrName>
                                          <p:attrName>ppt_y</p:attrName>
                                        </p:attrNameLst>
                                      </p:cBhvr>
                                    </p:animMotion>
                                  </p:childTnLst>
                                </p:cTn>
                              </p:par>
                              <p:par>
                                <p:cTn id="78" presetID="0" presetClass="path" presetSubtype="0" accel="50000" decel="50000" fill="hold" nodeType="withEffect">
                                  <p:stCondLst>
                                    <p:cond delay="0"/>
                                  </p:stCondLst>
                                  <p:childTnLst>
                                    <p:animMotion origin="layout" path="M 1.66667E-6 3.7037E-6 C -0.00017 -0.00185 -0.00139 -0.00625 0.00104 -0.00509 C 0.00052 -0.00324 1.66667E-6 -0.00301 -0.00139 -0.00232 C -0.00208 -0.00255 -0.00521 -0.00347 -0.00521 -0.00509 C -0.00521 -0.00556 -0.00451 -0.00486 -0.00416 -0.00463 C -0.00347 -0.00417 -0.00278 -0.00324 -0.00208 -0.00278 C -0.00035 -0.00162 -0.00104 -0.00232 0.00035 -0.00093 C 0.00139 -0.00139 0.00538 -0.00509 0.00209 -0.00278 C 0.00156 -0.00185 0.00122 -0.00093 0.0007 3.7037E-6 C 0.00035 0.00069 0.00052 -0.00162 0.00035 -0.00232 C 0.00018 -0.00278 -0.00035 -0.00347 1.66667E-6 -0.00371 C 0.00035 -0.00417 0.00087 -0.00347 0.00139 -0.00324 C 0.00209 -0.00232 0.00399 -0.00185 0.00347 -0.00093 C 0.00278 0.00023 0.00087 3.7037E-6 1.66667E-6 3.7037E-6 Z " pathEditMode="relative" ptsTypes="ffffffffffffff">
                                      <p:cBhvr>
                                        <p:cTn id="79" dur="2000" fill="hold"/>
                                        <p:tgtEl>
                                          <p:spTgt spid="45"/>
                                        </p:tgtEl>
                                        <p:attrNameLst>
                                          <p:attrName>ppt_x</p:attrName>
                                          <p:attrName>ppt_y</p:attrName>
                                        </p:attrNameLst>
                                      </p:cBhvr>
                                    </p:animMotion>
                                  </p:childTnLst>
                                </p:cTn>
                              </p:par>
                            </p:childTnLst>
                          </p:cTn>
                        </p:par>
                        <p:par>
                          <p:cTn id="80" fill="hold" nodeType="afterGroup">
                            <p:stCondLst>
                              <p:cond delay="8000"/>
                            </p:stCondLst>
                            <p:childTnLst>
                              <p:par>
                                <p:cTn id="81" presetID="0" presetClass="path" presetSubtype="0" accel="50000" decel="50000" fill="hold" nodeType="afterEffect">
                                  <p:stCondLst>
                                    <p:cond delay="0"/>
                                  </p:stCondLst>
                                  <p:childTnLst>
                                    <p:animMotion origin="layout" path="M 1.66667E-6 2.10502E-6 L 0.27986 -0.20426 " pathEditMode="relative" rAng="0" ptsTypes="AA">
                                      <p:cBhvr>
                                        <p:cTn id="82" dur="2000" fill="hold"/>
                                        <p:tgtEl>
                                          <p:spTgt spid="41"/>
                                        </p:tgtEl>
                                        <p:attrNameLst>
                                          <p:attrName>ppt_x</p:attrName>
                                          <p:attrName>ppt_y</p:attrName>
                                        </p:attrNameLst>
                                      </p:cBhvr>
                                      <p:rCtr x="13993" y="-10224"/>
                                    </p:animMotion>
                                  </p:childTnLst>
                                </p:cTn>
                              </p:par>
                              <p:par>
                                <p:cTn id="83" presetID="0" presetClass="path" presetSubtype="0" accel="50000" decel="50000" fill="hold" nodeType="withEffect">
                                  <p:stCondLst>
                                    <p:cond delay="0"/>
                                  </p:stCondLst>
                                  <p:childTnLst>
                                    <p:animMotion origin="layout" path="M -2.22222E-6 -1.85185E-6 L 0.26736 -0.07153 " pathEditMode="relative" rAng="0" ptsTypes="AA">
                                      <p:cBhvr>
                                        <p:cTn id="84" dur="2000" fill="hold"/>
                                        <p:tgtEl>
                                          <p:spTgt spid="45"/>
                                        </p:tgtEl>
                                        <p:attrNameLst>
                                          <p:attrName>ppt_x</p:attrName>
                                          <p:attrName>ppt_y</p:attrName>
                                        </p:attrNameLst>
                                      </p:cBhvr>
                                      <p:rCtr x="13368" y="-3588"/>
                                    </p:animMotion>
                                  </p:childTnLst>
                                </p:cTn>
                              </p:par>
                              <p:par>
                                <p:cTn id="85" presetID="0" presetClass="path" presetSubtype="0" accel="50000" decel="50000" fill="hold" nodeType="withEffect">
                                  <p:stCondLst>
                                    <p:cond delay="0"/>
                                  </p:stCondLst>
                                  <p:childTnLst>
                                    <p:animMotion origin="layout" path="M -5.55556E-7 -2.96296E-6 L 0.24219 0.14306 " pathEditMode="relative" rAng="0" ptsTypes="AA">
                                      <p:cBhvr>
                                        <p:cTn id="86" dur="2000" fill="hold"/>
                                        <p:tgtEl>
                                          <p:spTgt spid="44"/>
                                        </p:tgtEl>
                                        <p:attrNameLst>
                                          <p:attrName>ppt_x</p:attrName>
                                          <p:attrName>ppt_y</p:attrName>
                                        </p:attrNameLst>
                                      </p:cBhvr>
                                      <p:rCtr x="12101" y="7153"/>
                                    </p:animMotion>
                                  </p:childTnLst>
                                </p:cTn>
                              </p:par>
                              <p:par>
                                <p:cTn id="87" presetID="0" presetClass="path" presetSubtype="0" accel="50000" decel="50000" fill="hold" nodeType="withEffect">
                                  <p:stCondLst>
                                    <p:cond delay="0"/>
                                  </p:stCondLst>
                                  <p:childTnLst>
                                    <p:animMotion origin="layout" path="M 5.55556E-7 -4.44444E-6 L 0.22621 0.08681 " pathEditMode="relative" rAng="0" ptsTypes="AA">
                                      <p:cBhvr>
                                        <p:cTn id="88" dur="2000" fill="hold"/>
                                        <p:tgtEl>
                                          <p:spTgt spid="46"/>
                                        </p:tgtEl>
                                        <p:attrNameLst>
                                          <p:attrName>ppt_x</p:attrName>
                                          <p:attrName>ppt_y</p:attrName>
                                        </p:attrNameLst>
                                      </p:cBhvr>
                                      <p:rCtr x="11302" y="4329"/>
                                    </p:animMotion>
                                  </p:childTnLst>
                                </p:cTn>
                              </p:par>
                            </p:childTnLst>
                          </p:cTn>
                        </p:par>
                        <p:par>
                          <p:cTn id="89" fill="hold" nodeType="afterGroup">
                            <p:stCondLst>
                              <p:cond delay="10000"/>
                            </p:stCondLst>
                            <p:childTnLst>
                              <p:par>
                                <p:cTn id="90" presetID="10" presetClass="exit" presetSubtype="0" fill="hold"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500"/>
                                        <p:tgtEl>
                                          <p:spTgt spid="23"/>
                                        </p:tgtEl>
                                      </p:cBhvr>
                                    </p:animEffect>
                                  </p:childTnLst>
                                </p:cTn>
                              </p:par>
                              <p:par>
                                <p:cTn id="114" presetID="10" presetClass="entr" presetSubtype="0" fill="hold"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build="allAtOnce"/>
      <p:bldP spid="36" grpId="1" build="allAtOnce"/>
      <p:bldP spid="36" grpId="2" build="allAtOnce"/>
      <p:bldP spid="36" grpId="3" build="allAtOnce"/>
      <p:bldP spid="36" grpId="4" build="allAtOnce"/>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What happens to food that animals can’t digest?</a:t>
            </a:r>
          </a:p>
        </p:txBody>
      </p:sp>
      <p:sp>
        <p:nvSpPr>
          <p:cNvPr id="3" name="Slide Number Placeholder 2"/>
          <p:cNvSpPr>
            <a:spLocks noGrp="1"/>
          </p:cNvSpPr>
          <p:nvPr>
            <p:ph type="sldNum" sz="quarter" idx="12"/>
          </p:nvPr>
        </p:nvSpPr>
        <p:spPr/>
        <p:txBody>
          <a:bodyPr/>
          <a:lstStyle/>
          <a:p>
            <a:pPr>
              <a:defRPr/>
            </a:pPr>
            <a:fld id="{9EE8E013-6711-4AED-964D-A11B2D22E240}" type="slidenum">
              <a:rPr lang="en-US">
                <a:solidFill>
                  <a:prstClr val="black">
                    <a:tint val="75000"/>
                  </a:prstClr>
                </a:solidFill>
              </a:rPr>
              <a:pPr>
                <a:defRPr/>
              </a:pPr>
              <a:t>8</a:t>
            </a:fld>
            <a:endParaRPr lang="en-US">
              <a:solidFill>
                <a:prstClr val="black">
                  <a:tint val="75000"/>
                </a:prstClr>
              </a:solidFill>
            </a:endParaRPr>
          </a:p>
        </p:txBody>
      </p:sp>
      <p:sp>
        <p:nvSpPr>
          <p:cNvPr id="5" name="Title 1"/>
          <p:cNvSpPr txBox="1">
            <a:spLocks/>
          </p:cNvSpPr>
          <p:nvPr/>
        </p:nvSpPr>
        <p:spPr>
          <a:xfrm>
            <a:off x="5211763" y="1776413"/>
            <a:ext cx="3475037" cy="4425950"/>
          </a:xfrm>
          <a:prstGeom prst="rect">
            <a:avLst/>
          </a:prstGeom>
        </p:spPr>
        <p:txBody>
          <a:bodyPr anchor="ctr">
            <a:normAutofit fontScale="7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defRPr/>
            </a:pPr>
            <a:r>
              <a:rPr lang="en-US" dirty="0">
                <a:solidFill>
                  <a:prstClr val="black"/>
                </a:solidFill>
              </a:rPr>
              <a:t>Our digestive systems cannot break down some large organic molecules (such as fiber).</a:t>
            </a:r>
          </a:p>
          <a:p>
            <a:pPr algn="l">
              <a:defRPr/>
            </a:pPr>
            <a:endParaRPr lang="en-US" dirty="0">
              <a:solidFill>
                <a:prstClr val="black"/>
              </a:solidFill>
            </a:endParaRPr>
          </a:p>
          <a:p>
            <a:pPr algn="l">
              <a:defRPr/>
            </a:pPr>
            <a:r>
              <a:rPr lang="en-US" dirty="0">
                <a:solidFill>
                  <a:prstClr val="black"/>
                </a:solidFill>
              </a:rPr>
              <a:t>These molecules leave our bodies as feces.</a:t>
            </a:r>
          </a:p>
        </p:txBody>
      </p:sp>
      <p:pic>
        <p:nvPicPr>
          <p:cNvPr id="24581" name="co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1975" y="2012950"/>
            <a:ext cx="5281613"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arrows"/>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61975" y="2013086"/>
            <a:ext cx="5281613" cy="3025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rotein"/>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3943350" y="4606261"/>
            <a:ext cx="1209675" cy="560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09848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0" presetClass="path" presetSubtype="0" repeatCount="indefinite" accel="50000" decel="50000" fill="hold" nodeType="withEffect">
                                  <p:stCondLst>
                                    <p:cond delay="0"/>
                                  </p:stCondLst>
                                  <p:childTnLst>
                                    <p:animMotion origin="layout" path="M 4.16667E-6 0 C -0.00747 -0.02593 -0.02171 -0.10625 -0.0448 -0.15556 C -0.06789 -0.20486 -0.10643 -0.2706 -0.13907 -0.29653 C -0.17171 -0.32245 -0.22188 -0.31898 -0.24063 -0.31111 C -0.25938 -0.30324 -0.2441 -0.25903 -0.25157 -0.24861 C -0.25903 -0.23819 -0.27778 -0.23958 -0.28542 -0.24861 C -0.29306 -0.25764 -0.3 -0.28634 -0.2974 -0.30278 C -0.2948 -0.31921 -0.26997 -0.33958 -0.2698 -0.34792 C -0.26962 -0.35625 -0.28924 -0.35741 -0.29688 -0.35278 C -0.30452 -0.34815 -0.31094 -0.32384 -0.31615 -0.31944 C -0.32136 -0.31505 -0.32882 -0.31875 -0.32761 -0.32639 C -0.32639 -0.33403 -0.30157 -0.35463 -0.30834 -0.36528 C -0.31511 -0.37593 -0.35174 -0.4044 -0.36875 -0.38958 C -0.38577 -0.37477 -0.40174 -0.29931 -0.41042 -0.27569 " pathEditMode="relative" rAng="0" ptsTypes="aaaaaaaaaaaaaa">
                                      <p:cBhvr>
                                        <p:cTn id="8" dur="8000" fill="hold"/>
                                        <p:tgtEl>
                                          <p:spTgt spid="8"/>
                                        </p:tgtEl>
                                        <p:attrNameLst>
                                          <p:attrName>ppt_x</p:attrName>
                                          <p:attrName>ppt_y</p:attrName>
                                        </p:attrNameLst>
                                      </p:cBhvr>
                                      <p:rCtr x="-20521" y="-20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Connecting Questions about Processes at Different Scales: Biosynthesis</a:t>
            </a:r>
          </a:p>
        </p:txBody>
      </p:sp>
      <p:graphicFrame>
        <p:nvGraphicFramePr>
          <p:cNvPr id="9" name="Content Placeholder 4"/>
          <p:cNvGraphicFramePr>
            <a:graphicFrameLocks noGrp="1"/>
          </p:cNvGraphicFramePr>
          <p:nvPr>
            <p:ph sz="half" idx="2"/>
            <p:extLst>
              <p:ext uri="{D42A27DB-BD31-4B8C-83A1-F6EECF244321}">
                <p14:modId xmlns:p14="http://schemas.microsoft.com/office/powerpoint/2010/main" val="690072347"/>
              </p:ext>
            </p:extLst>
          </p:nvPr>
        </p:nvGraphicFramePr>
        <p:xfrm>
          <a:off x="4343400" y="2235200"/>
          <a:ext cx="4560849" cy="2565400"/>
        </p:xfrm>
        <a:graphic>
          <a:graphicData uri="http://schemas.openxmlformats.org/drawingml/2006/table">
            <a:tbl>
              <a:tblPr firstRow="1" bandRow="1">
                <a:tableStyleId>{7E9639D4-E3E2-4D34-9284-5A2195B3D0D7}</a:tableStyleId>
              </a:tblPr>
              <a:tblGrid>
                <a:gridCol w="1530260">
                  <a:extLst>
                    <a:ext uri="{9D8B030D-6E8A-4147-A177-3AD203B41FA5}">
                      <a16:colId xmlns:a16="http://schemas.microsoft.com/office/drawing/2014/main" val="20000"/>
                    </a:ext>
                  </a:extLst>
                </a:gridCol>
                <a:gridCol w="3030589">
                  <a:extLst>
                    <a:ext uri="{9D8B030D-6E8A-4147-A177-3AD203B41FA5}">
                      <a16:colId xmlns:a16="http://schemas.microsoft.com/office/drawing/2014/main" val="20001"/>
                    </a:ext>
                  </a:extLst>
                </a:gridCol>
              </a:tblGrid>
              <a:tr h="370840">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599186">
                <a:tc>
                  <a:txBody>
                    <a:bodyPr/>
                    <a:lstStyle/>
                    <a:p>
                      <a:r>
                        <a:rPr lang="en-US" dirty="0"/>
                        <a:t>Macroscopic</a:t>
                      </a:r>
                      <a:r>
                        <a:rPr lang="en-US" baseline="0" dirty="0"/>
                        <a:t> Scale</a:t>
                      </a:r>
                      <a:endParaRPr lang="en-US" dirty="0"/>
                    </a:p>
                  </a:txBody>
                  <a:tcPr marL="44873" marR="44873" anchor="ctr"/>
                </a:tc>
                <a:tc>
                  <a:txBody>
                    <a:bodyPr/>
                    <a:lstStyle/>
                    <a:p>
                      <a:r>
                        <a:rPr lang="en-US" dirty="0"/>
                        <a:t>How do</a:t>
                      </a:r>
                      <a:r>
                        <a:rPr lang="en-US" baseline="0" dirty="0"/>
                        <a:t> cows grow?</a:t>
                      </a:r>
                      <a:endParaRPr lang="en-US" dirty="0"/>
                    </a:p>
                  </a:txBody>
                  <a:tcPr marL="44873" marR="44873" anchor="ctr"/>
                </a:tc>
                <a:extLst>
                  <a:ext uri="{0D108BD9-81ED-4DB2-BD59-A6C34878D82A}">
                    <a16:rowId xmlns:a16="http://schemas.microsoft.com/office/drawing/2014/main" val="10001"/>
                  </a:ext>
                </a:extLst>
              </a:tr>
              <a:tr h="553974">
                <a:tc>
                  <a:txBody>
                    <a:bodyPr/>
                    <a:lstStyle/>
                    <a:p>
                      <a:r>
                        <a:rPr lang="en-US" dirty="0"/>
                        <a:t>Microscopic</a:t>
                      </a:r>
                      <a:r>
                        <a:rPr lang="en-US" baseline="0" dirty="0"/>
                        <a:t> Scale</a:t>
                      </a:r>
                      <a:endParaRPr lang="en-US" dirty="0"/>
                    </a:p>
                  </a:txBody>
                  <a:tcPr marL="44873" marR="44873" anchor="ctr"/>
                </a:tc>
                <a:tc>
                  <a:txBody>
                    <a:bodyPr/>
                    <a:lstStyle/>
                    <a:p>
                      <a:r>
                        <a:rPr lang="en-US" dirty="0"/>
                        <a:t>How do cows’ cells use small organic molecules to grow?</a:t>
                      </a:r>
                    </a:p>
                  </a:txBody>
                  <a:tcPr marL="44873" marR="44873" anchor="ctr"/>
                </a:tc>
                <a:extLst>
                  <a:ext uri="{0D108BD9-81ED-4DB2-BD59-A6C34878D82A}">
                    <a16:rowId xmlns:a16="http://schemas.microsoft.com/office/drawing/2014/main" val="10002"/>
                  </a:ext>
                </a:extLst>
              </a:tr>
              <a:tr h="553974">
                <a:tc>
                  <a:txBody>
                    <a:bodyPr/>
                    <a:lstStyle/>
                    <a:p>
                      <a:r>
                        <a:rPr lang="en-US" dirty="0"/>
                        <a:t>Atomic-Molecular</a:t>
                      </a:r>
                      <a:r>
                        <a:rPr lang="en-US" baseline="0" dirty="0"/>
                        <a:t> Scale</a:t>
                      </a:r>
                      <a:endParaRPr lang="en-US" dirty="0"/>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How do cells</a:t>
                      </a:r>
                      <a:r>
                        <a:rPr lang="en-US" baseline="0" dirty="0"/>
                        <a:t> make their large organic molecules</a:t>
                      </a:r>
                      <a:r>
                        <a:rPr lang="en-US" dirty="0"/>
                        <a:t>? </a:t>
                      </a:r>
                    </a:p>
                  </a:txBody>
                  <a:tcPr marL="44873" marR="44873" anchor="ctr"/>
                </a:tc>
                <a:extLst>
                  <a:ext uri="{0D108BD9-81ED-4DB2-BD59-A6C34878D82A}">
                    <a16:rowId xmlns:a16="http://schemas.microsoft.com/office/drawing/2014/main" val="10003"/>
                  </a:ext>
                </a:extLst>
              </a:tr>
            </a:tbl>
          </a:graphicData>
        </a:graphic>
      </p:graphicFrame>
      <p:pic>
        <p:nvPicPr>
          <p:cNvPr id="6"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98659" y="2429741"/>
            <a:ext cx="3705782" cy="20993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Slide Number Placeholder 3">
            <a:extLst>
              <a:ext uri="{FF2B5EF4-FFF2-40B4-BE49-F238E27FC236}">
                <a16:creationId xmlns:a16="http://schemas.microsoft.com/office/drawing/2014/main" id="{D029966C-592B-4DC7-B689-371E5045B663}"/>
              </a:ext>
            </a:extLst>
          </p:cNvPr>
          <p:cNvSpPr>
            <a:spLocks noGrp="1"/>
          </p:cNvSpPr>
          <p:nvPr>
            <p:ph type="sldNum" sz="quarter" idx="12"/>
          </p:nvPr>
        </p:nvSpPr>
        <p:spPr/>
        <p:txBody>
          <a:bodyPr/>
          <a:lstStyle/>
          <a:p>
            <a:fld id="{47A2A49C-3692-4152-8A6C-C7C5B48EF17E}" type="slidenum">
              <a:rPr lang="en-US" smtClean="0"/>
              <a:t>9</a:t>
            </a:fld>
            <a:endParaRPr lang="en-US"/>
          </a:p>
        </p:txBody>
      </p:sp>
    </p:spTree>
    <p:extLst>
      <p:ext uri="{BB962C8B-B14F-4D97-AF65-F5344CB8AC3E}">
        <p14:creationId xmlns:p14="http://schemas.microsoft.com/office/powerpoint/2010/main" val="4250684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6020</TotalTime>
  <Words>2737</Words>
  <Application>Microsoft Macintosh PowerPoint</Application>
  <PresentationFormat>On-screen Show (4:3)</PresentationFormat>
  <Paragraphs>240</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Animals Unit  Activity 5.1: Tracing the Processes of Cows Growing: Digestion and Biosynthesis</vt:lpstr>
      <vt:lpstr>Unit Map</vt:lpstr>
      <vt:lpstr>Connecting Questions about Processes at Different Scales: Digestion</vt:lpstr>
      <vt:lpstr>What happens to the food cows eat?</vt:lpstr>
      <vt:lpstr>PowerPoint Presentation</vt:lpstr>
      <vt:lpstr>PowerPoint Presentation</vt:lpstr>
      <vt:lpstr>PowerPoint Presentation</vt:lpstr>
      <vt:lpstr>What happens to food that animals can’t digest?</vt:lpstr>
      <vt:lpstr>Connecting Questions about Processes at Different Scales: Biosynthesis</vt:lpstr>
      <vt:lpstr>How do cows’ cells use food to grow?</vt:lpstr>
      <vt:lpstr>PowerPoint Presentation</vt:lpstr>
      <vt:lpstr>PowerPoint Presentation</vt:lpstr>
      <vt:lpstr>How do animal cells use glucose?</vt:lpstr>
      <vt:lpstr>Animal cells use glucose in two ways</vt:lpstr>
      <vt:lpstr>Where do the atoms in animals come from?</vt:lpstr>
      <vt:lpstr>Remembering Nutrition Labels</vt:lpstr>
      <vt:lpstr>Where does the energy in animals come from?</vt:lpstr>
      <vt:lpstr>Chemical Energy</vt:lpstr>
      <vt:lpstr>Additional Metabolic Pathways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Christa Haverly</dc:creator>
  <cp:lastModifiedBy>Tompkins, Elizabeth</cp:lastModifiedBy>
  <cp:revision>62</cp:revision>
  <dcterms:created xsi:type="dcterms:W3CDTF">2016-07-25T16:58:07Z</dcterms:created>
  <dcterms:modified xsi:type="dcterms:W3CDTF">2020-03-23T16:59:05Z</dcterms:modified>
</cp:coreProperties>
</file>