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8" r:id="rId2"/>
    <p:sldId id="270" r:id="rId3"/>
    <p:sldId id="267" r:id="rId4"/>
    <p:sldId id="260" r:id="rId5"/>
    <p:sldId id="261" r:id="rId6"/>
    <p:sldId id="269" r:id="rId7"/>
    <p:sldId id="266" r:id="rId8"/>
    <p:sldId id="271" r:id="rId9"/>
    <p:sldId id="262" r:id="rId10"/>
    <p:sldId id="292"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47"/>
    <p:restoredTop sz="65419" autoAdjust="0"/>
  </p:normalViewPr>
  <p:slideViewPr>
    <p:cSldViewPr snapToGrid="0" snapToObjects="1">
      <p:cViewPr varScale="1">
        <p:scale>
          <a:sx n="60" d="100"/>
          <a:sy n="60" d="100"/>
        </p:scale>
        <p:origin x="1288" y="176"/>
      </p:cViewPr>
      <p:guideLst>
        <p:guide orient="horz" pos="2160"/>
        <p:guide pos="2880"/>
      </p:guideLst>
    </p:cSldViewPr>
  </p:slideViewPr>
  <p:notesTextViewPr>
    <p:cViewPr>
      <p:scale>
        <a:sx n="100" d="100"/>
        <a:sy n="100" d="100"/>
      </p:scale>
      <p:origin x="0" y="0"/>
    </p:cViewPr>
  </p:notesTextViewPr>
  <p:notesViewPr>
    <p:cSldViewPr snapToGrid="0" snapToObjects="1">
      <p:cViewPr>
        <p:scale>
          <a:sx n="94" d="100"/>
          <a:sy n="94" d="100"/>
        </p:scale>
        <p:origin x="-2424" y="4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CE9898-53D9-F543-9D32-A5B81C439B4C}"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4251F-03FA-0248-9853-A8500C1E7589}" type="slidenum">
              <a:rPr lang="en-US" smtClean="0"/>
              <a:t>‹#›</a:t>
            </a:fld>
            <a:endParaRPr lang="en-US"/>
          </a:p>
        </p:txBody>
      </p:sp>
    </p:spTree>
    <p:extLst>
      <p:ext uri="{BB962C8B-B14F-4D97-AF65-F5344CB8AC3E}">
        <p14:creationId xmlns:p14="http://schemas.microsoft.com/office/powerpoint/2010/main" val="13502229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a:p>
            <a:pPr lvl="0"/>
            <a:r>
              <a:rPr lang="en-US" sz="1200" b="1" kern="1200" dirty="0">
                <a:solidFill>
                  <a:schemeClr val="tx1"/>
                </a:solidFill>
                <a:effectLst/>
                <a:latin typeface="+mn-lt"/>
                <a:ea typeface="+mn-ea"/>
                <a:cs typeface="+mn-cs"/>
              </a:rPr>
              <a:t>Have students discuss the pretest</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Ask students to write down questions they have after taking the pretest (for instance, on the back of their 1.2 Expressing Ideas and Questions and Questions Tool ). Explain that we will try to answer most of those during the </a:t>
            </a:r>
            <a:r>
              <a:rPr lang="en-US" sz="1200" i="1" kern="1200" dirty="0">
                <a:solidFill>
                  <a:schemeClr val="tx1"/>
                </a:solidFill>
                <a:effectLst/>
                <a:latin typeface="+mn-lt"/>
                <a:ea typeface="+mn-ea"/>
                <a:cs typeface="+mn-cs"/>
              </a:rPr>
              <a:t>Animals</a:t>
            </a:r>
            <a:r>
              <a:rPr lang="en-US" sz="1200" kern="1200" dirty="0">
                <a:solidFill>
                  <a:schemeClr val="tx1"/>
                </a:solidFill>
                <a:effectLst/>
                <a:latin typeface="+mn-lt"/>
                <a:ea typeface="+mn-ea"/>
                <a:cs typeface="+mn-cs"/>
              </a:rPr>
              <a:t> unit.</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1.2 Expressing Ideas and Questions and Questions about How Animals Grow PPT.</a:t>
            </a:r>
          </a:p>
          <a:p>
            <a:pPr lvl="0"/>
            <a:r>
              <a:rPr lang="en-US" sz="1200" kern="1200" dirty="0">
                <a:solidFill>
                  <a:schemeClr val="tx1"/>
                </a:solidFill>
                <a:effectLst/>
                <a:latin typeface="+mn-lt"/>
                <a:ea typeface="+mn-ea"/>
                <a:cs typeface="+mn-cs"/>
              </a:rPr>
              <a:t>Pass out a Learning Tracking Tool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"Expressing Ideas and Questions about How Animals Grow."</a:t>
            </a:r>
          </a:p>
          <a:p>
            <a:pPr lvl="0"/>
            <a:r>
              <a:rPr lang="en-US" sz="1200" kern="1200" dirty="0">
                <a:solidFill>
                  <a:schemeClr val="tx1"/>
                </a:solidFill>
                <a:effectLst/>
                <a:latin typeface="+mn-lt"/>
                <a:ea typeface="+mn-ea"/>
                <a:cs typeface="+mn-cs"/>
              </a:rPr>
              <a:t>Have a class discussion about what students did during the activity.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What did we do?</a:t>
            </a:r>
            <a:r>
              <a:rPr lang="en-US" sz="1200" kern="1200" dirty="0">
                <a:solidFill>
                  <a:schemeClr val="tx1"/>
                </a:solidFill>
                <a:effectLst/>
                <a:latin typeface="+mn-lt"/>
                <a:ea typeface="+mn-ea"/>
                <a:cs typeface="+mn-cs"/>
              </a:rPr>
              <a:t> Expressing Ideas and Questions, Questioner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Take a pretest and share initial ideas on the Expressing Ideas and Questions Tool about animal growth, identifying what animals need to grow and gain mass.</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We already have some ideas about how a child grows, moves and functions. We also have a lot of questions!</a:t>
            </a:r>
          </a:p>
          <a:p>
            <a:r>
              <a:rPr lang="en-US" sz="1200" kern="1200" dirty="0">
                <a:solidFill>
                  <a:schemeClr val="tx1"/>
                </a:solidFill>
                <a:effectLst/>
                <a:latin typeface="+mn-lt"/>
                <a:ea typeface="+mn-ea"/>
                <a:cs typeface="+mn-cs"/>
              </a:rPr>
              <a:t>What makes up our food?</a:t>
            </a:r>
          </a:p>
          <a:p>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00162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1.2 Expressing Ideas and Questions and Questions about ho</a:t>
            </a:r>
            <a:r>
              <a:rPr lang="en-US" sz="1200" kern="1200" baseline="0" dirty="0">
                <a:solidFill>
                  <a:schemeClr val="tx1"/>
                </a:solidFill>
                <a:effectLst/>
                <a:latin typeface="+mn-lt"/>
                <a:ea typeface="+mn-ea"/>
                <a:cs typeface="+mn-cs"/>
              </a:rPr>
              <a:t>w Animals Grow</a:t>
            </a:r>
            <a:r>
              <a:rPr lang="en-US" sz="1200" kern="1200" dirty="0">
                <a:solidFill>
                  <a:schemeClr val="tx1"/>
                </a:solidFill>
                <a:effectLst/>
                <a:latin typeface="+mn-lt"/>
                <a:ea typeface="+mn-ea"/>
                <a:cs typeface="+mn-cs"/>
              </a:rPr>
              <a:t> PPT.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735335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watch a time-lapse video of a child growing.</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the link in slide 3 of the 1.2 Expressing Ideas and Questions and Questions about How Animals Grow PPT (or above) to have your students observe a child growing.</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 may want to use just the first 45 seconds. </a:t>
            </a:r>
            <a:endParaRPr lang="en-US" dirty="0"/>
          </a:p>
        </p:txBody>
      </p:sp>
      <p:sp>
        <p:nvSpPr>
          <p:cNvPr id="4" name="Slide Number Placeholder 3"/>
          <p:cNvSpPr>
            <a:spLocks noGrp="1"/>
          </p:cNvSpPr>
          <p:nvPr>
            <p:ph type="sldNum" sz="quarter" idx="10"/>
          </p:nvPr>
        </p:nvSpPr>
        <p:spPr/>
        <p:txBody>
          <a:bodyPr/>
          <a:lstStyle/>
          <a:p>
            <a:fld id="{4794251F-03FA-0248-9853-A8500C1E7589}" type="slidenum">
              <a:rPr lang="en-US" smtClean="0"/>
              <a:t>3</a:t>
            </a:fld>
            <a:endParaRPr lang="en-US"/>
          </a:p>
        </p:txBody>
      </p:sp>
    </p:spTree>
    <p:extLst>
      <p:ext uri="{BB962C8B-B14F-4D97-AF65-F5344CB8AC3E}">
        <p14:creationId xmlns:p14="http://schemas.microsoft.com/office/powerpoint/2010/main" val="2176682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the Expressing Ideas and Questions Tool on their own.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1.2 Expressing Ideas and Questions and Questions about How Animals Grow PPT.</a:t>
            </a:r>
          </a:p>
          <a:p>
            <a:pPr lvl="0"/>
            <a:r>
              <a:rPr lang="en-US" sz="1200" kern="1200" dirty="0">
                <a:solidFill>
                  <a:schemeClr val="tx1"/>
                </a:solidFill>
                <a:effectLst/>
                <a:latin typeface="+mn-lt"/>
                <a:ea typeface="+mn-ea"/>
                <a:cs typeface="+mn-cs"/>
              </a:rPr>
              <a:t>Tell students that now they will take a few minutes to think and record their ideas about what happens when animals grow on their own. </a:t>
            </a:r>
          </a:p>
          <a:p>
            <a:pPr lvl="0"/>
            <a:r>
              <a:rPr lang="en-US" sz="1200" kern="1200" dirty="0">
                <a:solidFill>
                  <a:schemeClr val="tx1"/>
                </a:solidFill>
                <a:effectLst/>
                <a:latin typeface="+mn-lt"/>
                <a:ea typeface="+mn-ea"/>
                <a:cs typeface="+mn-cs"/>
              </a:rPr>
              <a:t>Give each student one copy of 1.2 Expressing Ideas and Questions and Questions Tool for Animals Growing. </a:t>
            </a:r>
          </a:p>
          <a:p>
            <a:pPr lvl="0"/>
            <a:r>
              <a:rPr lang="en-US" sz="1200" kern="1200" dirty="0">
                <a:solidFill>
                  <a:schemeClr val="tx1"/>
                </a:solidFill>
                <a:effectLst/>
                <a:latin typeface="+mn-lt"/>
                <a:ea typeface="+mn-ea"/>
                <a:cs typeface="+mn-cs"/>
              </a:rPr>
              <a:t>Give students about 5 minutes to complete the tool as individuals.</a:t>
            </a:r>
          </a:p>
          <a:p>
            <a:pPr lvl="0"/>
            <a:r>
              <a:rPr lang="en-US" sz="1200" kern="1200" dirty="0">
                <a:solidFill>
                  <a:schemeClr val="tx1"/>
                </a:solidFill>
                <a:effectLst/>
                <a:latin typeface="+mn-lt"/>
                <a:ea typeface="+mn-ea"/>
                <a:cs typeface="+mn-cs"/>
              </a:rPr>
              <a:t>Encourage students to think about things they have seen in the world to help inform their ideas.</a:t>
            </a:r>
          </a:p>
        </p:txBody>
      </p:sp>
      <p:sp>
        <p:nvSpPr>
          <p:cNvPr id="4" name="灯片编号占位符 3"/>
          <p:cNvSpPr>
            <a:spLocks noGrp="1"/>
          </p:cNvSpPr>
          <p:nvPr>
            <p:ph type="sldNum" sz="quarter" idx="10"/>
          </p:nvPr>
        </p:nvSpPr>
        <p:spPr/>
        <p:txBody>
          <a:bodyPr/>
          <a:lstStyle/>
          <a:p>
            <a:fld id="{4794251F-03FA-0248-9853-A8500C1E7589}" type="slidenum">
              <a:rPr lang="en-US" smtClean="0"/>
              <a:t>4</a:t>
            </a:fld>
            <a:endParaRPr lang="en-US"/>
          </a:p>
        </p:txBody>
      </p:sp>
    </p:spTree>
    <p:extLst>
      <p:ext uri="{BB962C8B-B14F-4D97-AF65-F5344CB8AC3E}">
        <p14:creationId xmlns:p14="http://schemas.microsoft.com/office/powerpoint/2010/main" val="604364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compare their own ideas with the ideas of a partner.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of the 1.2 Expressing Ideas and Questions and Questions  about How Animals Grow PPT.</a:t>
            </a:r>
          </a:p>
          <a:p>
            <a:pPr lvl="0"/>
            <a:r>
              <a:rPr lang="en-US" sz="1200" kern="1200" dirty="0">
                <a:solidFill>
                  <a:schemeClr val="tx1"/>
                </a:solidFill>
                <a:effectLst/>
                <a:latin typeface="+mn-lt"/>
                <a:ea typeface="+mn-ea"/>
                <a:cs typeface="+mn-cs"/>
              </a:rPr>
              <a:t>Tell students that now that they have had a chance to record their ideas on their own, it is important to compare their ideas to their classmates’ to see how they are similar and different, and also so we know how many different ideas there are in the class.</a:t>
            </a:r>
          </a:p>
          <a:p>
            <a:pPr lvl="0"/>
            <a:r>
              <a:rPr lang="en-US" sz="1200" kern="1200" dirty="0">
                <a:solidFill>
                  <a:schemeClr val="tx1"/>
                </a:solidFill>
                <a:effectLst/>
                <a:latin typeface="+mn-lt"/>
                <a:ea typeface="+mn-ea"/>
                <a:cs typeface="+mn-cs"/>
              </a:rPr>
              <a:t>Divide students into pairs and have students compare their ideas on the 1.2 Expressing Ideas and Questions and Questions Tool for Animals Growing with each other. As students are sharing, circulate through the groups. Consider asking questions such as </a:t>
            </a:r>
            <a:r>
              <a:rPr lang="en-US" sz="1200" i="1" kern="1200" dirty="0">
                <a:solidFill>
                  <a:schemeClr val="tx1"/>
                </a:solidFill>
                <a:effectLst/>
                <a:latin typeface="+mn-lt"/>
                <a:ea typeface="+mn-ea"/>
                <a:cs typeface="+mn-cs"/>
              </a:rPr>
              <a:t>Do you agree with each other about XX? Where did you learn about that? What experiences have you had to help you with your explanation</a:t>
            </a:r>
            <a:r>
              <a:rPr lang="en-US" sz="1200" kern="1200" dirty="0">
                <a:solidFill>
                  <a:schemeClr val="tx1"/>
                </a:solidFill>
                <a:effectLst/>
                <a:latin typeface="+mn-lt"/>
                <a:ea typeface="+mn-ea"/>
                <a:cs typeface="+mn-cs"/>
              </a:rPr>
              <a:t>?</a:t>
            </a:r>
          </a:p>
          <a:p>
            <a:pPr lvl="0"/>
            <a:r>
              <a:rPr lang="en-US" sz="1200" kern="1200" dirty="0">
                <a:solidFill>
                  <a:schemeClr val="tx1"/>
                </a:solidFill>
                <a:effectLst/>
                <a:latin typeface="+mn-lt"/>
                <a:ea typeface="+mn-ea"/>
                <a:cs typeface="+mn-cs"/>
              </a:rPr>
              <a:t>At this point, do not correct any wrong ideas; treat this as brainstorming.</a:t>
            </a:r>
          </a:p>
          <a:p>
            <a:r>
              <a:rPr lang="en-US" sz="1200" kern="1200" dirty="0">
                <a:solidFill>
                  <a:schemeClr val="tx1"/>
                </a:solidFill>
                <a:effectLst/>
                <a:latin typeface="+mn-lt"/>
                <a:ea typeface="+mn-ea"/>
                <a:cs typeface="+mn-cs"/>
              </a:rPr>
              <a:t>Pay attention to patterns in students’ ideas, or specific individual ideas that diverge from the patterns as both may be valuable to discuss as a whole class later.</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5</a:t>
            </a:fld>
            <a:endParaRPr lang="en-US"/>
          </a:p>
        </p:txBody>
      </p:sp>
    </p:spTree>
    <p:extLst>
      <p:ext uri="{BB962C8B-B14F-4D97-AF65-F5344CB8AC3E}">
        <p14:creationId xmlns:p14="http://schemas.microsoft.com/office/powerpoint/2010/main" val="2155452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Post ideas for class discussion.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had a chance to write their ideas as individuals and as pairs, it is important to look at the range of ideas in the class. Again, at this point, do not correct any wrong ideas. Treat this as brainstorming: all ideas are on the table. </a:t>
            </a:r>
          </a:p>
          <a:p>
            <a:pPr lvl="0"/>
            <a:r>
              <a:rPr lang="en-US" sz="1200" kern="1200" dirty="0">
                <a:solidFill>
                  <a:schemeClr val="tx1"/>
                </a:solidFill>
                <a:effectLst/>
                <a:latin typeface="+mn-lt"/>
                <a:ea typeface="+mn-ea"/>
                <a:cs typeface="+mn-cs"/>
              </a:rPr>
              <a:t>Show slide 6 of the 1.2 Expressing Ideas and Questions and Questions about How Animals Grow PPT.</a:t>
            </a:r>
          </a:p>
          <a:p>
            <a:pPr lvl="0"/>
            <a:r>
              <a:rPr lang="en-US" sz="1200" kern="1200" dirty="0">
                <a:solidFill>
                  <a:schemeClr val="tx1"/>
                </a:solidFill>
                <a:effectLst/>
                <a:latin typeface="+mn-lt"/>
                <a:ea typeface="+mn-ea"/>
                <a:cs typeface="+mn-cs"/>
              </a:rPr>
              <a:t>Give each pair 2 sticky notes.</a:t>
            </a:r>
          </a:p>
          <a:p>
            <a:pPr lvl="0"/>
            <a:r>
              <a:rPr lang="en-US" sz="1200" kern="1200" dirty="0">
                <a:solidFill>
                  <a:schemeClr val="tx1"/>
                </a:solidFill>
                <a:effectLst/>
                <a:latin typeface="+mn-lt"/>
                <a:ea typeface="+mn-ea"/>
                <a:cs typeface="+mn-cs"/>
              </a:rPr>
              <a:t>Tell students to write their most important idea from their Expressing Ideas and Questions and Questions Tools on a sticky note and put it on the board under the “Your Ideas” column. </a:t>
            </a:r>
          </a:p>
          <a:p>
            <a:pPr lvl="0"/>
            <a:r>
              <a:rPr lang="en-US" sz="1200" kern="1200" dirty="0">
                <a:solidFill>
                  <a:schemeClr val="tx1"/>
                </a:solidFill>
                <a:effectLst/>
                <a:latin typeface="+mn-lt"/>
                <a:ea typeface="+mn-ea"/>
                <a:cs typeface="+mn-cs"/>
              </a:rPr>
              <a:t>Tell students to write their most important question from their Expressing Ideas and Questions and Questions Tools on a sticky note and put it on the board under the “Your Questions” column.</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783ADA3-5DBE-184E-BA7D-B51EDE4F89EF}"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498249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Class discussion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Lead a whole class discussion to examine the variety of student ideas and questions on the poster. Draw out and press students to build on their ideas about what happens to the food that the child eat and what happens to the air that the child breathes in relation to growth, movement, and functioning. Use the talk and writing moves at the beginning of this lesson to help with facilitating the class discussion – see the Notes part of the slide.</a:t>
            </a:r>
          </a:p>
          <a:p>
            <a:pPr lvl="0"/>
            <a:r>
              <a:rPr lang="en-US" sz="1200" kern="1200" dirty="0">
                <a:solidFill>
                  <a:schemeClr val="tx1"/>
                </a:solidFill>
                <a:effectLst/>
                <a:latin typeface="+mn-lt"/>
                <a:ea typeface="+mn-ea"/>
                <a:cs typeface="+mn-cs"/>
              </a:rPr>
              <a:t>Show slide 7 of the 1.2 Expressing Ideas and Questions and Questions about How Animals Grow PPT. Note that this slide is a duplicate of the previous one but with a new heading. Take this time to discuss students’ ideas, organize them according to patterns, etc. </a:t>
            </a:r>
          </a:p>
          <a:p>
            <a:r>
              <a:rPr lang="en-US" sz="1200" kern="1200" dirty="0">
                <a:solidFill>
                  <a:schemeClr val="tx1"/>
                </a:solidFill>
                <a:effectLst/>
                <a:latin typeface="+mn-lt"/>
                <a:ea typeface="+mn-ea"/>
                <a:cs typeface="+mn-cs"/>
              </a:rPr>
              <a:t>Later, you can use this duplicate slide as a record of class ideas for the future, either by saving the post-it notes or by taking a picture of them.</a:t>
            </a:r>
            <a:r>
              <a:rPr lang="en-US" dirty="0">
                <a:effectLst/>
              </a:rPr>
              <a:t> </a:t>
            </a:r>
            <a:endParaRPr lang="en-US" sz="1200" kern="1200" dirty="0">
              <a:solidFill>
                <a:schemeClr val="tx1"/>
              </a:solidFill>
              <a:effectLst/>
              <a:latin typeface="+mn-lt"/>
              <a:ea typeface="+mn-ea"/>
              <a:cs typeface="+mn-cs"/>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783ADA3-5DBE-184E-BA7D-B51EDE4F89EF}"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498249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read the Animals Storyline Reading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8 of the 1.2 Expressing Ideas and Questions and Questions about How Animals Grow PPT. Have students partner-read the 1.2 Animals Storyline Reading which explains the storyline of the unit and connects it to the work of scientist Hans Krebs.</a:t>
            </a:r>
          </a:p>
          <a:p>
            <a:pPr lvl="0"/>
            <a:r>
              <a:rPr lang="en-US" sz="1200" kern="1200" dirty="0">
                <a:solidFill>
                  <a:schemeClr val="tx1"/>
                </a:solidFill>
                <a:effectLst/>
                <a:latin typeface="+mn-lt"/>
                <a:ea typeface="+mn-ea"/>
                <a:cs typeface="+mn-cs"/>
              </a:rPr>
              <a:t>As students read with a partner, have them stop and discuss the italicized questions in the reading with their partner.</a:t>
            </a:r>
          </a:p>
          <a:p>
            <a:r>
              <a:rPr lang="en-US" sz="1200" kern="1200" dirty="0">
                <a:solidFill>
                  <a:schemeClr val="tx1"/>
                </a:solidFill>
                <a:effectLst/>
                <a:latin typeface="+mn-lt"/>
                <a:ea typeface="+mn-ea"/>
                <a:cs typeface="+mn-cs"/>
              </a:rPr>
              <a:t>After pairs are finished reading, have students share with the class what they found interesting and any questions they have.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490248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Expressing Ideas and Questions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of the 1.2 Expressing Ideas and Questions and Questions about How Animals Grow PPT.</a:t>
            </a:r>
          </a:p>
          <a:p>
            <a:pPr lvl="0"/>
            <a:r>
              <a:rPr lang="en-US" sz="1200" kern="1200" dirty="0">
                <a:solidFill>
                  <a:schemeClr val="tx1"/>
                </a:solidFill>
                <a:effectLst/>
                <a:latin typeface="+mn-lt"/>
                <a:ea typeface="+mn-ea"/>
                <a:cs typeface="+mn-cs"/>
              </a:rPr>
              <a:t>Tell students that they will revisit these ideas later in the unit to see how their thinking changes.</a:t>
            </a:r>
          </a:p>
          <a:p>
            <a:r>
              <a:rPr lang="en-US" sz="1200" kern="1200" dirty="0">
                <a:solidFill>
                  <a:schemeClr val="tx1"/>
                </a:solidFill>
                <a:effectLst/>
                <a:latin typeface="+mn-lt"/>
                <a:ea typeface="+mn-ea"/>
                <a:cs typeface="+mn-cs"/>
              </a:rPr>
              <a:t>The class can also return to shared ideas on Slide 7.</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794251F-03FA-0248-9853-A8500C1E7589}" type="slidenum">
              <a:rPr lang="en-US" smtClean="0"/>
              <a:t>9</a:t>
            </a:fld>
            <a:endParaRPr lang="en-US"/>
          </a:p>
        </p:txBody>
      </p:sp>
    </p:spTree>
    <p:extLst>
      <p:ext uri="{BB962C8B-B14F-4D97-AF65-F5344CB8AC3E}">
        <p14:creationId xmlns:p14="http://schemas.microsoft.com/office/powerpoint/2010/main" val="3676837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3608BC0-EF3B-49AA-A247-E56E72720922}"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2B931D-ED7F-47B2-90B7-201AFEDD75C9}"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EA5C24-6898-4C13-AAC9-1B4418E60860}"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0B92C3-EF69-431B-B46A-9C08DBB2BE0E}"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BE5BB9-BEAB-42A7-83B6-A92409395D14}"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4A910B3-B1BF-449F-A68F-957D2E681098}"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D0BC30E-1639-4836-8C6D-6053A6AC0301}"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AB4ECB1-E4B5-49FD-A468-5A355524CD76}"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FA0576-184C-4BBD-BF3B-D71CD927C833}"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B778C37-8712-427F-A4C8-A72EAEAE7CA0}"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A0D7033-4390-4BF4-9D9B-2AE20504C4AB}"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71617-4E19-466E-9883-E75481C21629}"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C82A8714-C4A1-614E-B309-DB23F8B4D841}" type="slidenum">
              <a:rPr lang="en-US" smtClean="0"/>
              <a:pPr/>
              <a:t>‹#›</a:t>
            </a:fld>
            <a:endParaRPr lang="en-US" dirty="0"/>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OLTfq6JjPus&amp;t=1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Animals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Activity 1.2 Expressing Ideas and Questions and Questions about How Animals Grow</a:t>
            </a:r>
          </a:p>
        </p:txBody>
      </p:sp>
      <p:pic>
        <p:nvPicPr>
          <p:cNvPr id="8" name="Picture 7" descr="cow  line digestiv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3051" y="4276240"/>
            <a:ext cx="3092586" cy="2076156"/>
          </a:xfrm>
          <a:prstGeom prst="rect">
            <a:avLst/>
          </a:prstGeom>
        </p:spPr>
      </p:pic>
      <p:sp>
        <p:nvSpPr>
          <p:cNvPr id="5" name="Slide Number Placeholder 4">
            <a:extLst>
              <a:ext uri="{FF2B5EF4-FFF2-40B4-BE49-F238E27FC236}">
                <a16:creationId xmlns:a16="http://schemas.microsoft.com/office/drawing/2014/main" id="{0E4CFF01-0B51-4858-BF59-BD22D5BEDA84}"/>
              </a:ext>
            </a:extLst>
          </p:cNvPr>
          <p:cNvSpPr>
            <a:spLocks noGrp="1"/>
          </p:cNvSpPr>
          <p:nvPr>
            <p:ph type="sldNum" sz="quarter" idx="12"/>
          </p:nvPr>
        </p:nvSpPr>
        <p:spPr/>
        <p:txBody>
          <a:bodyPr/>
          <a:lstStyle/>
          <a:p>
            <a:fld id="{C82A8714-C4A1-614E-B309-DB23F8B4D841}" type="slidenum">
              <a:rPr lang="en-US" smtClean="0"/>
              <a:t>1</a:t>
            </a:fld>
            <a:endParaRPr lang="en-US"/>
          </a:p>
        </p:txBody>
      </p:sp>
    </p:spTree>
    <p:extLst>
      <p:ext uri="{BB962C8B-B14F-4D97-AF65-F5344CB8AC3E}">
        <p14:creationId xmlns:p14="http://schemas.microsoft.com/office/powerpoint/2010/main" val="53612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10</a:t>
            </a:fld>
            <a:endParaRPr lang="en-US"/>
          </a:p>
        </p:txBody>
      </p:sp>
      <p:pic>
        <p:nvPicPr>
          <p:cNvPr id="5" name="Picture 4">
            <a:extLst>
              <a:ext uri="{FF2B5EF4-FFF2-40B4-BE49-F238E27FC236}">
                <a16:creationId xmlns:a16="http://schemas.microsoft.com/office/drawing/2014/main" id="{84204630-6A04-3E4C-B555-9440FBDA71F9}"/>
              </a:ext>
            </a:extLst>
          </p:cNvPr>
          <p:cNvPicPr>
            <a:picLocks noChangeAspect="1"/>
          </p:cNvPicPr>
          <p:nvPr/>
        </p:nvPicPr>
        <p:blipFill>
          <a:blip r:embed="rId3"/>
          <a:srcRect/>
          <a:stretch/>
        </p:blipFill>
        <p:spPr>
          <a:xfrm>
            <a:off x="4787900" y="2355704"/>
            <a:ext cx="3841433" cy="2747432"/>
          </a:xfrm>
          <a:prstGeom prst="rect">
            <a:avLst/>
          </a:prstGeom>
          <a:ln>
            <a:solidFill>
              <a:schemeClr val="tx1"/>
            </a:solidFill>
          </a:ln>
        </p:spPr>
      </p:pic>
      <p:sp>
        <p:nvSpPr>
          <p:cNvPr id="7" name="TextBox 6">
            <a:extLst>
              <a:ext uri="{FF2B5EF4-FFF2-40B4-BE49-F238E27FC236}">
                <a16:creationId xmlns:a16="http://schemas.microsoft.com/office/drawing/2014/main" id="{599BEFAC-80B0-D34F-B127-C33E45157111}"/>
              </a:ext>
            </a:extLst>
          </p:cNvPr>
          <p:cNvSpPr txBox="1"/>
          <p:nvPr/>
        </p:nvSpPr>
        <p:spPr>
          <a:xfrm>
            <a:off x="182881" y="1224727"/>
            <a:ext cx="4605019" cy="5324535"/>
          </a:xfrm>
          <a:prstGeom prst="rect">
            <a:avLst/>
          </a:prstGeom>
          <a:noFill/>
        </p:spPr>
        <p:txBody>
          <a:bodyPr wrap="square" rtlCol="0">
            <a:spAutoFit/>
          </a:bodyPr>
          <a:lstStyle/>
          <a:p>
            <a:pPr marL="285750" indent="-285750">
              <a:buFont typeface="Arial" panose="020B0604020202020204" pitchFamily="34" charset="0"/>
              <a:buChar char="•"/>
            </a:pPr>
            <a:r>
              <a:rPr lang="en-US" sz="2000" dirty="0"/>
              <a:t>For the activity “Expressing Ideas and Questions and Questions about How Animals Grow,” discuss with your classmates what you figured out will help you to answer the unit driving question.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Record what you did in the column “What Did We Do?”</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Record your ideas in the column “What Did We Figure Out?”</a:t>
            </a:r>
          </a:p>
          <a:p>
            <a:endParaRPr lang="en-US" sz="2000" dirty="0"/>
          </a:p>
          <a:p>
            <a:pPr marL="285750" indent="-285750">
              <a:buFont typeface="Arial" panose="020B0604020202020204" pitchFamily="34" charset="0"/>
              <a:buChar char="•"/>
            </a:pPr>
            <a:r>
              <a:rPr lang="en-US" sz="2000" dirty="0"/>
              <a:t>Discuss questions you now have related to the unit driving question and record them in the column “What We are Asking Now.”</a:t>
            </a:r>
          </a:p>
        </p:txBody>
      </p:sp>
    </p:spTree>
    <p:extLst>
      <p:ext uri="{BB962C8B-B14F-4D97-AF65-F5344CB8AC3E}">
        <p14:creationId xmlns:p14="http://schemas.microsoft.com/office/powerpoint/2010/main" val="89449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E2710B2-EED3-2347-B381-9C3972C8BB99}"/>
              </a:ext>
            </a:extLst>
          </p:cNvPr>
          <p:cNvPicPr>
            <a:picLocks noChangeAspect="1"/>
          </p:cNvPicPr>
          <p:nvPr/>
        </p:nvPicPr>
        <p:blipFill>
          <a:blip r:embed="rId3"/>
          <a:srcRect/>
          <a:stretch/>
        </p:blipFill>
        <p:spPr>
          <a:xfrm>
            <a:off x="202909" y="840905"/>
            <a:ext cx="8738181" cy="5176189"/>
          </a:xfrm>
          <a:prstGeom prst="rect">
            <a:avLst/>
          </a:prstGeom>
        </p:spPr>
      </p:pic>
      <p:sp>
        <p:nvSpPr>
          <p:cNvPr id="4" name="Title 3"/>
          <p:cNvSpPr>
            <a:spLocks noGrp="1"/>
          </p:cNvSpPr>
          <p:nvPr>
            <p:ph type="title"/>
          </p:nvPr>
        </p:nvSpPr>
        <p:spPr/>
        <p:txBody>
          <a:bodyPr/>
          <a:lstStyle/>
          <a:p>
            <a:r>
              <a:rPr lang="en-US" dirty="0"/>
              <a:t>Unit map</a:t>
            </a:r>
          </a:p>
        </p:txBody>
      </p:sp>
      <p:sp>
        <p:nvSpPr>
          <p:cNvPr id="7" name="Oval Callout 6"/>
          <p:cNvSpPr>
            <a:spLocks noChangeArrowheads="1"/>
          </p:cNvSpPr>
          <p:nvPr/>
        </p:nvSpPr>
        <p:spPr bwMode="auto">
          <a:xfrm rot="21056995">
            <a:off x="-5082" y="2331682"/>
            <a:ext cx="924560" cy="924560"/>
          </a:xfrm>
          <a:prstGeom prst="wedgeEllipseCallout">
            <a:avLst>
              <a:gd name="adj1" fmla="val 12033"/>
              <a:gd name="adj2" fmla="val 171617"/>
            </a:avLst>
          </a:prstGeom>
          <a:solidFill>
            <a:schemeClr val="tx1">
              <a:lumMod val="65000"/>
              <a:lumOff val="35000"/>
            </a:schemeClr>
          </a:solidFill>
          <a:ln w="9525">
            <a:solidFill>
              <a:schemeClr val="tx1">
                <a:lumMod val="50000"/>
                <a:lumOff val="50000"/>
              </a:schemeClr>
            </a:solidFill>
            <a:miter lim="800000"/>
            <a:headEnd/>
            <a:tailEnd/>
          </a:ln>
          <a:effectLst>
            <a:outerShdw dist="23000" dir="5400000" rotWithShape="0">
              <a:srgbClr val="808080">
                <a:alpha val="34998"/>
              </a:srgbClr>
            </a:outerShdw>
          </a:effectLst>
        </p:spPr>
        <p:txBody>
          <a:bodyPr rot="0" vert="horz" wrap="square" lIns="91440" tIns="45720" rIns="91440" bIns="45720" anchor="ctr" anchorCtr="0" upright="1">
            <a:noAutofit/>
          </a:bodyPr>
          <a:lstStyle/>
          <a:p>
            <a:pPr marL="0" marR="0" algn="ctr">
              <a:spcBef>
                <a:spcPts val="0"/>
              </a:spcBef>
              <a:spcAft>
                <a:spcPts val="600"/>
              </a:spcAft>
            </a:pPr>
            <a:r>
              <a:rPr lang="en-US" sz="1100" dirty="0">
                <a:solidFill>
                  <a:srgbClr val="FFFFFF"/>
                </a:solidFill>
                <a:effectLst/>
                <a:latin typeface="Arial"/>
                <a:ea typeface="Times New Roman"/>
              </a:rPr>
              <a:t>You are here</a:t>
            </a:r>
            <a:endParaRPr lang="en-US" sz="1100" dirty="0">
              <a:effectLst/>
              <a:latin typeface="Arial"/>
              <a:ea typeface="Times New Roman"/>
            </a:endParaRPr>
          </a:p>
        </p:txBody>
      </p:sp>
      <p:sp>
        <p:nvSpPr>
          <p:cNvPr id="2" name="Slide Number Placeholder 1">
            <a:extLst>
              <a:ext uri="{FF2B5EF4-FFF2-40B4-BE49-F238E27FC236}">
                <a16:creationId xmlns:a16="http://schemas.microsoft.com/office/drawing/2014/main" id="{74908883-3863-400D-9BF7-0EB36E081C91}"/>
              </a:ext>
            </a:extLst>
          </p:cNvPr>
          <p:cNvSpPr>
            <a:spLocks noGrp="1"/>
          </p:cNvSpPr>
          <p:nvPr>
            <p:ph type="sldNum" sz="quarter" idx="12"/>
          </p:nvPr>
        </p:nvSpPr>
        <p:spPr/>
        <p:txBody>
          <a:bodyPr/>
          <a:lstStyle/>
          <a:p>
            <a:fld id="{C82A8714-C4A1-614E-B309-DB23F8B4D841}" type="slidenum">
              <a:rPr lang="en-US" smtClean="0"/>
              <a:t>2</a:t>
            </a:fld>
            <a:endParaRPr lang="en-US"/>
          </a:p>
        </p:txBody>
      </p:sp>
    </p:spTree>
    <p:extLst>
      <p:ext uri="{BB962C8B-B14F-4D97-AF65-F5344CB8AC3E}">
        <p14:creationId xmlns:p14="http://schemas.microsoft.com/office/powerpoint/2010/main" val="1381585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Child Growing Video</a:t>
            </a:r>
          </a:p>
        </p:txBody>
      </p:sp>
      <p:sp>
        <p:nvSpPr>
          <p:cNvPr id="3" name="Slide Number Placeholder 2">
            <a:extLst>
              <a:ext uri="{FF2B5EF4-FFF2-40B4-BE49-F238E27FC236}">
                <a16:creationId xmlns:a16="http://schemas.microsoft.com/office/drawing/2014/main" id="{6141D7E2-9FA6-45BB-84B5-336E471A179C}"/>
              </a:ext>
            </a:extLst>
          </p:cNvPr>
          <p:cNvSpPr>
            <a:spLocks noGrp="1"/>
          </p:cNvSpPr>
          <p:nvPr>
            <p:ph type="sldNum" sz="quarter" idx="12"/>
          </p:nvPr>
        </p:nvSpPr>
        <p:spPr/>
        <p:txBody>
          <a:bodyPr/>
          <a:lstStyle/>
          <a:p>
            <a:fld id="{C82A8714-C4A1-614E-B309-DB23F8B4D841}" type="slidenum">
              <a:rPr lang="en-US" smtClean="0"/>
              <a:t>3</a:t>
            </a:fld>
            <a:endParaRPr lang="en-US"/>
          </a:p>
        </p:txBody>
      </p:sp>
      <p:pic>
        <p:nvPicPr>
          <p:cNvPr id="5" name="Picture 4">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2985" y="1417638"/>
            <a:ext cx="6018029" cy="3956374"/>
          </a:xfrm>
          <a:prstGeom prst="rect">
            <a:avLst/>
          </a:prstGeom>
        </p:spPr>
      </p:pic>
    </p:spTree>
    <p:extLst>
      <p:ext uri="{BB962C8B-B14F-4D97-AF65-F5344CB8AC3E}">
        <p14:creationId xmlns:p14="http://schemas.microsoft.com/office/powerpoint/2010/main" val="3668668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Expressing Ideas and Questions Tool</a:t>
            </a:r>
          </a:p>
        </p:txBody>
      </p:sp>
      <p:sp>
        <p:nvSpPr>
          <p:cNvPr id="4" name="Content Placeholder 3"/>
          <p:cNvSpPr>
            <a:spLocks noGrp="1"/>
          </p:cNvSpPr>
          <p:nvPr>
            <p:ph type="body" sz="half" idx="2"/>
          </p:nvPr>
        </p:nvSpPr>
        <p:spPr/>
        <p:txBody>
          <a:bodyPr>
            <a:noAutofit/>
          </a:bodyPr>
          <a:lstStyle/>
          <a:p>
            <a:pPr marL="342900" indent="-342900">
              <a:buFont typeface="Arial" panose="020B0604020202020204" pitchFamily="34" charset="0"/>
              <a:buChar char="•"/>
            </a:pPr>
            <a:r>
              <a:rPr lang="en-US" sz="2000" dirty="0"/>
              <a:t>Use this tool to record your ideas about how you think a child grows.</a:t>
            </a:r>
          </a:p>
          <a:p>
            <a:pPr marL="342900" indent="-342900">
              <a:buFont typeface="Arial" panose="020B0604020202020204" pitchFamily="34" charset="0"/>
              <a:buChar char="•"/>
            </a:pPr>
            <a:r>
              <a:rPr lang="en-US" sz="2000" dirty="0"/>
              <a:t>It’s okay if you don’t know the “right answer” at this point! </a:t>
            </a:r>
          </a:p>
          <a:p>
            <a:pPr marL="342900" indent="-342900">
              <a:buFont typeface="Arial" panose="020B0604020202020204" pitchFamily="34" charset="0"/>
              <a:buChar char="•"/>
            </a:pPr>
            <a:r>
              <a:rPr lang="en-US" sz="2000" dirty="0"/>
              <a:t>At the end, you will have a chance to share your ideas and hear the ideas of your classmates.</a:t>
            </a:r>
          </a:p>
        </p:txBody>
      </p:sp>
      <p:sp>
        <p:nvSpPr>
          <p:cNvPr id="5" name="Title 4"/>
          <p:cNvSpPr txBox="1">
            <a:spLocks/>
          </p:cNvSpPr>
          <p:nvPr/>
        </p:nvSpPr>
        <p:spPr>
          <a:xfrm>
            <a:off x="457200" y="274638"/>
            <a:ext cx="8229600" cy="724822"/>
          </a:xfrm>
          <a:prstGeom prst="rect">
            <a:avLst/>
          </a:prstGeom>
        </p:spPr>
        <p:txBody>
          <a:bodyPr vert="horz" lIns="91440" tIns="45720" rIns="91440" bIns="45720" rtlCol="0" anchor="b">
            <a:normAutofit lnSpcReduction="10000"/>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algn="ctr"/>
            <a:r>
              <a:rPr lang="en-US" sz="4400" b="0" dirty="0"/>
              <a:t>Expressing Your Ideas</a:t>
            </a:r>
          </a:p>
        </p:txBody>
      </p:sp>
      <p:sp>
        <p:nvSpPr>
          <p:cNvPr id="3" name="Slide Number Placeholder 2">
            <a:extLst>
              <a:ext uri="{FF2B5EF4-FFF2-40B4-BE49-F238E27FC236}">
                <a16:creationId xmlns:a16="http://schemas.microsoft.com/office/drawing/2014/main" id="{034B764F-C018-487A-852D-5EB406E04712}"/>
              </a:ext>
            </a:extLst>
          </p:cNvPr>
          <p:cNvSpPr>
            <a:spLocks noGrp="1"/>
          </p:cNvSpPr>
          <p:nvPr>
            <p:ph type="sldNum" sz="quarter" idx="12"/>
          </p:nvPr>
        </p:nvSpPr>
        <p:spPr/>
        <p:txBody>
          <a:bodyPr/>
          <a:lstStyle/>
          <a:p>
            <a:fld id="{C82A8714-C4A1-614E-B309-DB23F8B4D841}" type="slidenum">
              <a:rPr lang="en-US" smtClean="0"/>
              <a:t>4</a:t>
            </a:fld>
            <a:endParaRPr lang="en-US"/>
          </a:p>
        </p:txBody>
      </p:sp>
      <p:pic>
        <p:nvPicPr>
          <p:cNvPr id="8" name="Picture 7" descr="A screenshot of a cell phone&#10;&#10;Description automatically generated">
            <a:extLst>
              <a:ext uri="{FF2B5EF4-FFF2-40B4-BE49-F238E27FC236}">
                <a16:creationId xmlns:a16="http://schemas.microsoft.com/office/drawing/2014/main" id="{F2491AC7-E1DB-9347-8CA5-0D632D256E66}"/>
              </a:ext>
            </a:extLst>
          </p:cNvPr>
          <p:cNvPicPr>
            <a:picLocks noChangeAspect="1"/>
          </p:cNvPicPr>
          <p:nvPr/>
        </p:nvPicPr>
        <p:blipFill>
          <a:blip r:embed="rId3"/>
          <a:stretch>
            <a:fillRect/>
          </a:stretch>
        </p:blipFill>
        <p:spPr>
          <a:xfrm>
            <a:off x="3464022" y="999460"/>
            <a:ext cx="5259561" cy="4249196"/>
          </a:xfrm>
          <a:prstGeom prst="rect">
            <a:avLst/>
          </a:prstGeom>
          <a:ln>
            <a:solidFill>
              <a:schemeClr val="tx1"/>
            </a:solidFill>
          </a:ln>
        </p:spPr>
      </p:pic>
    </p:spTree>
    <p:extLst>
      <p:ext uri="{BB962C8B-B14F-4D97-AF65-F5344CB8AC3E}">
        <p14:creationId xmlns:p14="http://schemas.microsoft.com/office/powerpoint/2010/main" val="3169204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pPr marL="0" indent="0">
              <a:buNone/>
            </a:pPr>
            <a:r>
              <a:rPr lang="en-US" dirty="0"/>
              <a:t>Compare and contrast your ideas with your partner’s ideas to see which of your ideas are the same and which of your ideas are different.</a:t>
            </a:r>
          </a:p>
          <a:p>
            <a:pPr marL="0" indent="0">
              <a:buNone/>
            </a:pPr>
            <a:endParaRPr lang="en-US" dirty="0"/>
          </a:p>
        </p:txBody>
      </p:sp>
      <p:sp>
        <p:nvSpPr>
          <p:cNvPr id="2" name="Slide Number Placeholder 1">
            <a:extLst>
              <a:ext uri="{FF2B5EF4-FFF2-40B4-BE49-F238E27FC236}">
                <a16:creationId xmlns:a16="http://schemas.microsoft.com/office/drawing/2014/main" id="{6C666A67-2886-4F81-A870-13E24AF594B2}"/>
              </a:ext>
            </a:extLst>
          </p:cNvPr>
          <p:cNvSpPr>
            <a:spLocks noGrp="1"/>
          </p:cNvSpPr>
          <p:nvPr>
            <p:ph type="sldNum" sz="quarter" idx="12"/>
          </p:nvPr>
        </p:nvSpPr>
        <p:spPr/>
        <p:txBody>
          <a:bodyPr/>
          <a:lstStyle/>
          <a:p>
            <a:fld id="{C82A8714-C4A1-614E-B309-DB23F8B4D841}" type="slidenum">
              <a:rPr lang="en-US" smtClean="0"/>
              <a:t>5</a:t>
            </a:fld>
            <a:endParaRPr lang="en-US"/>
          </a:p>
        </p:txBody>
      </p:sp>
    </p:spTree>
    <p:extLst>
      <p:ext uri="{BB962C8B-B14F-4D97-AF65-F5344CB8AC3E}">
        <p14:creationId xmlns:p14="http://schemas.microsoft.com/office/powerpoint/2010/main" val="2415931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dirty="0">
                <a:latin typeface="Calibri" charset="0"/>
              </a:rPr>
              <a:t>Your 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599" y="274638"/>
            <a:ext cx="8638953" cy="639762"/>
          </a:xfrm>
        </p:spPr>
        <p:txBody>
          <a:bodyPr>
            <a:noAutofit/>
          </a:bodyPr>
          <a:lstStyle/>
          <a:p>
            <a:r>
              <a:rPr lang="en-US" dirty="0">
                <a:latin typeface="Calibri" charset="0"/>
              </a:rPr>
              <a:t>Posting Ideas for Class Discussion</a:t>
            </a:r>
          </a:p>
        </p:txBody>
      </p:sp>
      <p:sp>
        <p:nvSpPr>
          <p:cNvPr id="2" name="Slide Number Placeholder 1">
            <a:extLst>
              <a:ext uri="{FF2B5EF4-FFF2-40B4-BE49-F238E27FC236}">
                <a16:creationId xmlns:a16="http://schemas.microsoft.com/office/drawing/2014/main" id="{5E8C624D-1547-4F96-957F-A4556750EB6B}"/>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374003762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dirty="0">
                <a:latin typeface="Calibri" charset="0"/>
              </a:rPr>
              <a:t>Your 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600" y="274638"/>
            <a:ext cx="8458200" cy="639762"/>
          </a:xfrm>
        </p:spPr>
        <p:txBody>
          <a:bodyPr>
            <a:noAutofit/>
          </a:bodyPr>
          <a:lstStyle/>
          <a:p>
            <a:r>
              <a:rPr lang="en-US" dirty="0">
                <a:latin typeface="Calibri" charset="0"/>
              </a:rPr>
              <a:t>Discussing Our Ideas</a:t>
            </a:r>
          </a:p>
        </p:txBody>
      </p:sp>
      <p:sp>
        <p:nvSpPr>
          <p:cNvPr id="2" name="Slide Number Placeholder 1">
            <a:extLst>
              <a:ext uri="{FF2B5EF4-FFF2-40B4-BE49-F238E27FC236}">
                <a16:creationId xmlns:a16="http://schemas.microsoft.com/office/drawing/2014/main" id="{D0B285E1-3833-42F6-97B8-5FE282ABE11B}"/>
              </a:ext>
            </a:extLst>
          </p:cNvPr>
          <p:cNvSpPr>
            <a:spLocks noGrp="1"/>
          </p:cNvSpPr>
          <p:nvPr>
            <p:ph type="sldNum" sz="quarter" idx="12"/>
          </p:nvPr>
        </p:nvSpPr>
        <p:spPr/>
        <p:txBody>
          <a:bodyPr/>
          <a:lstStyle/>
          <a:p>
            <a:fld id="{C82A8714-C4A1-614E-B309-DB23F8B4D841}" type="slidenum">
              <a:rPr lang="en-US" smtClean="0"/>
              <a:t>7</a:t>
            </a:fld>
            <a:endParaRPr lang="en-US"/>
          </a:p>
        </p:txBody>
      </p:sp>
    </p:spTree>
    <p:extLst>
      <p:ext uri="{BB962C8B-B14F-4D97-AF65-F5344CB8AC3E}">
        <p14:creationId xmlns:p14="http://schemas.microsoft.com/office/powerpoint/2010/main" val="248032011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Reading</a:t>
            </a:r>
          </a:p>
        </p:txBody>
      </p:sp>
      <p:sp>
        <p:nvSpPr>
          <p:cNvPr id="9" name="Content Placeholder 8"/>
          <p:cNvSpPr>
            <a:spLocks noGrp="1"/>
          </p:cNvSpPr>
          <p:nvPr>
            <p:ph idx="1"/>
          </p:nvPr>
        </p:nvSpPr>
        <p:spPr>
          <a:xfrm>
            <a:off x="457199" y="1417638"/>
            <a:ext cx="3748313" cy="4559416"/>
          </a:xfrm>
        </p:spPr>
        <p:txBody>
          <a:bodyPr vert="horz" lIns="91440" tIns="45720" rIns="91440" bIns="45720" rtlCol="0" anchor="t">
            <a:normAutofit/>
          </a:bodyPr>
          <a:lstStyle/>
          <a:p>
            <a:r>
              <a:rPr lang="en-US" dirty="0">
                <a:cs typeface="Calibri"/>
              </a:rPr>
              <a:t>Read the "Animals Storyline Reading" using the Questions, Connections, Questions Reading Strategy.</a:t>
            </a:r>
          </a:p>
          <a:p>
            <a:endParaRPr lang="en-US" dirty="0"/>
          </a:p>
        </p:txBody>
      </p:sp>
      <p:sp>
        <p:nvSpPr>
          <p:cNvPr id="5" name="Slide Number Placeholder 4"/>
          <p:cNvSpPr>
            <a:spLocks noGrp="1"/>
          </p:cNvSpPr>
          <p:nvPr>
            <p:ph type="sldNum" sz="quarter" idx="12"/>
          </p:nvPr>
        </p:nvSpPr>
        <p:spPr/>
        <p:txBody>
          <a:bodyPr/>
          <a:lstStyle/>
          <a:p>
            <a:fld id="{C82A8714-C4A1-614E-B309-DB23F8B4D841}" type="slidenum">
              <a:rPr lang="en-US" smtClean="0"/>
              <a:t>8</a:t>
            </a:fld>
            <a:endParaRPr lang="en-US"/>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19643"/>
          <a:stretch/>
        </p:blipFill>
        <p:spPr>
          <a:xfrm>
            <a:off x="4110675" y="1250120"/>
            <a:ext cx="4670962" cy="4236280"/>
          </a:xfrm>
          <a:prstGeom prst="rect">
            <a:avLst/>
          </a:prstGeom>
          <a:ln>
            <a:solidFill>
              <a:schemeClr val="tx1"/>
            </a:solidFill>
          </a:ln>
        </p:spPr>
      </p:pic>
    </p:spTree>
    <p:extLst>
      <p:ext uri="{BB962C8B-B14F-4D97-AF65-F5344CB8AC3E}">
        <p14:creationId xmlns:p14="http://schemas.microsoft.com/office/powerpoint/2010/main" val="2095824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from today to your predictions and explanations.</a:t>
            </a:r>
          </a:p>
          <a:p>
            <a:endParaRPr lang="en-US" dirty="0"/>
          </a:p>
        </p:txBody>
      </p:sp>
      <p:sp>
        <p:nvSpPr>
          <p:cNvPr id="4" name="Slide Number Placeholder 3">
            <a:extLst>
              <a:ext uri="{FF2B5EF4-FFF2-40B4-BE49-F238E27FC236}">
                <a16:creationId xmlns:a16="http://schemas.microsoft.com/office/drawing/2014/main" id="{E8676D73-66C4-4C40-9395-DEB80192FB57}"/>
              </a:ext>
            </a:extLst>
          </p:cNvPr>
          <p:cNvSpPr>
            <a:spLocks noGrp="1"/>
          </p:cNvSpPr>
          <p:nvPr>
            <p:ph type="sldNum" sz="quarter" idx="12"/>
          </p:nvPr>
        </p:nvSpPr>
        <p:spPr/>
        <p:txBody>
          <a:bodyPr/>
          <a:lstStyle/>
          <a:p>
            <a:fld id="{C82A8714-C4A1-614E-B309-DB23F8B4D841}" type="slidenum">
              <a:rPr lang="en-US" smtClean="0"/>
              <a:t>9</a:t>
            </a:fld>
            <a:endParaRPr lang="en-US"/>
          </a:p>
        </p:txBody>
      </p:sp>
    </p:spTree>
    <p:extLst>
      <p:ext uri="{BB962C8B-B14F-4D97-AF65-F5344CB8AC3E}">
        <p14:creationId xmlns:p14="http://schemas.microsoft.com/office/powerpoint/2010/main" val="2057391373"/>
      </p:ext>
    </p:extLst>
  </p:cSld>
  <p:clrMapOvr>
    <a:masterClrMapping/>
  </p:clrMapOvr>
</p:sld>
</file>

<file path=ppt/theme/theme1.xml><?xml version="1.0" encoding="utf-8"?>
<a:theme xmlns:a="http://schemas.openxmlformats.org/drawingml/2006/main" name="Template 1 CarbonTIM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CarbonTIME Slides.potx</Template>
  <TotalTime>6264</TotalTime>
  <Words>1532</Words>
  <Application>Microsoft Macintosh PowerPoint</Application>
  <PresentationFormat>On-screen Show (4:3)</PresentationFormat>
  <Paragraphs>105</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Template 1 CarbonTIME Slides</vt:lpstr>
      <vt:lpstr>Animals Unit  Activity 1.2 Expressing Ideas and Questions and Questions about How Animals Grow</vt:lpstr>
      <vt:lpstr>Unit map</vt:lpstr>
      <vt:lpstr>Child Growing Video</vt:lpstr>
      <vt:lpstr>Expressing Ideas and Questions Tool</vt:lpstr>
      <vt:lpstr>Comparing Ideas with a Partner</vt:lpstr>
      <vt:lpstr>Posting Ideas for Class Discussion</vt:lpstr>
      <vt:lpstr>Discussing Our Ideas</vt:lpstr>
      <vt:lpstr>Reading</vt:lpstr>
      <vt:lpstr>Save for later</vt:lpstr>
      <vt:lpstr>Learning Tracking Tool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Tompkins, Elizabeth</cp:lastModifiedBy>
  <cp:revision>92</cp:revision>
  <dcterms:created xsi:type="dcterms:W3CDTF">2014-08-04T16:43:47Z</dcterms:created>
  <dcterms:modified xsi:type="dcterms:W3CDTF">2020-03-23T18:04:11Z</dcterms:modified>
</cp:coreProperties>
</file>