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332" r:id="rId2"/>
    <p:sldId id="375" r:id="rId3"/>
    <p:sldId id="377" r:id="rId4"/>
    <p:sldId id="294" r:id="rId5"/>
    <p:sldId id="367" r:id="rId6"/>
    <p:sldId id="337" r:id="rId7"/>
    <p:sldId id="338" r:id="rId8"/>
    <p:sldId id="339" r:id="rId9"/>
    <p:sldId id="340" r:id="rId10"/>
    <p:sldId id="341" r:id="rId11"/>
    <p:sldId id="342" r:id="rId12"/>
    <p:sldId id="343" r:id="rId13"/>
    <p:sldId id="344" r:id="rId14"/>
    <p:sldId id="345" r:id="rId15"/>
    <p:sldId id="346" r:id="rId16"/>
    <p:sldId id="347" r:id="rId17"/>
    <p:sldId id="378" r:id="rId18"/>
    <p:sldId id="352" r:id="rId19"/>
    <p:sldId id="357" r:id="rId20"/>
    <p:sldId id="358" r:id="rId21"/>
    <p:sldId id="359" r:id="rId22"/>
    <p:sldId id="360" r:id="rId23"/>
    <p:sldId id="361" r:id="rId24"/>
    <p:sldId id="362" r:id="rId25"/>
    <p:sldId id="363" r:id="rId26"/>
    <p:sldId id="376"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mn-cs"/>
      </a:defRPr>
    </a:lvl2pPr>
    <a:lvl3pPr marL="914400" algn="l" defTabSz="457200" rtl="0" fontAlgn="base">
      <a:spcBef>
        <a:spcPct val="0"/>
      </a:spcBef>
      <a:spcAft>
        <a:spcPct val="0"/>
      </a:spcAft>
      <a:defRPr kern="1200">
        <a:solidFill>
          <a:schemeClr val="tx1"/>
        </a:solidFill>
        <a:latin typeface="Calibri" pitchFamily="34" charset="0"/>
        <a:ea typeface="+mn-ea"/>
        <a:cs typeface="+mn-cs"/>
      </a:defRPr>
    </a:lvl3pPr>
    <a:lvl4pPr marL="1371600" algn="l" defTabSz="457200" rtl="0" fontAlgn="base">
      <a:spcBef>
        <a:spcPct val="0"/>
      </a:spcBef>
      <a:spcAft>
        <a:spcPct val="0"/>
      </a:spcAft>
      <a:defRPr kern="1200">
        <a:solidFill>
          <a:schemeClr val="tx1"/>
        </a:solidFill>
        <a:latin typeface="Calibri" pitchFamily="34" charset="0"/>
        <a:ea typeface="+mn-ea"/>
        <a:cs typeface="+mn-cs"/>
      </a:defRPr>
    </a:lvl4pPr>
    <a:lvl5pPr marL="1828800" algn="l" defTabSz="457200"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882">
          <p15:clr>
            <a:srgbClr val="A4A3A4"/>
          </p15:clr>
        </p15:guide>
        <p15:guide id="2" pos="11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6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88" autoAdjust="0"/>
    <p:restoredTop sz="90580" autoAdjust="0"/>
  </p:normalViewPr>
  <p:slideViewPr>
    <p:cSldViewPr snapToGrid="0" snapToObjects="1" showGuides="1">
      <p:cViewPr varScale="1">
        <p:scale>
          <a:sx n="85" d="100"/>
          <a:sy n="85" d="100"/>
        </p:scale>
        <p:origin x="1200" y="168"/>
      </p:cViewPr>
      <p:guideLst>
        <p:guide orient="horz" pos="1882"/>
        <p:guide pos="1132"/>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1"/>
            <c:bubble3D val="0"/>
            <c:spPr>
              <a:solidFill>
                <a:schemeClr val="bg1">
                  <a:lumMod val="50000"/>
                </a:schemeClr>
              </a:solidFill>
            </c:spPr>
            <c:extLst>
              <c:ext xmlns:c16="http://schemas.microsoft.com/office/drawing/2014/chart" uri="{C3380CC4-5D6E-409C-BE32-E72D297353CC}">
                <c16:uniqueId val="{00000001-B471-467F-9395-9F8E8D1DDE89}"/>
              </c:ext>
            </c:extLst>
          </c:dPt>
          <c:dPt>
            <c:idx val="2"/>
            <c:bubble3D val="0"/>
            <c:spPr>
              <a:solidFill>
                <a:srgbClr val="FF0000"/>
              </a:solidFill>
            </c:spPr>
            <c:extLst>
              <c:ext xmlns:c16="http://schemas.microsoft.com/office/drawing/2014/chart" uri="{C3380CC4-5D6E-409C-BE32-E72D297353CC}">
                <c16:uniqueId val="{00000003-B471-467F-9395-9F8E8D1DDE89}"/>
              </c:ext>
            </c:extLst>
          </c:dPt>
          <c:dPt>
            <c:idx val="3"/>
            <c:bubble3D val="0"/>
            <c:spPr>
              <a:solidFill>
                <a:srgbClr val="92D050"/>
              </a:solidFill>
            </c:spPr>
            <c:extLst>
              <c:ext xmlns:c16="http://schemas.microsoft.com/office/drawing/2014/chart" uri="{C3380CC4-5D6E-409C-BE32-E72D297353CC}">
                <c16:uniqueId val="{00000005-B471-467F-9395-9F8E8D1DDE89}"/>
              </c:ext>
            </c:extLst>
          </c:dPt>
          <c:dPt>
            <c:idx val="4"/>
            <c:bubble3D val="0"/>
            <c:spPr>
              <a:solidFill>
                <a:srgbClr val="7030A0"/>
              </a:solidFill>
            </c:spPr>
            <c:extLst>
              <c:ext xmlns:c16="http://schemas.microsoft.com/office/drawing/2014/chart" uri="{C3380CC4-5D6E-409C-BE32-E72D297353CC}">
                <c16:uniqueId val="{00000007-B471-467F-9395-9F8E8D1DDE89}"/>
              </c:ext>
            </c:extLst>
          </c:dPt>
          <c:dPt>
            <c:idx val="6"/>
            <c:bubble3D val="0"/>
            <c:spPr>
              <a:solidFill>
                <a:schemeClr val="tx1"/>
              </a:solidFill>
            </c:spPr>
            <c:extLst>
              <c:ext xmlns:c16="http://schemas.microsoft.com/office/drawing/2014/chart" uri="{C3380CC4-5D6E-409C-BE32-E72D297353CC}">
                <c16:uniqueId val="{00000009-B471-467F-9395-9F8E8D1DDE89}"/>
              </c:ext>
            </c:extLst>
          </c:dPt>
          <c:cat>
            <c:strRef>
              <c:f>Sheet1!$A$2:$A$8</c:f>
              <c:strCache>
                <c:ptCount val="7"/>
                <c:pt idx="0">
                  <c:v>H2O</c:v>
                </c:pt>
                <c:pt idx="1">
                  <c:v>CO2</c:v>
                </c:pt>
                <c:pt idx="2">
                  <c:v>O2</c:v>
                </c:pt>
                <c:pt idx="3">
                  <c:v>Carbohydrates</c:v>
                </c:pt>
                <c:pt idx="4">
                  <c:v>Protein</c:v>
                </c:pt>
                <c:pt idx="5">
                  <c:v>Fat</c:v>
                </c:pt>
                <c:pt idx="6">
                  <c:v>Minerals</c:v>
                </c:pt>
              </c:strCache>
            </c:strRef>
          </c:cat>
          <c:val>
            <c:numRef>
              <c:f>Sheet1!$B$2:$B$8</c:f>
              <c:numCache>
                <c:formatCode>General</c:formatCode>
                <c:ptCount val="7"/>
                <c:pt idx="0">
                  <c:v>55</c:v>
                </c:pt>
                <c:pt idx="1">
                  <c:v>0</c:v>
                </c:pt>
                <c:pt idx="2">
                  <c:v>0</c:v>
                </c:pt>
                <c:pt idx="3">
                  <c:v>0</c:v>
                </c:pt>
                <c:pt idx="4">
                  <c:v>15</c:v>
                </c:pt>
                <c:pt idx="5">
                  <c:v>20</c:v>
                </c:pt>
                <c:pt idx="6">
                  <c:v>3</c:v>
                </c:pt>
              </c:numCache>
            </c:numRef>
          </c:val>
          <c:extLst>
            <c:ext xmlns:c16="http://schemas.microsoft.com/office/drawing/2014/chart" uri="{C3380CC4-5D6E-409C-BE32-E72D297353CC}">
              <c16:uniqueId val="{0000000A-B471-467F-9395-9F8E8D1DDE89}"/>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1"/>
            <c:bubble3D val="0"/>
            <c:spPr>
              <a:solidFill>
                <a:schemeClr val="bg1">
                  <a:lumMod val="50000"/>
                </a:schemeClr>
              </a:solidFill>
            </c:spPr>
            <c:extLst>
              <c:ext xmlns:c16="http://schemas.microsoft.com/office/drawing/2014/chart" uri="{C3380CC4-5D6E-409C-BE32-E72D297353CC}">
                <c16:uniqueId val="{00000001-A785-4CAC-A2B6-1FB57AABDC8A}"/>
              </c:ext>
            </c:extLst>
          </c:dPt>
          <c:dPt>
            <c:idx val="2"/>
            <c:bubble3D val="0"/>
            <c:spPr>
              <a:solidFill>
                <a:srgbClr val="FF0000"/>
              </a:solidFill>
            </c:spPr>
            <c:extLst>
              <c:ext xmlns:c16="http://schemas.microsoft.com/office/drawing/2014/chart" uri="{C3380CC4-5D6E-409C-BE32-E72D297353CC}">
                <c16:uniqueId val="{00000003-A785-4CAC-A2B6-1FB57AABDC8A}"/>
              </c:ext>
            </c:extLst>
          </c:dPt>
          <c:dPt>
            <c:idx val="3"/>
            <c:bubble3D val="0"/>
            <c:spPr>
              <a:solidFill>
                <a:srgbClr val="92D050"/>
              </a:solidFill>
            </c:spPr>
            <c:extLst>
              <c:ext xmlns:c16="http://schemas.microsoft.com/office/drawing/2014/chart" uri="{C3380CC4-5D6E-409C-BE32-E72D297353CC}">
                <c16:uniqueId val="{00000005-A785-4CAC-A2B6-1FB57AABDC8A}"/>
              </c:ext>
            </c:extLst>
          </c:dPt>
          <c:dPt>
            <c:idx val="4"/>
            <c:bubble3D val="0"/>
            <c:spPr>
              <a:solidFill>
                <a:srgbClr val="7030A0"/>
              </a:solidFill>
            </c:spPr>
            <c:extLst>
              <c:ext xmlns:c16="http://schemas.microsoft.com/office/drawing/2014/chart" uri="{C3380CC4-5D6E-409C-BE32-E72D297353CC}">
                <c16:uniqueId val="{00000007-A785-4CAC-A2B6-1FB57AABDC8A}"/>
              </c:ext>
            </c:extLst>
          </c:dPt>
          <c:dPt>
            <c:idx val="6"/>
            <c:bubble3D val="0"/>
            <c:spPr>
              <a:solidFill>
                <a:schemeClr val="tx1"/>
              </a:solidFill>
            </c:spPr>
            <c:extLst>
              <c:ext xmlns:c16="http://schemas.microsoft.com/office/drawing/2014/chart" uri="{C3380CC4-5D6E-409C-BE32-E72D297353CC}">
                <c16:uniqueId val="{00000009-A785-4CAC-A2B6-1FB57AABDC8A}"/>
              </c:ext>
            </c:extLst>
          </c:dPt>
          <c:cat>
            <c:strRef>
              <c:f>Sheet1!$A$2:$A$8</c:f>
              <c:strCache>
                <c:ptCount val="7"/>
                <c:pt idx="0">
                  <c:v>H2O</c:v>
                </c:pt>
                <c:pt idx="1">
                  <c:v>CO2</c:v>
                </c:pt>
                <c:pt idx="2">
                  <c:v>O2</c:v>
                </c:pt>
                <c:pt idx="3">
                  <c:v>Carbohydrates</c:v>
                </c:pt>
                <c:pt idx="4">
                  <c:v>Protein</c:v>
                </c:pt>
                <c:pt idx="5">
                  <c:v>Fat</c:v>
                </c:pt>
                <c:pt idx="6">
                  <c:v>Minerals</c:v>
                </c:pt>
              </c:strCache>
            </c:strRef>
          </c:cat>
          <c:val>
            <c:numRef>
              <c:f>Sheet1!$B$2:$B$8</c:f>
              <c:numCache>
                <c:formatCode>General</c:formatCode>
                <c:ptCount val="7"/>
                <c:pt idx="0">
                  <c:v>60</c:v>
                </c:pt>
                <c:pt idx="1">
                  <c:v>0</c:v>
                </c:pt>
                <c:pt idx="2">
                  <c:v>0</c:v>
                </c:pt>
                <c:pt idx="3">
                  <c:v>30</c:v>
                </c:pt>
                <c:pt idx="4">
                  <c:v>0</c:v>
                </c:pt>
                <c:pt idx="5">
                  <c:v>0</c:v>
                </c:pt>
                <c:pt idx="6">
                  <c:v>5</c:v>
                </c:pt>
              </c:numCache>
            </c:numRef>
          </c:val>
          <c:extLst>
            <c:ext xmlns:c16="http://schemas.microsoft.com/office/drawing/2014/chart" uri="{C3380CC4-5D6E-409C-BE32-E72D297353CC}">
              <c16:uniqueId val="{0000000A-A785-4CAC-A2B6-1FB57AABDC8A}"/>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1"/>
            <c:bubble3D val="0"/>
            <c:spPr>
              <a:solidFill>
                <a:schemeClr val="bg1">
                  <a:lumMod val="50000"/>
                </a:schemeClr>
              </a:solidFill>
            </c:spPr>
            <c:extLst>
              <c:ext xmlns:c16="http://schemas.microsoft.com/office/drawing/2014/chart" uri="{C3380CC4-5D6E-409C-BE32-E72D297353CC}">
                <c16:uniqueId val="{00000001-17CF-42E3-BE38-BFE128BB6789}"/>
              </c:ext>
            </c:extLst>
          </c:dPt>
          <c:dPt>
            <c:idx val="2"/>
            <c:bubble3D val="0"/>
            <c:spPr>
              <a:solidFill>
                <a:srgbClr val="FF0000"/>
              </a:solidFill>
            </c:spPr>
            <c:extLst>
              <c:ext xmlns:c16="http://schemas.microsoft.com/office/drawing/2014/chart" uri="{C3380CC4-5D6E-409C-BE32-E72D297353CC}">
                <c16:uniqueId val="{00000003-17CF-42E3-BE38-BFE128BB6789}"/>
              </c:ext>
            </c:extLst>
          </c:dPt>
          <c:dPt>
            <c:idx val="3"/>
            <c:bubble3D val="0"/>
            <c:spPr>
              <a:solidFill>
                <a:srgbClr val="92D050"/>
              </a:solidFill>
            </c:spPr>
            <c:extLst>
              <c:ext xmlns:c16="http://schemas.microsoft.com/office/drawing/2014/chart" uri="{C3380CC4-5D6E-409C-BE32-E72D297353CC}">
                <c16:uniqueId val="{00000005-17CF-42E3-BE38-BFE128BB6789}"/>
              </c:ext>
            </c:extLst>
          </c:dPt>
          <c:dPt>
            <c:idx val="4"/>
            <c:bubble3D val="0"/>
            <c:spPr>
              <a:solidFill>
                <a:srgbClr val="7030A0"/>
              </a:solidFill>
            </c:spPr>
            <c:extLst>
              <c:ext xmlns:c16="http://schemas.microsoft.com/office/drawing/2014/chart" uri="{C3380CC4-5D6E-409C-BE32-E72D297353CC}">
                <c16:uniqueId val="{00000007-17CF-42E3-BE38-BFE128BB6789}"/>
              </c:ext>
            </c:extLst>
          </c:dPt>
          <c:dPt>
            <c:idx val="6"/>
            <c:bubble3D val="0"/>
            <c:spPr>
              <a:solidFill>
                <a:schemeClr val="tx1"/>
              </a:solidFill>
            </c:spPr>
            <c:extLst>
              <c:ext xmlns:c16="http://schemas.microsoft.com/office/drawing/2014/chart" uri="{C3380CC4-5D6E-409C-BE32-E72D297353CC}">
                <c16:uniqueId val="{00000009-17CF-42E3-BE38-BFE128BB6789}"/>
              </c:ext>
            </c:extLst>
          </c:dPt>
          <c:cat>
            <c:strRef>
              <c:f>Sheet1!$A$2:$A$8</c:f>
              <c:strCache>
                <c:ptCount val="7"/>
                <c:pt idx="0">
                  <c:v>H2O</c:v>
                </c:pt>
                <c:pt idx="1">
                  <c:v>CO2</c:v>
                </c:pt>
                <c:pt idx="2">
                  <c:v>O2</c:v>
                </c:pt>
                <c:pt idx="3">
                  <c:v>Carbohydrates</c:v>
                </c:pt>
                <c:pt idx="4">
                  <c:v>Protein</c:v>
                </c:pt>
                <c:pt idx="5">
                  <c:v>Fat</c:v>
                </c:pt>
                <c:pt idx="6">
                  <c:v>Minerals</c:v>
                </c:pt>
              </c:strCache>
            </c:strRef>
          </c:cat>
          <c:val>
            <c:numRef>
              <c:f>Sheet1!$B$2:$B$8</c:f>
              <c:numCache>
                <c:formatCode>General</c:formatCode>
                <c:ptCount val="7"/>
                <c:pt idx="0">
                  <c:v>60</c:v>
                </c:pt>
                <c:pt idx="1">
                  <c:v>30</c:v>
                </c:pt>
                <c:pt idx="2">
                  <c:v>0</c:v>
                </c:pt>
                <c:pt idx="3">
                  <c:v>0</c:v>
                </c:pt>
                <c:pt idx="4">
                  <c:v>0</c:v>
                </c:pt>
                <c:pt idx="5">
                  <c:v>0</c:v>
                </c:pt>
                <c:pt idx="6">
                  <c:v>10</c:v>
                </c:pt>
              </c:numCache>
            </c:numRef>
          </c:val>
          <c:extLst>
            <c:ext xmlns:c16="http://schemas.microsoft.com/office/drawing/2014/chart" uri="{C3380CC4-5D6E-409C-BE32-E72D297353CC}">
              <c16:uniqueId val="{0000000A-17CF-42E3-BE38-BFE128BB6789}"/>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1"/>
            <c:bubble3D val="0"/>
            <c:spPr>
              <a:solidFill>
                <a:schemeClr val="bg1">
                  <a:lumMod val="50000"/>
                </a:schemeClr>
              </a:solidFill>
            </c:spPr>
            <c:extLst>
              <c:ext xmlns:c16="http://schemas.microsoft.com/office/drawing/2014/chart" uri="{C3380CC4-5D6E-409C-BE32-E72D297353CC}">
                <c16:uniqueId val="{00000001-554A-4656-931C-BE37A867786E}"/>
              </c:ext>
            </c:extLst>
          </c:dPt>
          <c:dPt>
            <c:idx val="2"/>
            <c:bubble3D val="0"/>
            <c:spPr>
              <a:solidFill>
                <a:srgbClr val="FF0000"/>
              </a:solidFill>
            </c:spPr>
            <c:extLst>
              <c:ext xmlns:c16="http://schemas.microsoft.com/office/drawing/2014/chart" uri="{C3380CC4-5D6E-409C-BE32-E72D297353CC}">
                <c16:uniqueId val="{00000003-554A-4656-931C-BE37A867786E}"/>
              </c:ext>
            </c:extLst>
          </c:dPt>
          <c:dPt>
            <c:idx val="3"/>
            <c:bubble3D val="0"/>
            <c:spPr>
              <a:solidFill>
                <a:srgbClr val="92D050"/>
              </a:solidFill>
            </c:spPr>
            <c:extLst>
              <c:ext xmlns:c16="http://schemas.microsoft.com/office/drawing/2014/chart" uri="{C3380CC4-5D6E-409C-BE32-E72D297353CC}">
                <c16:uniqueId val="{00000005-554A-4656-931C-BE37A867786E}"/>
              </c:ext>
            </c:extLst>
          </c:dPt>
          <c:dPt>
            <c:idx val="4"/>
            <c:bubble3D val="0"/>
            <c:spPr>
              <a:solidFill>
                <a:srgbClr val="7030A0"/>
              </a:solidFill>
            </c:spPr>
            <c:extLst>
              <c:ext xmlns:c16="http://schemas.microsoft.com/office/drawing/2014/chart" uri="{C3380CC4-5D6E-409C-BE32-E72D297353CC}">
                <c16:uniqueId val="{00000007-554A-4656-931C-BE37A867786E}"/>
              </c:ext>
            </c:extLst>
          </c:dPt>
          <c:dPt>
            <c:idx val="6"/>
            <c:bubble3D val="0"/>
            <c:spPr>
              <a:solidFill>
                <a:schemeClr val="tx1"/>
              </a:solidFill>
            </c:spPr>
            <c:extLst>
              <c:ext xmlns:c16="http://schemas.microsoft.com/office/drawing/2014/chart" uri="{C3380CC4-5D6E-409C-BE32-E72D297353CC}">
                <c16:uniqueId val="{00000009-554A-4656-931C-BE37A867786E}"/>
              </c:ext>
            </c:extLst>
          </c:dPt>
          <c:cat>
            <c:strRef>
              <c:f>Sheet1!$A$2:$A$8</c:f>
              <c:strCache>
                <c:ptCount val="7"/>
                <c:pt idx="0">
                  <c:v>H2O</c:v>
                </c:pt>
                <c:pt idx="1">
                  <c:v>CO2</c:v>
                </c:pt>
                <c:pt idx="2">
                  <c:v>O2</c:v>
                </c:pt>
                <c:pt idx="3">
                  <c:v>Carbohydrates</c:v>
                </c:pt>
                <c:pt idx="4">
                  <c:v>Fat</c:v>
                </c:pt>
                <c:pt idx="5">
                  <c:v>Protein</c:v>
                </c:pt>
                <c:pt idx="6">
                  <c:v>Minerals</c:v>
                </c:pt>
              </c:strCache>
            </c:strRef>
          </c:cat>
          <c:val>
            <c:numRef>
              <c:f>Sheet1!$B$2:$B$8</c:f>
              <c:numCache>
                <c:formatCode>General</c:formatCode>
                <c:ptCount val="7"/>
                <c:pt idx="0">
                  <c:v>55</c:v>
                </c:pt>
                <c:pt idx="1">
                  <c:v>0</c:v>
                </c:pt>
                <c:pt idx="2">
                  <c:v>0</c:v>
                </c:pt>
                <c:pt idx="3">
                  <c:v>30</c:v>
                </c:pt>
                <c:pt idx="4">
                  <c:v>0</c:v>
                </c:pt>
                <c:pt idx="5">
                  <c:v>5</c:v>
                </c:pt>
                <c:pt idx="6">
                  <c:v>3</c:v>
                </c:pt>
              </c:numCache>
            </c:numRef>
          </c:val>
          <c:extLst>
            <c:ext xmlns:c16="http://schemas.microsoft.com/office/drawing/2014/chart" uri="{C3380CC4-5D6E-409C-BE32-E72D297353CC}">
              <c16:uniqueId val="{0000000A-554A-4656-931C-BE37A867786E}"/>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C32EC7A-E24D-4A04-A209-13D8BFCD96E2}" type="datetimeFigureOut">
              <a:rPr lang="en-US"/>
              <a:pPr>
                <a:defRPr/>
              </a:pPr>
              <a:t>9/11/19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156989C-F072-4A43-8A02-18E37B182F54}" type="slidenum">
              <a:rPr lang="en-US"/>
              <a:pPr>
                <a:defRPr/>
              </a:pPr>
              <a:t>‹#›</a:t>
            </a:fld>
            <a:endParaRPr lang="en-US"/>
          </a:p>
        </p:txBody>
      </p:sp>
    </p:spTree>
    <p:extLst>
      <p:ext uri="{BB962C8B-B14F-4D97-AF65-F5344CB8AC3E}">
        <p14:creationId xmlns:p14="http://schemas.microsoft.com/office/powerpoint/2010/main" val="36928946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EE6164C-12D9-4BE1-874C-536CD0064B6B}" type="datetimeFigureOut">
              <a:rPr lang="en-US"/>
              <a:pPr>
                <a:defRPr/>
              </a:pPr>
              <a:t>9/11/19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43F2B95-6723-4664-AF5C-EF8D4405177E}" type="slidenum">
              <a:rPr lang="en-US"/>
              <a:pPr>
                <a:defRPr/>
              </a:pPr>
              <a:t>‹#›</a:t>
            </a:fld>
            <a:endParaRPr lang="en-US"/>
          </a:p>
        </p:txBody>
      </p:sp>
    </p:spTree>
    <p:extLst>
      <p:ext uri="{BB962C8B-B14F-4D97-AF65-F5344CB8AC3E}">
        <p14:creationId xmlns:p14="http://schemas.microsoft.com/office/powerpoint/2010/main" val="2428501310"/>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p>
          <a:p>
            <a:pPr lvl="0"/>
            <a:endParaRPr lang="en-US" sz="1200" b="0" kern="1200" baseline="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start to think about how cows grow.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Tell students that in today’s activity we will use molecular modeling to think more about how cows grow through digestion and biosynthesis.</a:t>
            </a:r>
          </a:p>
          <a:p>
            <a:r>
              <a:rPr lang="en-US" sz="1200" kern="1200" dirty="0">
                <a:solidFill>
                  <a:schemeClr val="tx1"/>
                </a:solidFill>
                <a:effectLst/>
                <a:latin typeface="+mn-lt"/>
                <a:ea typeface="+mn-ea"/>
                <a:cs typeface="+mn-cs"/>
              </a:rPr>
              <a:t>Open 5.2 Molecular Models for Cows Growing: Digestion and Biosynthesis PPT</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93991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Image Credit (molecule):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set up their reactants and model digestion.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 each pair of students a Molecular Models 11 x 17 Placemat, one set of Forms of Energy Cards, one pair of scissors, a removable tape dispenser, and one protein molecule, one carbohydrate molecule, one fat molecule, and eight water molecules (from the 5.2 Polymers for Cutting Handout). </a:t>
            </a:r>
          </a:p>
          <a:p>
            <a:pPr lvl="0"/>
            <a:r>
              <a:rPr lang="en-US" sz="1200" kern="1200" dirty="0">
                <a:solidFill>
                  <a:schemeClr val="tx1"/>
                </a:solidFill>
                <a:effectLst/>
                <a:latin typeface="+mn-lt"/>
                <a:ea typeface="+mn-ea"/>
                <a:cs typeface="+mn-cs"/>
              </a:rPr>
              <a:t>Have students place a “chemical energy card” on the reactants side of their placemat, along with their water, protein, carbohydrate, and fat molecules.</a:t>
            </a:r>
          </a:p>
          <a:p>
            <a:pPr lvl="0"/>
            <a:r>
              <a:rPr lang="en-US" sz="1200" kern="1200" dirty="0">
                <a:solidFill>
                  <a:schemeClr val="tx1"/>
                </a:solidFill>
                <a:effectLst/>
                <a:latin typeface="+mn-lt"/>
                <a:ea typeface="+mn-ea"/>
                <a:cs typeface="+mn-cs"/>
              </a:rPr>
              <a:t>Coach students to simulate the process of hydrolysis by cutting a water molecule </a:t>
            </a:r>
            <a:r>
              <a:rPr lang="en-US" sz="1200" i="1" kern="1200" dirty="0">
                <a:solidFill>
                  <a:schemeClr val="tx1"/>
                </a:solidFill>
                <a:effectLst/>
                <a:latin typeface="+mn-lt"/>
                <a:ea typeface="+mn-ea"/>
                <a:cs typeface="+mn-cs"/>
              </a:rPr>
              <a:t>each time</a:t>
            </a:r>
            <a:r>
              <a:rPr lang="en-US" sz="1200" kern="1200" dirty="0">
                <a:solidFill>
                  <a:schemeClr val="tx1"/>
                </a:solidFill>
                <a:effectLst/>
                <a:latin typeface="+mn-lt"/>
                <a:ea typeface="+mn-ea"/>
                <a:cs typeface="+mn-cs"/>
              </a:rPr>
              <a:t> they make a cut in the polymer. This helps show that each time a bond between two monomers is broken, the chemical reaction requires water and new bonds form.</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Protein</a:t>
            </a:r>
            <a:r>
              <a:rPr lang="en-US" sz="1200" kern="1200" dirty="0">
                <a:solidFill>
                  <a:schemeClr val="tx1"/>
                </a:solidFill>
                <a:effectLst/>
                <a:latin typeface="+mn-lt"/>
                <a:ea typeface="+mn-ea"/>
                <a:cs typeface="+mn-cs"/>
              </a:rPr>
              <a:t>: Show slide 7. Have students cut one protein polymer into amino acid monomers. Then, cut the water molecules and attach an –H and an –OH to each amino acid. Watch the animation on slides 8-9.</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Carbohydrate</a:t>
            </a:r>
            <a:r>
              <a:rPr lang="en-US" sz="1200" kern="1200" dirty="0">
                <a:solidFill>
                  <a:schemeClr val="tx1"/>
                </a:solidFill>
                <a:effectLst/>
                <a:latin typeface="+mn-lt"/>
                <a:ea typeface="+mn-ea"/>
                <a:cs typeface="+mn-cs"/>
              </a:rPr>
              <a:t>: Show slide 10. Have students cut one starch polymer (a type of carbohydrate) into glucose monomers. Then cut the water molecules and attach an –H and an –OH to each glucose. Watch the animation on slides 11-12.</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Fat</a:t>
            </a:r>
            <a:r>
              <a:rPr lang="en-US" sz="1200" kern="1200" dirty="0">
                <a:solidFill>
                  <a:schemeClr val="tx1"/>
                </a:solidFill>
                <a:effectLst/>
                <a:latin typeface="+mn-lt"/>
                <a:ea typeface="+mn-ea"/>
                <a:cs typeface="+mn-cs"/>
              </a:rPr>
              <a:t>: Show slide 13. Have students cut one fat polymer into glycerol and fatty acid monomers. Then, cut the water molecules and attach an –H and an –OH to each monomer. Watch the animation on slides 14-15.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students move the new molecules with the energy card to the products side of their placemat. When watching the slides, ask students what is happening to energy. Listen to see if they notice that chemical potential energy is conserved through digestion.</a:t>
            </a:r>
          </a:p>
          <a:p>
            <a:r>
              <a:rPr lang="en-US" sz="1200" kern="1200" dirty="0">
                <a:solidFill>
                  <a:schemeClr val="tx1"/>
                </a:solidFill>
                <a:effectLst/>
                <a:latin typeface="+mn-lt"/>
                <a:ea typeface="+mn-ea"/>
                <a:cs typeface="+mn-cs"/>
              </a:rPr>
              <a:t>Show the students the Digestion and Biosynthesis 11 x 17 Posters as a visual of the process.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10</a:t>
            </a:fld>
            <a:endParaRPr lang="en-US"/>
          </a:p>
        </p:txBody>
      </p:sp>
    </p:spTree>
    <p:extLst>
      <p:ext uri="{BB962C8B-B14F-4D97-AF65-F5344CB8AC3E}">
        <p14:creationId xmlns:p14="http://schemas.microsoft.com/office/powerpoint/2010/main" val="2554238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set up their reactants and model digestion.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 each pair of students a Molecular Models 11 x 17 Placemat, one set of Forms of Energy Cards, one pair of scissors, a removable tape dispenser, and one protein molecule, one carbohydrate molecule, one fat molecule, and eight water molecules (from the 5.2 Polymers for Cutting Handout). </a:t>
            </a:r>
          </a:p>
          <a:p>
            <a:pPr lvl="0"/>
            <a:r>
              <a:rPr lang="en-US" sz="1200" kern="1200" dirty="0">
                <a:solidFill>
                  <a:schemeClr val="tx1"/>
                </a:solidFill>
                <a:effectLst/>
                <a:latin typeface="+mn-lt"/>
                <a:ea typeface="+mn-ea"/>
                <a:cs typeface="+mn-cs"/>
              </a:rPr>
              <a:t>Have students place a “chemical energy card” on the reactants side of their placemat, along with their water, protein, carbohydrate, and fat molecules.</a:t>
            </a:r>
          </a:p>
          <a:p>
            <a:pPr lvl="0"/>
            <a:r>
              <a:rPr lang="en-US" sz="1200" kern="1200" dirty="0">
                <a:solidFill>
                  <a:schemeClr val="tx1"/>
                </a:solidFill>
                <a:effectLst/>
                <a:latin typeface="+mn-lt"/>
                <a:ea typeface="+mn-ea"/>
                <a:cs typeface="+mn-cs"/>
              </a:rPr>
              <a:t>Coach students to simulate the process of hydrolysis by cutting a water molecule </a:t>
            </a:r>
            <a:r>
              <a:rPr lang="en-US" sz="1200" i="1" kern="1200" dirty="0">
                <a:solidFill>
                  <a:schemeClr val="tx1"/>
                </a:solidFill>
                <a:effectLst/>
                <a:latin typeface="+mn-lt"/>
                <a:ea typeface="+mn-ea"/>
                <a:cs typeface="+mn-cs"/>
              </a:rPr>
              <a:t>each time</a:t>
            </a:r>
            <a:r>
              <a:rPr lang="en-US" sz="1200" kern="1200" dirty="0">
                <a:solidFill>
                  <a:schemeClr val="tx1"/>
                </a:solidFill>
                <a:effectLst/>
                <a:latin typeface="+mn-lt"/>
                <a:ea typeface="+mn-ea"/>
                <a:cs typeface="+mn-cs"/>
              </a:rPr>
              <a:t> they make a cut in the polymer. This helps show that each time a bond between two monomers is broken, the chemical reaction requires water and new bonds form.</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Protein</a:t>
            </a:r>
            <a:r>
              <a:rPr lang="en-US" sz="1200" kern="1200" dirty="0">
                <a:solidFill>
                  <a:schemeClr val="tx1"/>
                </a:solidFill>
                <a:effectLst/>
                <a:latin typeface="+mn-lt"/>
                <a:ea typeface="+mn-ea"/>
                <a:cs typeface="+mn-cs"/>
              </a:rPr>
              <a:t>: Show slide 7. Have students cut one protein polymer into amino acid monomers. Then, cut the water molecules and attach an –H and an –OH to each amino acid. Watch the animation on slides 8-9.</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Carbohydrate</a:t>
            </a:r>
            <a:r>
              <a:rPr lang="en-US" sz="1200" kern="1200" dirty="0">
                <a:solidFill>
                  <a:schemeClr val="tx1"/>
                </a:solidFill>
                <a:effectLst/>
                <a:latin typeface="+mn-lt"/>
                <a:ea typeface="+mn-ea"/>
                <a:cs typeface="+mn-cs"/>
              </a:rPr>
              <a:t>: Show slide 10. Have students cut one starch polymer (a type of carbohydrate) into glucose monomers. Then cut the water molecules and attach an –H and an –OH to each glucose. Watch the animation on slides 11-12.</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Fat</a:t>
            </a:r>
            <a:r>
              <a:rPr lang="en-US" sz="1200" kern="1200" dirty="0">
                <a:solidFill>
                  <a:schemeClr val="tx1"/>
                </a:solidFill>
                <a:effectLst/>
                <a:latin typeface="+mn-lt"/>
                <a:ea typeface="+mn-ea"/>
                <a:cs typeface="+mn-cs"/>
              </a:rPr>
              <a:t>: Show slide 13. Have students cut one fat polymer into glycerol and fatty acid monomers. Then, cut the water molecules and attach an –H and an –OH to each monomer. Watch the animation on slides 14-15.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students move the new molecules with the energy card to the products side of their placemat. When watching the slides, ask students what is happening to energy. Listen to see if they notice that chemical potential energy is conserved through digestion.</a:t>
            </a:r>
          </a:p>
          <a:p>
            <a:r>
              <a:rPr lang="en-US" sz="1200" kern="1200" dirty="0">
                <a:solidFill>
                  <a:schemeClr val="tx1"/>
                </a:solidFill>
                <a:effectLst/>
                <a:latin typeface="+mn-lt"/>
                <a:ea typeface="+mn-ea"/>
                <a:cs typeface="+mn-cs"/>
              </a:rPr>
              <a:t>Show the students the Digestion and Biosynthesis 11 x 17 Posters as a visual of the process.</a:t>
            </a:r>
            <a:r>
              <a:rPr lang="en-US" dirty="0">
                <a:effectLst/>
              </a:rPr>
              <a:t> </a:t>
            </a:r>
            <a:endParaRPr lang="en-US" sz="1200" kern="1200" dirty="0">
              <a:solidFill>
                <a:schemeClr val="tx1"/>
              </a:solidFill>
              <a:effectLst/>
              <a:latin typeface="+mn-lt"/>
              <a:ea typeface="+mn-ea"/>
              <a:cs typeface="+mn-cs"/>
            </a:endParaRP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D7A9B-A1AD-4142-8E7A-B90ACFA7751D}" type="slidenum">
              <a:rPr lang="en-US" smtClean="0"/>
              <a:pPr fontAlgn="base">
                <a:spcBef>
                  <a:spcPct val="0"/>
                </a:spcBef>
                <a:spcAft>
                  <a:spcPct val="0"/>
                </a:spcAft>
                <a:defRPr/>
              </a:pPr>
              <a:t>11</a:t>
            </a:fld>
            <a:endParaRPr lang="en-US"/>
          </a:p>
        </p:txBody>
      </p:sp>
    </p:spTree>
    <p:extLst>
      <p:ext uri="{BB962C8B-B14F-4D97-AF65-F5344CB8AC3E}">
        <p14:creationId xmlns:p14="http://schemas.microsoft.com/office/powerpoint/2010/main" val="1244360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set up their reactants and model digestion.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 each pair of students a Molecular Models 11 x 17 Placemat, one set of Forms of Energy Cards, one pair of scissors, a removable tape dispenser, and one protein molecule, one carbohydrate molecule, one fat molecule, and eight water molecules (from the 5.2 Polymers for Cutting Handout). </a:t>
            </a:r>
          </a:p>
          <a:p>
            <a:pPr lvl="0"/>
            <a:r>
              <a:rPr lang="en-US" sz="1200" kern="1200" dirty="0">
                <a:solidFill>
                  <a:schemeClr val="tx1"/>
                </a:solidFill>
                <a:effectLst/>
                <a:latin typeface="+mn-lt"/>
                <a:ea typeface="+mn-ea"/>
                <a:cs typeface="+mn-cs"/>
              </a:rPr>
              <a:t>Have students place a “chemical energy card” on the reactants side of their placemat, along with their water, protein, carbohydrate, and fat molecules.</a:t>
            </a:r>
          </a:p>
          <a:p>
            <a:pPr lvl="0"/>
            <a:r>
              <a:rPr lang="en-US" sz="1200" kern="1200" dirty="0">
                <a:solidFill>
                  <a:schemeClr val="tx1"/>
                </a:solidFill>
                <a:effectLst/>
                <a:latin typeface="+mn-lt"/>
                <a:ea typeface="+mn-ea"/>
                <a:cs typeface="+mn-cs"/>
              </a:rPr>
              <a:t>Coach students to simulate the process of hydrolysis by cutting a water molecule </a:t>
            </a:r>
            <a:r>
              <a:rPr lang="en-US" sz="1200" i="1" kern="1200" dirty="0">
                <a:solidFill>
                  <a:schemeClr val="tx1"/>
                </a:solidFill>
                <a:effectLst/>
                <a:latin typeface="+mn-lt"/>
                <a:ea typeface="+mn-ea"/>
                <a:cs typeface="+mn-cs"/>
              </a:rPr>
              <a:t>each time</a:t>
            </a:r>
            <a:r>
              <a:rPr lang="en-US" sz="1200" kern="1200" dirty="0">
                <a:solidFill>
                  <a:schemeClr val="tx1"/>
                </a:solidFill>
                <a:effectLst/>
                <a:latin typeface="+mn-lt"/>
                <a:ea typeface="+mn-ea"/>
                <a:cs typeface="+mn-cs"/>
              </a:rPr>
              <a:t> they make a cut in the polymer. This helps show that each time a bond between two monomers is broken, the chemical reaction requires water and new bonds form.</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Protein</a:t>
            </a:r>
            <a:r>
              <a:rPr lang="en-US" sz="1200" kern="1200" dirty="0">
                <a:solidFill>
                  <a:schemeClr val="tx1"/>
                </a:solidFill>
                <a:effectLst/>
                <a:latin typeface="+mn-lt"/>
                <a:ea typeface="+mn-ea"/>
                <a:cs typeface="+mn-cs"/>
              </a:rPr>
              <a:t>: Show slide 7. Have students cut one protein polymer into amino acid monomers. Then, cut the water molecules and attach an –H and an –OH to each amino acid. Watch the animation on slides 8-9.</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Carbohydrate</a:t>
            </a:r>
            <a:r>
              <a:rPr lang="en-US" sz="1200" kern="1200" dirty="0">
                <a:solidFill>
                  <a:schemeClr val="tx1"/>
                </a:solidFill>
                <a:effectLst/>
                <a:latin typeface="+mn-lt"/>
                <a:ea typeface="+mn-ea"/>
                <a:cs typeface="+mn-cs"/>
              </a:rPr>
              <a:t>: Show slide 10. Have students cut one starch polymer (a type of carbohydrate) into glucose monomers. Then cut the water molecules and attach an –H and an –OH to each glucose. Watch the animation on slides 11-12.</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Fat</a:t>
            </a:r>
            <a:r>
              <a:rPr lang="en-US" sz="1200" kern="1200" dirty="0">
                <a:solidFill>
                  <a:schemeClr val="tx1"/>
                </a:solidFill>
                <a:effectLst/>
                <a:latin typeface="+mn-lt"/>
                <a:ea typeface="+mn-ea"/>
                <a:cs typeface="+mn-cs"/>
              </a:rPr>
              <a:t>: Show slide 13. Have students cut one fat polymer into glycerol and fatty acid monomers. Then, cut the water molecules and attach an –H and an –OH to each monomer. Watch the animation on slides 14-15.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students move the new molecules with the energy card to the products side of their placemat. When watching the slides, ask students what is happening to energy. Listen to see if they notice that chemical potential energy is conserved through digestion.</a:t>
            </a:r>
          </a:p>
          <a:p>
            <a:r>
              <a:rPr lang="en-US" sz="1200" kern="1200" dirty="0">
                <a:solidFill>
                  <a:schemeClr val="tx1"/>
                </a:solidFill>
                <a:effectLst/>
                <a:latin typeface="+mn-lt"/>
                <a:ea typeface="+mn-ea"/>
                <a:cs typeface="+mn-cs"/>
              </a:rPr>
              <a:t>Show the students the Digestion and Biosynthesis 11 x 17 Posters as a visual of the process.</a:t>
            </a:r>
            <a:r>
              <a:rPr lang="en-US" dirty="0">
                <a:effectLst/>
              </a:rPr>
              <a:t> </a:t>
            </a:r>
            <a:endParaRPr lang="en-US" sz="1200" kern="1200" dirty="0">
              <a:solidFill>
                <a:schemeClr val="tx1"/>
              </a:solidFill>
              <a:effectLst/>
              <a:latin typeface="+mn-lt"/>
              <a:ea typeface="+mn-ea"/>
              <a:cs typeface="+mn-cs"/>
            </a:endParaRPr>
          </a:p>
        </p:txBody>
      </p:sp>
      <p:sp>
        <p:nvSpPr>
          <p:cNvPr id="133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r" eaLnBrk="1" hangingPunct="1"/>
            <a:fld id="{C7B69619-95A2-45B0-B3CA-CEC19C749534}" type="slidenum">
              <a:rPr lang="en-US" sz="1200">
                <a:latin typeface="Calibri" pitchFamily="34" charset="0"/>
              </a:rPr>
              <a:pPr algn="r" eaLnBrk="1" hangingPunct="1"/>
              <a:t>12</a:t>
            </a:fld>
            <a:endParaRPr lang="en-US" sz="1200">
              <a:latin typeface="Calibri" pitchFamily="34" charset="0"/>
            </a:endParaRPr>
          </a:p>
        </p:txBody>
      </p:sp>
    </p:spTree>
    <p:extLst>
      <p:ext uri="{BB962C8B-B14F-4D97-AF65-F5344CB8AC3E}">
        <p14:creationId xmlns:p14="http://schemas.microsoft.com/office/powerpoint/2010/main" val="3186757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(molecule):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set up their reactants and model digestion.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 each pair of students a Molecular Models 11 x 17 Placemat, one set of Forms of Energy Cards, one pair of scissors, a removable tape dispenser, and one protein molecule, one carbohydrate molecule, one fat molecule, and eight water molecules (from the 5.2 Polymers for Cutting Handout). </a:t>
            </a:r>
          </a:p>
          <a:p>
            <a:pPr lvl="0"/>
            <a:r>
              <a:rPr lang="en-US" sz="1200" kern="1200" dirty="0">
                <a:solidFill>
                  <a:schemeClr val="tx1"/>
                </a:solidFill>
                <a:effectLst/>
                <a:latin typeface="+mn-lt"/>
                <a:ea typeface="+mn-ea"/>
                <a:cs typeface="+mn-cs"/>
              </a:rPr>
              <a:t>Have students place a “chemical energy card” on the reactants side of their placemat, along with their water, protein, carbohydrate, and fat molecules.</a:t>
            </a:r>
          </a:p>
          <a:p>
            <a:pPr lvl="0"/>
            <a:r>
              <a:rPr lang="en-US" sz="1200" kern="1200" dirty="0">
                <a:solidFill>
                  <a:schemeClr val="tx1"/>
                </a:solidFill>
                <a:effectLst/>
                <a:latin typeface="+mn-lt"/>
                <a:ea typeface="+mn-ea"/>
                <a:cs typeface="+mn-cs"/>
              </a:rPr>
              <a:t>Coach students to simulate the process of hydrolysis by cutting a water molecule </a:t>
            </a:r>
            <a:r>
              <a:rPr lang="en-US" sz="1200" i="1" kern="1200" dirty="0">
                <a:solidFill>
                  <a:schemeClr val="tx1"/>
                </a:solidFill>
                <a:effectLst/>
                <a:latin typeface="+mn-lt"/>
                <a:ea typeface="+mn-ea"/>
                <a:cs typeface="+mn-cs"/>
              </a:rPr>
              <a:t>each time</a:t>
            </a:r>
            <a:r>
              <a:rPr lang="en-US" sz="1200" kern="1200" dirty="0">
                <a:solidFill>
                  <a:schemeClr val="tx1"/>
                </a:solidFill>
                <a:effectLst/>
                <a:latin typeface="+mn-lt"/>
                <a:ea typeface="+mn-ea"/>
                <a:cs typeface="+mn-cs"/>
              </a:rPr>
              <a:t> they make a cut in the polymer. This helps show that each time a bond between two monomers is broken, the chemical reaction requires water and new bonds form.</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Protein</a:t>
            </a:r>
            <a:r>
              <a:rPr lang="en-US" sz="1200" kern="1200" dirty="0">
                <a:solidFill>
                  <a:schemeClr val="tx1"/>
                </a:solidFill>
                <a:effectLst/>
                <a:latin typeface="+mn-lt"/>
                <a:ea typeface="+mn-ea"/>
                <a:cs typeface="+mn-cs"/>
              </a:rPr>
              <a:t>: Show slide 7. Have students cut one protein polymer into amino acid monomers. Then, cut the water molecules and attach an –H and an –OH to each amino acid. Watch the animation on slides 8-9.</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Carbohydrate</a:t>
            </a:r>
            <a:r>
              <a:rPr lang="en-US" sz="1200" kern="1200" dirty="0">
                <a:solidFill>
                  <a:schemeClr val="tx1"/>
                </a:solidFill>
                <a:effectLst/>
                <a:latin typeface="+mn-lt"/>
                <a:ea typeface="+mn-ea"/>
                <a:cs typeface="+mn-cs"/>
              </a:rPr>
              <a:t>: Show slide 10. Have students cut one starch polymer (a type of carbohydrate) into glucose monomers. Then cut the water molecules and attach an –H and an –OH to each glucose. Watch the animation on slides 11-12.</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Fat</a:t>
            </a:r>
            <a:r>
              <a:rPr lang="en-US" sz="1200" kern="1200" dirty="0">
                <a:solidFill>
                  <a:schemeClr val="tx1"/>
                </a:solidFill>
                <a:effectLst/>
                <a:latin typeface="+mn-lt"/>
                <a:ea typeface="+mn-ea"/>
                <a:cs typeface="+mn-cs"/>
              </a:rPr>
              <a:t>: Show slide 13. Have students cut one fat polymer into glycerol and fatty acid monomers. Then, cut the water molecules and attach an –H and an –OH to each monomer. Watch the animation on slides 14-15.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students move the new molecules with the energy card to the products side of their placemat. When watching the slides, ask students what is happening to energy. Listen to see if they notice that chemical potential energy is conserved through digestion.</a:t>
            </a:r>
          </a:p>
          <a:p>
            <a:r>
              <a:rPr lang="en-US" sz="1200" kern="1200" dirty="0">
                <a:solidFill>
                  <a:schemeClr val="tx1"/>
                </a:solidFill>
                <a:effectLst/>
                <a:latin typeface="+mn-lt"/>
                <a:ea typeface="+mn-ea"/>
                <a:cs typeface="+mn-cs"/>
              </a:rPr>
              <a:t>Show the students the Digestion and Biosynthesis 11 x 17 Posters as a visual of the process.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13</a:t>
            </a:fld>
            <a:endParaRPr lang="en-US"/>
          </a:p>
        </p:txBody>
      </p:sp>
    </p:spTree>
    <p:extLst>
      <p:ext uri="{BB962C8B-B14F-4D97-AF65-F5344CB8AC3E}">
        <p14:creationId xmlns:p14="http://schemas.microsoft.com/office/powerpoint/2010/main" val="888585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set up their reactants and model digestion.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 each pair of students a Molecular Models 11 x 17 Placemat, one set of Forms of Energy Cards, one pair of scissors, a removable tape dispenser, and one protein molecule, one carbohydrate molecule, one fat molecule, and eight water molecules (from the 5.2 Polymers for Cutting Handout). </a:t>
            </a:r>
          </a:p>
          <a:p>
            <a:pPr lvl="0"/>
            <a:r>
              <a:rPr lang="en-US" sz="1200" kern="1200" dirty="0">
                <a:solidFill>
                  <a:schemeClr val="tx1"/>
                </a:solidFill>
                <a:effectLst/>
                <a:latin typeface="+mn-lt"/>
                <a:ea typeface="+mn-ea"/>
                <a:cs typeface="+mn-cs"/>
              </a:rPr>
              <a:t>Have students place a “chemical energy card” on the reactants side of their placemat, along with their water, protein, carbohydrate, and fat molecules.</a:t>
            </a:r>
          </a:p>
          <a:p>
            <a:pPr lvl="0"/>
            <a:r>
              <a:rPr lang="en-US" sz="1200" kern="1200" dirty="0">
                <a:solidFill>
                  <a:schemeClr val="tx1"/>
                </a:solidFill>
                <a:effectLst/>
                <a:latin typeface="+mn-lt"/>
                <a:ea typeface="+mn-ea"/>
                <a:cs typeface="+mn-cs"/>
              </a:rPr>
              <a:t>Coach students to simulate the process of hydrolysis by cutting a water molecule </a:t>
            </a:r>
            <a:r>
              <a:rPr lang="en-US" sz="1200" i="1" kern="1200" dirty="0">
                <a:solidFill>
                  <a:schemeClr val="tx1"/>
                </a:solidFill>
                <a:effectLst/>
                <a:latin typeface="+mn-lt"/>
                <a:ea typeface="+mn-ea"/>
                <a:cs typeface="+mn-cs"/>
              </a:rPr>
              <a:t>each time</a:t>
            </a:r>
            <a:r>
              <a:rPr lang="en-US" sz="1200" kern="1200" dirty="0">
                <a:solidFill>
                  <a:schemeClr val="tx1"/>
                </a:solidFill>
                <a:effectLst/>
                <a:latin typeface="+mn-lt"/>
                <a:ea typeface="+mn-ea"/>
                <a:cs typeface="+mn-cs"/>
              </a:rPr>
              <a:t> they make a cut in the polymer. This helps show that each time a bond between two monomers is broken, the chemical reaction requires water and new bonds form.</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Protein</a:t>
            </a:r>
            <a:r>
              <a:rPr lang="en-US" sz="1200" kern="1200" dirty="0">
                <a:solidFill>
                  <a:schemeClr val="tx1"/>
                </a:solidFill>
                <a:effectLst/>
                <a:latin typeface="+mn-lt"/>
                <a:ea typeface="+mn-ea"/>
                <a:cs typeface="+mn-cs"/>
              </a:rPr>
              <a:t>: Show slide 7. Have students cut one protein polymer into amino acid monomers. Then, cut the water molecules and attach an –H and an –OH to each amino acid. Watch the animation on slides 8-9.</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Carbohydrate</a:t>
            </a:r>
            <a:r>
              <a:rPr lang="en-US" sz="1200" kern="1200" dirty="0">
                <a:solidFill>
                  <a:schemeClr val="tx1"/>
                </a:solidFill>
                <a:effectLst/>
                <a:latin typeface="+mn-lt"/>
                <a:ea typeface="+mn-ea"/>
                <a:cs typeface="+mn-cs"/>
              </a:rPr>
              <a:t>: Show slide 10. Have students cut one starch polymer (a type of carbohydrate) into glucose monomers. Then cut the water molecules and attach an –H and an –OH to each glucose. Watch the animation on slides 11-12.</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Fat</a:t>
            </a:r>
            <a:r>
              <a:rPr lang="en-US" sz="1200" kern="1200" dirty="0">
                <a:solidFill>
                  <a:schemeClr val="tx1"/>
                </a:solidFill>
                <a:effectLst/>
                <a:latin typeface="+mn-lt"/>
                <a:ea typeface="+mn-ea"/>
                <a:cs typeface="+mn-cs"/>
              </a:rPr>
              <a:t>: Show slide 13. Have students cut one fat polymer into glycerol and fatty acid monomers. Then, cut the water molecules and attach an –H and an –OH to each monomer. Watch the animation on slides 14-15.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students move the new molecules with the energy card to the products side of their placemat. When watching the slides, ask students what is happening to energy. Listen to see if they notice that chemical potential energy is conserved through digestion.</a:t>
            </a:r>
          </a:p>
          <a:p>
            <a:r>
              <a:rPr lang="en-US" sz="1200" kern="1200" dirty="0">
                <a:solidFill>
                  <a:schemeClr val="tx1"/>
                </a:solidFill>
                <a:effectLst/>
                <a:latin typeface="+mn-lt"/>
                <a:ea typeface="+mn-ea"/>
                <a:cs typeface="+mn-cs"/>
              </a:rPr>
              <a:t>Show the students the Digestion and Biosynthesis 11 x 17 Posters as a visual of the process.</a:t>
            </a:r>
            <a:r>
              <a:rPr lang="en-US" dirty="0">
                <a:effectLst/>
              </a:rPr>
              <a:t> </a:t>
            </a:r>
            <a:endParaRPr lang="en-US" sz="1200" kern="1200" dirty="0">
              <a:solidFill>
                <a:schemeClr val="tx1"/>
              </a:solidFill>
              <a:effectLst/>
              <a:latin typeface="+mn-lt"/>
              <a:ea typeface="+mn-ea"/>
              <a:cs typeface="+mn-cs"/>
            </a:endParaRP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D7A9B-A1AD-4142-8E7A-B90ACFA7751D}" type="slidenum">
              <a:rPr lang="en-US" smtClean="0"/>
              <a:pPr fontAlgn="base">
                <a:spcBef>
                  <a:spcPct val="0"/>
                </a:spcBef>
                <a:spcAft>
                  <a:spcPct val="0"/>
                </a:spcAft>
                <a:defRPr/>
              </a:pPr>
              <a:t>14</a:t>
            </a:fld>
            <a:endParaRPr lang="en-US"/>
          </a:p>
        </p:txBody>
      </p:sp>
    </p:spTree>
    <p:extLst>
      <p:ext uri="{BB962C8B-B14F-4D97-AF65-F5344CB8AC3E}">
        <p14:creationId xmlns:p14="http://schemas.microsoft.com/office/powerpoint/2010/main" val="825010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set up their reactants and model digestion.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 each pair of students a Molecular Models 11 x 17 Placemat, one set of Forms of Energy Cards, one pair of scissors, a removable tape dispenser, and one protein molecule, one carbohydrate molecule, one fat molecule, and eight water molecules (from the 5.2 Polymers for Cutting Handout). </a:t>
            </a:r>
          </a:p>
          <a:p>
            <a:pPr lvl="0"/>
            <a:r>
              <a:rPr lang="en-US" sz="1200" kern="1200" dirty="0">
                <a:solidFill>
                  <a:schemeClr val="tx1"/>
                </a:solidFill>
                <a:effectLst/>
                <a:latin typeface="+mn-lt"/>
                <a:ea typeface="+mn-ea"/>
                <a:cs typeface="+mn-cs"/>
              </a:rPr>
              <a:t>Have students place a “chemical energy card” on the reactants side of their placemat, along with their water, protein, carbohydrate, and fat molecules.</a:t>
            </a:r>
          </a:p>
          <a:p>
            <a:pPr lvl="0"/>
            <a:r>
              <a:rPr lang="en-US" sz="1200" kern="1200" dirty="0">
                <a:solidFill>
                  <a:schemeClr val="tx1"/>
                </a:solidFill>
                <a:effectLst/>
                <a:latin typeface="+mn-lt"/>
                <a:ea typeface="+mn-ea"/>
                <a:cs typeface="+mn-cs"/>
              </a:rPr>
              <a:t>Coach students to simulate the process of hydrolysis by cutting a water molecule </a:t>
            </a:r>
            <a:r>
              <a:rPr lang="en-US" sz="1200" i="1" kern="1200" dirty="0">
                <a:solidFill>
                  <a:schemeClr val="tx1"/>
                </a:solidFill>
                <a:effectLst/>
                <a:latin typeface="+mn-lt"/>
                <a:ea typeface="+mn-ea"/>
                <a:cs typeface="+mn-cs"/>
              </a:rPr>
              <a:t>each time</a:t>
            </a:r>
            <a:r>
              <a:rPr lang="en-US" sz="1200" kern="1200" dirty="0">
                <a:solidFill>
                  <a:schemeClr val="tx1"/>
                </a:solidFill>
                <a:effectLst/>
                <a:latin typeface="+mn-lt"/>
                <a:ea typeface="+mn-ea"/>
                <a:cs typeface="+mn-cs"/>
              </a:rPr>
              <a:t> they make a cut in the polymer. This helps show that each time a bond between two monomers is broken, the chemical reaction requires water and new bonds form.</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Protein</a:t>
            </a:r>
            <a:r>
              <a:rPr lang="en-US" sz="1200" kern="1200" dirty="0">
                <a:solidFill>
                  <a:schemeClr val="tx1"/>
                </a:solidFill>
                <a:effectLst/>
                <a:latin typeface="+mn-lt"/>
                <a:ea typeface="+mn-ea"/>
                <a:cs typeface="+mn-cs"/>
              </a:rPr>
              <a:t>: Show slide 7. Have students cut one protein polymer into amino acid monomers. Then, cut the water molecules and attach an –H and an –OH to each amino acid. Watch the animation on slides 8-9.</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Carbohydrate</a:t>
            </a:r>
            <a:r>
              <a:rPr lang="en-US" sz="1200" kern="1200" dirty="0">
                <a:solidFill>
                  <a:schemeClr val="tx1"/>
                </a:solidFill>
                <a:effectLst/>
                <a:latin typeface="+mn-lt"/>
                <a:ea typeface="+mn-ea"/>
                <a:cs typeface="+mn-cs"/>
              </a:rPr>
              <a:t>: Show slide 10. Have students cut one starch polymer (a type of carbohydrate) into glucose monomers. Then cut the water molecules and attach an –H and an –OH to each glucose. Watch the animation on slides 11-12.</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Fat</a:t>
            </a:r>
            <a:r>
              <a:rPr lang="en-US" sz="1200" kern="1200" dirty="0">
                <a:solidFill>
                  <a:schemeClr val="tx1"/>
                </a:solidFill>
                <a:effectLst/>
                <a:latin typeface="+mn-lt"/>
                <a:ea typeface="+mn-ea"/>
                <a:cs typeface="+mn-cs"/>
              </a:rPr>
              <a:t>: Show slide 13. Have students cut one fat polymer into glycerol and fatty acid monomers. Then, cut the water molecules and attach an –H and an –OH to each monomer. Watch the animation on slides 14-15.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students move the new molecules with the energy card to the products side of their placemat. When watching the slides, ask students what is happening to energy. Listen to see if they notice that chemical potential energy is conserved through digestion.</a:t>
            </a:r>
          </a:p>
          <a:p>
            <a:r>
              <a:rPr lang="en-US" sz="1200" kern="1200" dirty="0">
                <a:solidFill>
                  <a:schemeClr val="tx1"/>
                </a:solidFill>
                <a:effectLst/>
                <a:latin typeface="+mn-lt"/>
                <a:ea typeface="+mn-ea"/>
                <a:cs typeface="+mn-cs"/>
              </a:rPr>
              <a:t>Show the students the Digestion and Biosynthesis 11 x 17 Posters as a visual of the process.</a:t>
            </a:r>
            <a:r>
              <a:rPr lang="en-US" dirty="0">
                <a:effectLst/>
              </a:rPr>
              <a:t> </a:t>
            </a:r>
            <a:endParaRPr lang="en-US" sz="1200" kern="1200" dirty="0">
              <a:solidFill>
                <a:schemeClr val="tx1"/>
              </a:solidFill>
              <a:effectLst/>
              <a:latin typeface="+mn-lt"/>
              <a:ea typeface="+mn-ea"/>
              <a:cs typeface="+mn-cs"/>
            </a:endParaRP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D7A9B-A1AD-4142-8E7A-B90ACFA7751D}" type="slidenum">
              <a:rPr lang="en-US" smtClean="0"/>
              <a:pPr fontAlgn="base">
                <a:spcBef>
                  <a:spcPct val="0"/>
                </a:spcBef>
                <a:spcAft>
                  <a:spcPct val="0"/>
                </a:spcAft>
                <a:defRPr/>
              </a:pPr>
              <a:t>15</a:t>
            </a:fld>
            <a:endParaRPr lang="en-US"/>
          </a:p>
        </p:txBody>
      </p:sp>
    </p:spTree>
    <p:extLst>
      <p:ext uri="{BB962C8B-B14F-4D97-AF65-F5344CB8AC3E}">
        <p14:creationId xmlns:p14="http://schemas.microsoft.com/office/powerpoint/2010/main" val="785116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Show students where digested monomers go in the body.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16 to remind students that blood carries digested monomers to all parts of animals’ bodies.</a:t>
            </a:r>
          </a:p>
          <a:p>
            <a:r>
              <a:rPr lang="en-US" sz="1200" kern="1200" dirty="0">
                <a:solidFill>
                  <a:schemeClr val="tx1"/>
                </a:solidFill>
                <a:effectLst/>
                <a:latin typeface="+mn-lt"/>
                <a:ea typeface="+mn-ea"/>
                <a:cs typeface="+mn-cs"/>
              </a:rPr>
              <a:t>Because the molecules are small they can pass through the intestinal walls and into the blood.</a:t>
            </a:r>
            <a:r>
              <a:rPr lang="en-US" dirty="0">
                <a:effectLst/>
              </a:rPr>
              <a:t> </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16</a:t>
            </a:fld>
            <a:endParaRPr lang="en-US"/>
          </a:p>
        </p:txBody>
      </p:sp>
    </p:spTree>
    <p:extLst>
      <p:ext uri="{BB962C8B-B14F-4D97-AF65-F5344CB8AC3E}">
        <p14:creationId xmlns:p14="http://schemas.microsoft.com/office/powerpoint/2010/main" val="2624253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Transition students to model biosynthesis.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slides 17 and 18 in the PPT to transition to biosynthesis.</a:t>
            </a:r>
          </a:p>
          <a:p>
            <a:r>
              <a:rPr lang="en-US" sz="1200" kern="1200" dirty="0">
                <a:solidFill>
                  <a:schemeClr val="tx1"/>
                </a:solidFill>
                <a:effectLst/>
                <a:latin typeface="+mn-lt"/>
                <a:ea typeface="+mn-ea"/>
                <a:cs typeface="+mn-cs"/>
              </a:rPr>
              <a:t>Ask students what they remember about biosynthesis from Activity 5.1</a:t>
            </a:r>
            <a:r>
              <a:rPr lang="en-US" dirty="0">
                <a:effectLst/>
              </a:rPr>
              <a:t> </a:t>
            </a:r>
            <a:endParaRPr lang="en-US" baseline="0" dirty="0"/>
          </a:p>
        </p:txBody>
      </p:sp>
      <p:sp>
        <p:nvSpPr>
          <p:cNvPr id="4" name="Slide Number Placeholder 3"/>
          <p:cNvSpPr>
            <a:spLocks noGrp="1"/>
          </p:cNvSpPr>
          <p:nvPr>
            <p:ph type="sldNum" sz="quarter" idx="10"/>
          </p:nvPr>
        </p:nvSpPr>
        <p:spPr/>
        <p:txBody>
          <a:bodyPr/>
          <a:lstStyle/>
          <a:p>
            <a:pPr>
              <a:defRPr/>
            </a:pPr>
            <a:fld id="{743F2B95-6723-4664-AF5C-EF8D4405177E}" type="slidenum">
              <a:rPr lang="en-US" smtClean="0"/>
              <a:pPr>
                <a:defRPr/>
              </a:pPr>
              <a:t>17</a:t>
            </a:fld>
            <a:endParaRPr lang="en-US"/>
          </a:p>
        </p:txBody>
      </p:sp>
    </p:spTree>
    <p:extLst>
      <p:ext uri="{BB962C8B-B14F-4D97-AF65-F5344CB8AC3E}">
        <p14:creationId xmlns:p14="http://schemas.microsoft.com/office/powerpoint/2010/main" val="685990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Transition students to model biosynthesis.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slides 17 and 18 in the PPT to transition to biosynthesis.</a:t>
            </a:r>
          </a:p>
          <a:p>
            <a:r>
              <a:rPr lang="en-US" sz="1200" kern="1200" dirty="0">
                <a:solidFill>
                  <a:schemeClr val="tx1"/>
                </a:solidFill>
                <a:effectLst/>
                <a:latin typeface="+mn-lt"/>
                <a:ea typeface="+mn-ea"/>
                <a:cs typeface="+mn-cs"/>
              </a:rPr>
              <a:t>Ask students what they remember about biosynthesis from Activity 5.1.</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18</a:t>
            </a:fld>
            <a:endParaRPr lang="en-US"/>
          </a:p>
        </p:txBody>
      </p:sp>
    </p:spTree>
    <p:extLst>
      <p:ext uri="{BB962C8B-B14F-4D97-AF65-F5344CB8AC3E}">
        <p14:creationId xmlns:p14="http://schemas.microsoft.com/office/powerpoint/2010/main" val="490429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Image Credit (molecule):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Remind students what is in cow muscle.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19 to remind students of the information they learned from beef nutritional labels: cow muscles are made primarily of protein (18g) and fat (21g). This means that the cells in the animal’s leg muscle are going to make fat and protein molecules so the muscle cells can grow bigger and divide. </a:t>
            </a:r>
          </a:p>
          <a:p>
            <a:pPr lvl="0"/>
            <a:r>
              <a:rPr lang="en-US" sz="1200" kern="1200" dirty="0">
                <a:solidFill>
                  <a:schemeClr val="tx1"/>
                </a:solidFill>
                <a:effectLst/>
                <a:latin typeface="+mn-lt"/>
                <a:ea typeface="+mn-ea"/>
                <a:cs typeface="+mn-cs"/>
              </a:rPr>
              <a:t>Tell students that they will use the placemat and molecules to model the process of biosynthesis, which is what happens when animals build polymers from monomers</a:t>
            </a:r>
          </a:p>
          <a:p>
            <a:pPr lvl="0"/>
            <a:r>
              <a:rPr lang="en-US" sz="1200" kern="1200" dirty="0">
                <a:solidFill>
                  <a:schemeClr val="tx1"/>
                </a:solidFill>
                <a:effectLst/>
                <a:latin typeface="+mn-lt"/>
                <a:ea typeface="+mn-ea"/>
                <a:cs typeface="+mn-cs"/>
              </a:rPr>
              <a:t>Point out that when they are modeling, they should remember that during biosynthesis, no "high energy" C-C or C-H bonds will be made or broken. The chemical energy is conserved!</a:t>
            </a:r>
          </a:p>
          <a:p>
            <a:r>
              <a:rPr lang="en-US" sz="1200" kern="1200" dirty="0">
                <a:solidFill>
                  <a:schemeClr val="tx1"/>
                </a:solidFill>
                <a:effectLst/>
                <a:latin typeface="+mn-lt"/>
                <a:ea typeface="+mn-ea"/>
                <a:cs typeface="+mn-cs"/>
              </a:rPr>
              <a:t>Refer to the Digestion and Biosynthesis 11 x 17 Posters in your classroom to help students visualize the biosynthesis of monomers to polymers.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19</a:t>
            </a:fld>
            <a:endParaRPr lang="en-US"/>
          </a:p>
        </p:txBody>
      </p:sp>
    </p:spTree>
    <p:extLst>
      <p:ext uri="{BB962C8B-B14F-4D97-AF65-F5344CB8AC3E}">
        <p14:creationId xmlns:p14="http://schemas.microsoft.com/office/powerpoint/2010/main" val="314881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5.2 Molecular Models for Cows Growing: Digestion and Biosynthesis PPT.</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1524508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Image Credit (molecule):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set up their reactants and model biosynthesis.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place a “chemical energy card” on the reactants side of their placemat, along with their amino acids, fatty acids, glycerol and glucose molecules. Coach students to simulate the actual process of dehydration synthesis by making a water molecule </a:t>
            </a:r>
            <a:r>
              <a:rPr lang="en-US" sz="1200" i="1" kern="1200" dirty="0">
                <a:solidFill>
                  <a:schemeClr val="tx1"/>
                </a:solidFill>
                <a:effectLst/>
                <a:latin typeface="+mn-lt"/>
                <a:ea typeface="+mn-ea"/>
                <a:cs typeface="+mn-cs"/>
              </a:rPr>
              <a:t>each time</a:t>
            </a:r>
            <a:r>
              <a:rPr lang="en-US" sz="1200" kern="1200" dirty="0">
                <a:solidFill>
                  <a:schemeClr val="tx1"/>
                </a:solidFill>
                <a:effectLst/>
                <a:latin typeface="+mn-lt"/>
                <a:ea typeface="+mn-ea"/>
                <a:cs typeface="+mn-cs"/>
              </a:rPr>
              <a:t> they tape two monomers together. This helps show that each time a bond is broken a chemical reaction takes place and new bonds form. </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Protein</a:t>
            </a:r>
            <a:r>
              <a:rPr lang="en-US" sz="1200" kern="1200" dirty="0">
                <a:solidFill>
                  <a:schemeClr val="tx1"/>
                </a:solidFill>
                <a:effectLst/>
                <a:latin typeface="+mn-lt"/>
                <a:ea typeface="+mn-ea"/>
                <a:cs typeface="+mn-cs"/>
              </a:rPr>
              <a:t>: Show slide 20. Have students tape together four amino acid monomers to form one protein polymer and three water molecules. Then, watch the animation on slides 21-22.</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Fat</a:t>
            </a:r>
            <a:r>
              <a:rPr lang="en-US" sz="1200" kern="1200" dirty="0">
                <a:solidFill>
                  <a:schemeClr val="tx1"/>
                </a:solidFill>
                <a:effectLst/>
                <a:latin typeface="+mn-lt"/>
                <a:ea typeface="+mn-ea"/>
                <a:cs typeface="+mn-cs"/>
              </a:rPr>
              <a:t>: Show slide 23. Have students tape together one glycerol and three fatty acid monomers to form one fat polymer and three water molecules. Then, watch the animation on slides 24-25.</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Carbohydrate</a:t>
            </a:r>
            <a:r>
              <a:rPr lang="en-US" sz="1200" kern="1200" dirty="0">
                <a:solidFill>
                  <a:schemeClr val="tx1"/>
                </a:solidFill>
                <a:effectLst/>
                <a:latin typeface="+mn-lt"/>
                <a:ea typeface="+mn-ea"/>
                <a:cs typeface="+mn-cs"/>
              </a:rPr>
              <a:t>: Tell students that animals don’t make starch (though they make other carbohydrates)!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students move the new molecules with the energy card to the products side of their placemat. Ask students what is happening to energy during biosynthesis. Listen to see if they notice that chemical potential energy is conserved through the chemical change.</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Make the connection to cell division: cells have to both get bigger and also divide in order for animals to grow. This is why we perform biosynthesis: to make our cells get bigger (growth) so they can divide.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20</a:t>
            </a:fld>
            <a:endParaRPr lang="en-US"/>
          </a:p>
        </p:txBody>
      </p:sp>
    </p:spTree>
    <p:extLst>
      <p:ext uri="{BB962C8B-B14F-4D97-AF65-F5344CB8AC3E}">
        <p14:creationId xmlns:p14="http://schemas.microsoft.com/office/powerpoint/2010/main" val="303586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Image Credit (molecule):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set up their reactants and model biosynthesis.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place a “chemical energy card” on the reactants side of their placemat, along with their amino acids, fatty acids, glycerol and glucose molecules. Coach students to simulate the actual process of dehydration synthesis by making a water molecule </a:t>
            </a:r>
            <a:r>
              <a:rPr lang="en-US" sz="1200" i="1" kern="1200" dirty="0">
                <a:solidFill>
                  <a:schemeClr val="tx1"/>
                </a:solidFill>
                <a:effectLst/>
                <a:latin typeface="+mn-lt"/>
                <a:ea typeface="+mn-ea"/>
                <a:cs typeface="+mn-cs"/>
              </a:rPr>
              <a:t>each time</a:t>
            </a:r>
            <a:r>
              <a:rPr lang="en-US" sz="1200" kern="1200" dirty="0">
                <a:solidFill>
                  <a:schemeClr val="tx1"/>
                </a:solidFill>
                <a:effectLst/>
                <a:latin typeface="+mn-lt"/>
                <a:ea typeface="+mn-ea"/>
                <a:cs typeface="+mn-cs"/>
              </a:rPr>
              <a:t> they tape two monomers together. This helps show that each time a bond is broken a chemical reaction takes place and new bonds form. </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Protein</a:t>
            </a:r>
            <a:r>
              <a:rPr lang="en-US" sz="1200" kern="1200" dirty="0">
                <a:solidFill>
                  <a:schemeClr val="tx1"/>
                </a:solidFill>
                <a:effectLst/>
                <a:latin typeface="+mn-lt"/>
                <a:ea typeface="+mn-ea"/>
                <a:cs typeface="+mn-cs"/>
              </a:rPr>
              <a:t>: Show slide 20. Have students tape together four amino acid monomers to form one protein polymer and three water molecules. Then, watch the animation on slides 21-22.</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Fat</a:t>
            </a:r>
            <a:r>
              <a:rPr lang="en-US" sz="1200" kern="1200" dirty="0">
                <a:solidFill>
                  <a:schemeClr val="tx1"/>
                </a:solidFill>
                <a:effectLst/>
                <a:latin typeface="+mn-lt"/>
                <a:ea typeface="+mn-ea"/>
                <a:cs typeface="+mn-cs"/>
              </a:rPr>
              <a:t>: Show slide 23. Have students tape together one glycerol and three fatty acid monomers to form one fat polymer and three water molecules. Then, watch the animation on slides 24-25.</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Carbohydrate</a:t>
            </a:r>
            <a:r>
              <a:rPr lang="en-US" sz="1200" kern="1200" dirty="0">
                <a:solidFill>
                  <a:schemeClr val="tx1"/>
                </a:solidFill>
                <a:effectLst/>
                <a:latin typeface="+mn-lt"/>
                <a:ea typeface="+mn-ea"/>
                <a:cs typeface="+mn-cs"/>
              </a:rPr>
              <a:t>: Tell students that animals don’t make starch (though they make other carbohydrates)!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students move the new molecules with the energy card to the products side of their placemat. Ask students what is happening to energy during biosynthesis. Listen to see if they notice that chemical potential energy is conserved through the chemical change.</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Make the connection to cell division: cells have to both get bigger and also divide in order for animals to grow. This is why we perform biosynthesis: to make our cells get bigger (growth) so they can divide.</a:t>
            </a:r>
            <a:r>
              <a:rPr lang="en-US" dirty="0">
                <a:effectLst/>
              </a:rPr>
              <a:t> </a:t>
            </a:r>
            <a:endParaRPr lang="en-US" sz="1200" kern="1200" dirty="0">
              <a:solidFill>
                <a:schemeClr val="tx1"/>
              </a:solidFill>
              <a:effectLst/>
              <a:latin typeface="+mn-lt"/>
              <a:ea typeface="+mn-ea"/>
              <a:cs typeface="+mn-cs"/>
            </a:endParaRP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D7A9B-A1AD-4142-8E7A-B90ACFA7751D}" type="slidenum">
              <a:rPr lang="en-US" smtClean="0"/>
              <a:pPr fontAlgn="base">
                <a:spcBef>
                  <a:spcPct val="0"/>
                </a:spcBef>
                <a:spcAft>
                  <a:spcPct val="0"/>
                </a:spcAft>
                <a:defRPr/>
              </a:pPr>
              <a:t>21</a:t>
            </a:fld>
            <a:endParaRPr lang="en-US"/>
          </a:p>
        </p:txBody>
      </p:sp>
    </p:spTree>
    <p:extLst>
      <p:ext uri="{BB962C8B-B14F-4D97-AF65-F5344CB8AC3E}">
        <p14:creationId xmlns:p14="http://schemas.microsoft.com/office/powerpoint/2010/main" val="649247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Image Credit (molecule):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set up their reactants and model biosynthesis.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place a “chemical energy card” on the reactants side of their placemat, along with their amino acids, fatty acids, glycerol and glucose molecules. Coach students to simulate the actual process of dehydration synthesis by making a water molecule </a:t>
            </a:r>
            <a:r>
              <a:rPr lang="en-US" sz="1200" i="1" kern="1200" dirty="0">
                <a:solidFill>
                  <a:schemeClr val="tx1"/>
                </a:solidFill>
                <a:effectLst/>
                <a:latin typeface="+mn-lt"/>
                <a:ea typeface="+mn-ea"/>
                <a:cs typeface="+mn-cs"/>
              </a:rPr>
              <a:t>each time</a:t>
            </a:r>
            <a:r>
              <a:rPr lang="en-US" sz="1200" kern="1200" dirty="0">
                <a:solidFill>
                  <a:schemeClr val="tx1"/>
                </a:solidFill>
                <a:effectLst/>
                <a:latin typeface="+mn-lt"/>
                <a:ea typeface="+mn-ea"/>
                <a:cs typeface="+mn-cs"/>
              </a:rPr>
              <a:t> they tape two monomers together. This helps show that each time a bond is broken a chemical reaction takes place and new bonds form. </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Protein</a:t>
            </a:r>
            <a:r>
              <a:rPr lang="en-US" sz="1200" kern="1200" dirty="0">
                <a:solidFill>
                  <a:schemeClr val="tx1"/>
                </a:solidFill>
                <a:effectLst/>
                <a:latin typeface="+mn-lt"/>
                <a:ea typeface="+mn-ea"/>
                <a:cs typeface="+mn-cs"/>
              </a:rPr>
              <a:t>: Show slide 20. Have students tape together four amino acid monomers to form one protein polymer and three water molecules. Then, watch the animation on slides 21-22.</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Fat</a:t>
            </a:r>
            <a:r>
              <a:rPr lang="en-US" sz="1200" kern="1200" dirty="0">
                <a:solidFill>
                  <a:schemeClr val="tx1"/>
                </a:solidFill>
                <a:effectLst/>
                <a:latin typeface="+mn-lt"/>
                <a:ea typeface="+mn-ea"/>
                <a:cs typeface="+mn-cs"/>
              </a:rPr>
              <a:t>: Show slide 23. Have students tape together one glycerol and three fatty acid monomers to form one fat polymer and three water molecules. Then, watch the animation on slides 24-25.</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Carbohydrate</a:t>
            </a:r>
            <a:r>
              <a:rPr lang="en-US" sz="1200" kern="1200" dirty="0">
                <a:solidFill>
                  <a:schemeClr val="tx1"/>
                </a:solidFill>
                <a:effectLst/>
                <a:latin typeface="+mn-lt"/>
                <a:ea typeface="+mn-ea"/>
                <a:cs typeface="+mn-cs"/>
              </a:rPr>
              <a:t>: Tell students that animals don’t make starch (though they make other carbohydrates)!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students move the new molecules with the energy card to the products side of their placemat. Ask students what is happening to energy during biosynthesis. Listen to see if they notice that chemical potential energy is conserved through the chemical change.</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Make the connection to cell division: cells have to both get bigger and also divide in order for animals to grow. This is why we perform biosynthesis: to make our cells get bigger (growth) so they can divide.</a:t>
            </a:r>
            <a:r>
              <a:rPr lang="en-US" dirty="0">
                <a:effectLst/>
              </a:rPr>
              <a:t> </a:t>
            </a:r>
            <a:endParaRPr lang="en-US" sz="1200" kern="1200" dirty="0">
              <a:solidFill>
                <a:schemeClr val="tx1"/>
              </a:solidFill>
              <a:effectLst/>
              <a:latin typeface="+mn-lt"/>
              <a:ea typeface="+mn-ea"/>
              <a:cs typeface="+mn-cs"/>
            </a:endParaRP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D7A9B-A1AD-4142-8E7A-B90ACFA7751D}" type="slidenum">
              <a:rPr lang="en-US" smtClean="0"/>
              <a:pPr fontAlgn="base">
                <a:spcBef>
                  <a:spcPct val="0"/>
                </a:spcBef>
                <a:spcAft>
                  <a:spcPct val="0"/>
                </a:spcAft>
                <a:defRPr/>
              </a:pPr>
              <a:t>22</a:t>
            </a:fld>
            <a:endParaRPr lang="en-US"/>
          </a:p>
        </p:txBody>
      </p:sp>
    </p:spTree>
    <p:extLst>
      <p:ext uri="{BB962C8B-B14F-4D97-AF65-F5344CB8AC3E}">
        <p14:creationId xmlns:p14="http://schemas.microsoft.com/office/powerpoint/2010/main" val="1273439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Image Credit (molecule):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set up their reactants and model biosynthesis.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place a “chemical energy card” on the reactants side of their placemat, along with their amino acids, fatty acids, glycerol and glucose molecules. Coach students to simulate the actual process of dehydration synthesis by making a water molecule </a:t>
            </a:r>
            <a:r>
              <a:rPr lang="en-US" sz="1200" i="1" kern="1200" dirty="0">
                <a:solidFill>
                  <a:schemeClr val="tx1"/>
                </a:solidFill>
                <a:effectLst/>
                <a:latin typeface="+mn-lt"/>
                <a:ea typeface="+mn-ea"/>
                <a:cs typeface="+mn-cs"/>
              </a:rPr>
              <a:t>each time</a:t>
            </a:r>
            <a:r>
              <a:rPr lang="en-US" sz="1200" kern="1200" dirty="0">
                <a:solidFill>
                  <a:schemeClr val="tx1"/>
                </a:solidFill>
                <a:effectLst/>
                <a:latin typeface="+mn-lt"/>
                <a:ea typeface="+mn-ea"/>
                <a:cs typeface="+mn-cs"/>
              </a:rPr>
              <a:t> they tape two monomers together. This helps show that each time a bond is broken a chemical reaction takes place and new bonds form. </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Protein</a:t>
            </a:r>
            <a:r>
              <a:rPr lang="en-US" sz="1200" kern="1200" dirty="0">
                <a:solidFill>
                  <a:schemeClr val="tx1"/>
                </a:solidFill>
                <a:effectLst/>
                <a:latin typeface="+mn-lt"/>
                <a:ea typeface="+mn-ea"/>
                <a:cs typeface="+mn-cs"/>
              </a:rPr>
              <a:t>: Show slide 20. Have students tape together four amino acid monomers to form one protein polymer and three water molecules. Then, watch the animation on slides 21-22.</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Fat</a:t>
            </a:r>
            <a:r>
              <a:rPr lang="en-US" sz="1200" kern="1200" dirty="0">
                <a:solidFill>
                  <a:schemeClr val="tx1"/>
                </a:solidFill>
                <a:effectLst/>
                <a:latin typeface="+mn-lt"/>
                <a:ea typeface="+mn-ea"/>
                <a:cs typeface="+mn-cs"/>
              </a:rPr>
              <a:t>: Show slide 23. Have students tape together one glycerol and three fatty acid monomers to form one fat polymer and three water molecules. Then, watch the animation on slides 24-25.</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Carbohydrate</a:t>
            </a:r>
            <a:r>
              <a:rPr lang="en-US" sz="1200" kern="1200" dirty="0">
                <a:solidFill>
                  <a:schemeClr val="tx1"/>
                </a:solidFill>
                <a:effectLst/>
                <a:latin typeface="+mn-lt"/>
                <a:ea typeface="+mn-ea"/>
                <a:cs typeface="+mn-cs"/>
              </a:rPr>
              <a:t>: Tell students that animals don’t make starch (though they make other carbohydrates)!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students move the new molecules with the energy card to the products side of their placemat. Ask students what is happening to energy during biosynthesis. Listen to see if they notice that chemical potential energy is conserved through the chemical change.</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Make the connection to cell division: cells have to both get bigger and also divide in order for animals to grow. This is why we perform biosynthesis: to make our cells get bigger (growth) so they can divide.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23</a:t>
            </a:fld>
            <a:endParaRPr lang="en-US"/>
          </a:p>
        </p:txBody>
      </p:sp>
    </p:spTree>
    <p:extLst>
      <p:ext uri="{BB962C8B-B14F-4D97-AF65-F5344CB8AC3E}">
        <p14:creationId xmlns:p14="http://schemas.microsoft.com/office/powerpoint/2010/main" val="1640310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Image Credit (molecule):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set up their reactants and model biosynthesis.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place a “chemical energy card” on the reactants side of their placemat, along with their amino acids, fatty acids, glycerol and glucose molecules. Coach students to simulate the actual process of dehydration synthesis by making a water molecule </a:t>
            </a:r>
            <a:r>
              <a:rPr lang="en-US" sz="1200" i="1" kern="1200" dirty="0">
                <a:solidFill>
                  <a:schemeClr val="tx1"/>
                </a:solidFill>
                <a:effectLst/>
                <a:latin typeface="+mn-lt"/>
                <a:ea typeface="+mn-ea"/>
                <a:cs typeface="+mn-cs"/>
              </a:rPr>
              <a:t>each time</a:t>
            </a:r>
            <a:r>
              <a:rPr lang="en-US" sz="1200" kern="1200" dirty="0">
                <a:solidFill>
                  <a:schemeClr val="tx1"/>
                </a:solidFill>
                <a:effectLst/>
                <a:latin typeface="+mn-lt"/>
                <a:ea typeface="+mn-ea"/>
                <a:cs typeface="+mn-cs"/>
              </a:rPr>
              <a:t> they tape two monomers together. This helps show that each time a bond is broken a chemical reaction takes place and new bonds form. </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Protein</a:t>
            </a:r>
            <a:r>
              <a:rPr lang="en-US" sz="1200" kern="1200" dirty="0">
                <a:solidFill>
                  <a:schemeClr val="tx1"/>
                </a:solidFill>
                <a:effectLst/>
                <a:latin typeface="+mn-lt"/>
                <a:ea typeface="+mn-ea"/>
                <a:cs typeface="+mn-cs"/>
              </a:rPr>
              <a:t>: Show slide 20. Have students tape together four amino acid monomers to form one protein polymer and three water molecules. Then, watch the animation on slides 21-22.</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Fat</a:t>
            </a:r>
            <a:r>
              <a:rPr lang="en-US" sz="1200" kern="1200" dirty="0">
                <a:solidFill>
                  <a:schemeClr val="tx1"/>
                </a:solidFill>
                <a:effectLst/>
                <a:latin typeface="+mn-lt"/>
                <a:ea typeface="+mn-ea"/>
                <a:cs typeface="+mn-cs"/>
              </a:rPr>
              <a:t>: Show slide 23. Have students tape together one glycerol and three fatty acid monomers to form one fat polymer and three water molecules. Then, watch the animation on slides 24-25.</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Carbohydrate</a:t>
            </a:r>
            <a:r>
              <a:rPr lang="en-US" sz="1200" kern="1200" dirty="0">
                <a:solidFill>
                  <a:schemeClr val="tx1"/>
                </a:solidFill>
                <a:effectLst/>
                <a:latin typeface="+mn-lt"/>
                <a:ea typeface="+mn-ea"/>
                <a:cs typeface="+mn-cs"/>
              </a:rPr>
              <a:t>: Tell students that animals don’t make starch (though they make other carbohydrates)!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students move the new molecules with the energy card to the products side of their placemat. Ask students what is happening to energy during biosynthesis. Listen to see if they notice that chemical potential energy is conserved through the chemical change.</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Make the connection to cell division: cells have to both get bigger and also divide in order for animals to grow. This is why we perform biosynthesis: to make our cells get bigger (growth) so they can divide.</a:t>
            </a:r>
            <a:r>
              <a:rPr lang="en-US" dirty="0">
                <a:effectLst/>
              </a:rPr>
              <a:t> </a:t>
            </a:r>
            <a:endParaRPr lang="en-US" sz="1200" kern="1200" dirty="0">
              <a:solidFill>
                <a:schemeClr val="tx1"/>
              </a:solidFill>
              <a:effectLst/>
              <a:latin typeface="+mn-lt"/>
              <a:ea typeface="+mn-ea"/>
              <a:cs typeface="+mn-cs"/>
            </a:endParaRP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D7A9B-A1AD-4142-8E7A-B90ACFA7751D}" type="slidenum">
              <a:rPr lang="en-US" smtClean="0"/>
              <a:pPr fontAlgn="base">
                <a:spcBef>
                  <a:spcPct val="0"/>
                </a:spcBef>
                <a:spcAft>
                  <a:spcPct val="0"/>
                </a:spcAft>
                <a:defRPr/>
              </a:pPr>
              <a:t>24</a:t>
            </a:fld>
            <a:endParaRPr lang="en-US"/>
          </a:p>
        </p:txBody>
      </p:sp>
    </p:spTree>
    <p:extLst>
      <p:ext uri="{BB962C8B-B14F-4D97-AF65-F5344CB8AC3E}">
        <p14:creationId xmlns:p14="http://schemas.microsoft.com/office/powerpoint/2010/main" val="3989717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Image Credit (molecule):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set up their reactants and model biosynthesis.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place a “chemical energy card” on the reactants side of their placemat, along with their amino acids, fatty acids, glycerol and glucose molecules. Coach students to simulate the actual process of dehydration synthesis by making a water molecule </a:t>
            </a:r>
            <a:r>
              <a:rPr lang="en-US" sz="1200" i="1" kern="1200" dirty="0">
                <a:solidFill>
                  <a:schemeClr val="tx1"/>
                </a:solidFill>
                <a:effectLst/>
                <a:latin typeface="+mn-lt"/>
                <a:ea typeface="+mn-ea"/>
                <a:cs typeface="+mn-cs"/>
              </a:rPr>
              <a:t>each time</a:t>
            </a:r>
            <a:r>
              <a:rPr lang="en-US" sz="1200" kern="1200" dirty="0">
                <a:solidFill>
                  <a:schemeClr val="tx1"/>
                </a:solidFill>
                <a:effectLst/>
                <a:latin typeface="+mn-lt"/>
                <a:ea typeface="+mn-ea"/>
                <a:cs typeface="+mn-cs"/>
              </a:rPr>
              <a:t> they tape two monomers together. This helps show that each time a bond is broken a chemical reaction takes place and new bonds form. </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Protein</a:t>
            </a:r>
            <a:r>
              <a:rPr lang="en-US" sz="1200" kern="1200" dirty="0">
                <a:solidFill>
                  <a:schemeClr val="tx1"/>
                </a:solidFill>
                <a:effectLst/>
                <a:latin typeface="+mn-lt"/>
                <a:ea typeface="+mn-ea"/>
                <a:cs typeface="+mn-cs"/>
              </a:rPr>
              <a:t>: Show slide 20. Have students tape together four amino acid monomers to form one protein polymer and three water molecules. Then, watch the animation on slides 21-22.</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Fat</a:t>
            </a:r>
            <a:r>
              <a:rPr lang="en-US" sz="1200" kern="1200" dirty="0">
                <a:solidFill>
                  <a:schemeClr val="tx1"/>
                </a:solidFill>
                <a:effectLst/>
                <a:latin typeface="+mn-lt"/>
                <a:ea typeface="+mn-ea"/>
                <a:cs typeface="+mn-cs"/>
              </a:rPr>
              <a:t>: Show slide 23. Have students tape together one glycerol and three fatty acid monomers to form one fat polymer and three water molecules. Then, watch the animation on slides 24-25.</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Carbohydrate</a:t>
            </a:r>
            <a:r>
              <a:rPr lang="en-US" sz="1200" kern="1200" dirty="0">
                <a:solidFill>
                  <a:schemeClr val="tx1"/>
                </a:solidFill>
                <a:effectLst/>
                <a:latin typeface="+mn-lt"/>
                <a:ea typeface="+mn-ea"/>
                <a:cs typeface="+mn-cs"/>
              </a:rPr>
              <a:t>: Tell students that animals don’t make starch (though they make other carbohydrates)!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students move the new molecules with the energy card to the products side of their placemat. Ask students what is happening to energy during biosynthesis. Listen to see if they notice that chemical potential energy is conserved through the chemical change.</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Make the connection to cell division: cells have to both get bigger and also divide in order for animals to grow. This is why we perform biosynthesis: to make our cells get bigger (growth) so they can divide.</a:t>
            </a:r>
            <a:r>
              <a:rPr lang="en-US" dirty="0">
                <a:effectLst/>
              </a:rPr>
              <a:t> </a:t>
            </a:r>
            <a:endParaRPr lang="en-US" sz="1200" kern="1200" dirty="0">
              <a:solidFill>
                <a:schemeClr val="tx1"/>
              </a:solidFill>
              <a:effectLst/>
              <a:latin typeface="+mn-lt"/>
              <a:ea typeface="+mn-ea"/>
              <a:cs typeface="+mn-cs"/>
            </a:endParaRP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D7A9B-A1AD-4142-8E7A-B90ACFA7751D}" type="slidenum">
              <a:rPr lang="en-US" smtClean="0"/>
              <a:pPr fontAlgn="base">
                <a:spcBef>
                  <a:spcPct val="0"/>
                </a:spcBef>
                <a:spcAft>
                  <a:spcPct val="0"/>
                </a:spcAft>
                <a:defRPr/>
              </a:pPr>
              <a:t>25</a:t>
            </a:fld>
            <a:endParaRPr lang="en-US"/>
          </a:p>
        </p:txBody>
      </p:sp>
    </p:spTree>
    <p:extLst>
      <p:ext uri="{BB962C8B-B14F-4D97-AF65-F5344CB8AC3E}">
        <p14:creationId xmlns:p14="http://schemas.microsoft.com/office/powerpoint/2010/main" val="1641704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(grass): Hannah Miller, Michigan State University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a:t>
            </a:r>
            <a:r>
              <a:rPr lang="en-US" sz="1200" kern="1200" baseline="0" dirty="0">
                <a:solidFill>
                  <a:schemeClr val="tx1"/>
                </a:solidFill>
                <a:effectLst/>
                <a:latin typeface="+mn-lt"/>
                <a:ea typeface="+mn-ea"/>
                <a:cs typeface="+mn-cs"/>
              </a:rPr>
              <a:t> Credit (cow): </a:t>
            </a:r>
            <a:r>
              <a:rPr lang="en-US" sz="1200" kern="1200" dirty="0">
                <a:solidFill>
                  <a:schemeClr val="tx1"/>
                </a:solidFill>
                <a:effectLst/>
                <a:latin typeface="+mn-lt"/>
                <a:ea typeface="+mn-ea"/>
                <a:cs typeface="+mn-cs"/>
              </a:rPr>
              <a:t>Craig Douglas, Michigan State University</a:t>
            </a:r>
            <a:endParaRPr lang="en-US" dirty="0"/>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Conclude by having students think about the composition of materials that enter, stay in, and leave the cow.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26 to have students consider the composition of materials that enter, stay in, and leave a cow.</a:t>
            </a:r>
          </a:p>
          <a:p>
            <a:r>
              <a:rPr lang="en-US" sz="1200" kern="1200" dirty="0">
                <a:solidFill>
                  <a:schemeClr val="tx1"/>
                </a:solidFill>
                <a:effectLst/>
                <a:latin typeface="+mn-lt"/>
                <a:ea typeface="+mn-ea"/>
                <a:cs typeface="+mn-cs"/>
              </a:rPr>
              <a:t>Students may point out that there is fat in the cow, but not in the grass. Ask them “Where did the fat in the cow come from?” After the lesson, they should be able to answer that question as they “built” fat molecules in their model biosynthesis.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26</a:t>
            </a:fld>
            <a:endParaRPr lang="en-US"/>
          </a:p>
        </p:txBody>
      </p:sp>
    </p:spTree>
    <p:extLst>
      <p:ext uri="{BB962C8B-B14F-4D97-AF65-F5344CB8AC3E}">
        <p14:creationId xmlns:p14="http://schemas.microsoft.com/office/powerpoint/2010/main" val="734845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processes at different scales for digestion.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3 in the PPT.</a:t>
            </a:r>
          </a:p>
          <a:p>
            <a:r>
              <a:rPr lang="en-US" sz="1200" kern="1200" dirty="0">
                <a:solidFill>
                  <a:schemeClr val="tx1"/>
                </a:solidFill>
                <a:effectLst/>
                <a:latin typeface="+mn-lt"/>
                <a:ea typeface="+mn-ea"/>
                <a:cs typeface="+mn-cs"/>
              </a:rPr>
              <a:t>Revisit the driving questions first seen in Activity 5.1. Tell students that today’s activity is focused at the atomic-molecular scale.</a:t>
            </a:r>
            <a:r>
              <a:rPr lang="en-US" dirty="0">
                <a:effectLst/>
              </a:rPr>
              <a:t> </a:t>
            </a:r>
            <a:endParaRPr lang="en-US" baseline="0" dirty="0"/>
          </a:p>
        </p:txBody>
      </p:sp>
      <p:sp>
        <p:nvSpPr>
          <p:cNvPr id="4" name="Slide Number Placeholder 3"/>
          <p:cNvSpPr>
            <a:spLocks noGrp="1"/>
          </p:cNvSpPr>
          <p:nvPr>
            <p:ph type="sldNum" sz="quarter" idx="10"/>
          </p:nvPr>
        </p:nvSpPr>
        <p:spPr/>
        <p:txBody>
          <a:bodyPr/>
          <a:lstStyle/>
          <a:p>
            <a:pPr>
              <a:defRPr/>
            </a:pPr>
            <a:fld id="{743F2B95-6723-4664-AF5C-EF8D4405177E}" type="slidenum">
              <a:rPr lang="en-US" smtClean="0"/>
              <a:pPr>
                <a:defRPr/>
              </a:pPr>
              <a:t>3</a:t>
            </a:fld>
            <a:endParaRPr lang="en-US"/>
          </a:p>
        </p:txBody>
      </p:sp>
    </p:spTree>
    <p:extLst>
      <p:ext uri="{BB962C8B-B14F-4D97-AF65-F5344CB8AC3E}">
        <p14:creationId xmlns:p14="http://schemas.microsoft.com/office/powerpoint/2010/main" val="74098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think about what happens to the food cows eat (digestion).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4 to review that animals use digested food in two ways. </a:t>
            </a:r>
          </a:p>
        </p:txBody>
      </p:sp>
      <p:sp>
        <p:nvSpPr>
          <p:cNvPr id="4" name="Slide Number Placeholder 3"/>
          <p:cNvSpPr>
            <a:spLocks noGrp="1"/>
          </p:cNvSpPr>
          <p:nvPr>
            <p:ph type="sldNum" sz="quarter" idx="10"/>
          </p:nvPr>
        </p:nvSpPr>
        <p:spPr/>
        <p:txBody>
          <a:bodyPr/>
          <a:lstStyle/>
          <a:p>
            <a:pPr>
              <a:defRPr/>
            </a:pPr>
            <a:fld id="{743F2B95-6723-4664-AF5C-EF8D4405177E}" type="slidenum">
              <a:rPr lang="en-US" smtClean="0"/>
              <a:pPr>
                <a:defRPr/>
              </a:pPr>
              <a:t>4</a:t>
            </a:fld>
            <a:endParaRPr lang="en-US"/>
          </a:p>
        </p:txBody>
      </p:sp>
    </p:spTree>
    <p:extLst>
      <p:ext uri="{BB962C8B-B14F-4D97-AF65-F5344CB8AC3E}">
        <p14:creationId xmlns:p14="http://schemas.microsoft.com/office/powerpoint/2010/main" val="412537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Tell students that these large organic molecules in food are broken down into small organic molecules during digestion.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5 to show students large organic molecules are broken down into small organic molecules during digestion. Tell students large organic molecules are called polymers and small organic molecules are called monomers. It may help students to remember these words by explaining the meaning of the words’ prefixes (poly means many and mono means one).</a:t>
            </a:r>
          </a:p>
          <a:p>
            <a:r>
              <a:rPr lang="en-US" sz="1200" kern="1200" dirty="0">
                <a:solidFill>
                  <a:schemeClr val="tx1"/>
                </a:solidFill>
                <a:effectLst/>
                <a:latin typeface="+mn-lt"/>
                <a:ea typeface="+mn-ea"/>
                <a:cs typeface="+mn-cs"/>
              </a:rPr>
              <a:t>Tell students that they’ll be using molecular models to model the process of digestion, which will help them answer several of their unanswered questions.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5</a:t>
            </a:fld>
            <a:endParaRPr lang="en-US"/>
          </a:p>
        </p:txBody>
      </p:sp>
    </p:spTree>
    <p:extLst>
      <p:ext uri="{BB962C8B-B14F-4D97-AF65-F5344CB8AC3E}">
        <p14:creationId xmlns:p14="http://schemas.microsoft.com/office/powerpoint/2010/main" val="213661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Review the “rules” of molecular bonding in digestion.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6 to remind students how atoms bond to make molecules. </a:t>
            </a:r>
          </a:p>
          <a:p>
            <a:pPr lvl="0"/>
            <a:r>
              <a:rPr lang="en-US" sz="1200" kern="1200" dirty="0">
                <a:solidFill>
                  <a:schemeClr val="tx1"/>
                </a:solidFill>
                <a:effectLst/>
                <a:latin typeface="+mn-lt"/>
                <a:ea typeface="+mn-ea"/>
                <a:cs typeface="+mn-cs"/>
              </a:rPr>
              <a:t>Oxygen atoms bond to carbon or hydrogen (not other oxygen atoms) whenever possible. This will help students decide which monomer will bond to an –OH and which will bond to an –H. </a:t>
            </a:r>
          </a:p>
          <a:p>
            <a:pPr lvl="0"/>
            <a:r>
              <a:rPr lang="en-US" sz="1200" kern="1200" dirty="0">
                <a:solidFill>
                  <a:schemeClr val="tx1"/>
                </a:solidFill>
                <a:effectLst/>
                <a:latin typeface="+mn-lt"/>
                <a:ea typeface="+mn-ea"/>
                <a:cs typeface="+mn-cs"/>
              </a:rPr>
              <a:t>Nitrogen forms three bonds.</a:t>
            </a:r>
          </a:p>
          <a:p>
            <a:r>
              <a:rPr lang="en-US" sz="1200" kern="1200" dirty="0">
                <a:solidFill>
                  <a:schemeClr val="tx1"/>
                </a:solidFill>
                <a:effectLst/>
                <a:latin typeface="+mn-lt"/>
                <a:ea typeface="+mn-ea"/>
                <a:cs typeface="+mn-cs"/>
              </a:rPr>
              <a:t>Point out that digestion will not make or break "high energy" C-C or C-H bonds. Students can use this information to determine where to attach the –H vs. –OH in the activity. </a:t>
            </a:r>
          </a:p>
        </p:txBody>
      </p:sp>
      <p:sp>
        <p:nvSpPr>
          <p:cNvPr id="4" name="Slide Number Placeholder 3"/>
          <p:cNvSpPr>
            <a:spLocks noGrp="1"/>
          </p:cNvSpPr>
          <p:nvPr>
            <p:ph type="sldNum" sz="quarter" idx="10"/>
          </p:nvPr>
        </p:nvSpPr>
        <p:spPr/>
        <p:txBody>
          <a:bodyPr/>
          <a:lstStyle/>
          <a:p>
            <a:fld id="{946B7EDE-1D34-AF43-A72F-F106018D4F39}" type="slidenum">
              <a:rPr lang="en-US" smtClean="0"/>
              <a:pPr/>
              <a:t>6</a:t>
            </a:fld>
            <a:endParaRPr lang="en-US"/>
          </a:p>
        </p:txBody>
      </p:sp>
    </p:spTree>
    <p:extLst>
      <p:ext uri="{BB962C8B-B14F-4D97-AF65-F5344CB8AC3E}">
        <p14:creationId xmlns:p14="http://schemas.microsoft.com/office/powerpoint/2010/main" val="4112091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set up their reactants and model digestion.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 each pair of students a Molecular Models 11 x 17 Placemat, one set of Forms of Energy Cards, one pair of scissors, a removable tape dispenser, and one protein molecule, one carbohydrate molecule, one fat molecule, and eight water molecules (from the 5.2 Polymers for Cutting Handout). </a:t>
            </a:r>
          </a:p>
          <a:p>
            <a:pPr lvl="0"/>
            <a:r>
              <a:rPr lang="en-US" sz="1200" kern="1200" dirty="0">
                <a:solidFill>
                  <a:schemeClr val="tx1"/>
                </a:solidFill>
                <a:effectLst/>
                <a:latin typeface="+mn-lt"/>
                <a:ea typeface="+mn-ea"/>
                <a:cs typeface="+mn-cs"/>
              </a:rPr>
              <a:t>Have students place a “chemical energy card” on the reactants side of their placemat, along with their water, protein, carbohydrate, and fat molecules.</a:t>
            </a:r>
          </a:p>
          <a:p>
            <a:pPr lvl="0"/>
            <a:r>
              <a:rPr lang="en-US" sz="1200" kern="1200" dirty="0">
                <a:solidFill>
                  <a:schemeClr val="tx1"/>
                </a:solidFill>
                <a:effectLst/>
                <a:latin typeface="+mn-lt"/>
                <a:ea typeface="+mn-ea"/>
                <a:cs typeface="+mn-cs"/>
              </a:rPr>
              <a:t>Coach students to simulate the process of hydrolysis by cutting a water molecule </a:t>
            </a:r>
            <a:r>
              <a:rPr lang="en-US" sz="1200" i="1" kern="1200" dirty="0">
                <a:solidFill>
                  <a:schemeClr val="tx1"/>
                </a:solidFill>
                <a:effectLst/>
                <a:latin typeface="+mn-lt"/>
                <a:ea typeface="+mn-ea"/>
                <a:cs typeface="+mn-cs"/>
              </a:rPr>
              <a:t>each time</a:t>
            </a:r>
            <a:r>
              <a:rPr lang="en-US" sz="1200" kern="1200" dirty="0">
                <a:solidFill>
                  <a:schemeClr val="tx1"/>
                </a:solidFill>
                <a:effectLst/>
                <a:latin typeface="+mn-lt"/>
                <a:ea typeface="+mn-ea"/>
                <a:cs typeface="+mn-cs"/>
              </a:rPr>
              <a:t> they make a cut in the polymer. This helps show that each time a bond between two monomers is broken, the chemical reaction requires water and new bonds form.</a:t>
            </a:r>
          </a:p>
          <a:p>
            <a:pPr lvl="0"/>
            <a:r>
              <a:rPr lang="en-US" sz="1200" b="1" kern="1200" dirty="0">
                <a:solidFill>
                  <a:schemeClr val="tx1"/>
                </a:solidFill>
                <a:effectLst/>
                <a:latin typeface="+mn-lt"/>
                <a:ea typeface="+mn-ea"/>
                <a:cs typeface="+mn-cs"/>
              </a:rPr>
              <a:t>Protein</a:t>
            </a:r>
            <a:r>
              <a:rPr lang="en-US" sz="1200" kern="1200" dirty="0">
                <a:solidFill>
                  <a:schemeClr val="tx1"/>
                </a:solidFill>
                <a:effectLst/>
                <a:latin typeface="+mn-lt"/>
                <a:ea typeface="+mn-ea"/>
                <a:cs typeface="+mn-cs"/>
              </a:rPr>
              <a:t>: Show slide 7. Have students cut one protein polymer into amino acid monomers. Then, cut the water molecules and attach an –H and an –OH to each amino acid. Watch the animation on slides 8-9.</a:t>
            </a:r>
          </a:p>
          <a:p>
            <a:pPr lvl="0"/>
            <a:r>
              <a:rPr lang="en-US" sz="1200" b="1" kern="1200" dirty="0">
                <a:solidFill>
                  <a:schemeClr val="tx1"/>
                </a:solidFill>
                <a:effectLst/>
                <a:latin typeface="+mn-lt"/>
                <a:ea typeface="+mn-ea"/>
                <a:cs typeface="+mn-cs"/>
              </a:rPr>
              <a:t>Carbohydrate</a:t>
            </a:r>
            <a:r>
              <a:rPr lang="en-US" sz="1200" kern="1200" dirty="0">
                <a:solidFill>
                  <a:schemeClr val="tx1"/>
                </a:solidFill>
                <a:effectLst/>
                <a:latin typeface="+mn-lt"/>
                <a:ea typeface="+mn-ea"/>
                <a:cs typeface="+mn-cs"/>
              </a:rPr>
              <a:t>: Show slide 10. Have students cut one starch polymer (a type of carbohydrate) into glucose monomers. Then cut the water molecules and attach an –H and an –OH to each glucose. Watch the animation on slides 11-12.</a:t>
            </a:r>
          </a:p>
          <a:p>
            <a:pPr lvl="0"/>
            <a:r>
              <a:rPr lang="en-US" sz="1200" b="1" kern="1200" dirty="0">
                <a:solidFill>
                  <a:schemeClr val="tx1"/>
                </a:solidFill>
                <a:effectLst/>
                <a:latin typeface="+mn-lt"/>
                <a:ea typeface="+mn-ea"/>
                <a:cs typeface="+mn-cs"/>
              </a:rPr>
              <a:t>Fat</a:t>
            </a:r>
            <a:r>
              <a:rPr lang="en-US" sz="1200" kern="1200" dirty="0">
                <a:solidFill>
                  <a:schemeClr val="tx1"/>
                </a:solidFill>
                <a:effectLst/>
                <a:latin typeface="+mn-lt"/>
                <a:ea typeface="+mn-ea"/>
                <a:cs typeface="+mn-cs"/>
              </a:rPr>
              <a:t>: Show slide 13. Have students cut one fat polymer into glycerol and fatty acid monomers. Then, cut the water molecules and attach an –H and an –OH to each monomer. Watch the animation on slides 14-15. </a:t>
            </a:r>
          </a:p>
          <a:p>
            <a:pPr lvl="0"/>
            <a:r>
              <a:rPr lang="en-US" sz="1200" kern="1200" dirty="0">
                <a:solidFill>
                  <a:schemeClr val="tx1"/>
                </a:solidFill>
                <a:effectLst/>
                <a:latin typeface="+mn-lt"/>
                <a:ea typeface="+mn-ea"/>
                <a:cs typeface="+mn-cs"/>
              </a:rPr>
              <a:t>Have students move the new molecules with the energy card to the products side of their placemat. When watching the slides, ask students what is happening to energy. Listen to see if they notice that chemical potential energy is conserved through digestion.</a:t>
            </a:r>
          </a:p>
          <a:p>
            <a:r>
              <a:rPr lang="en-US" sz="1200" kern="1200" dirty="0">
                <a:solidFill>
                  <a:schemeClr val="tx1"/>
                </a:solidFill>
                <a:effectLst/>
                <a:latin typeface="+mn-lt"/>
                <a:ea typeface="+mn-ea"/>
                <a:cs typeface="+mn-cs"/>
              </a:rPr>
              <a:t>Show the students the Digestion and Biosynthesis 11 x 17 Posters as a visual of the process.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7</a:t>
            </a:fld>
            <a:endParaRPr lang="en-US"/>
          </a:p>
        </p:txBody>
      </p:sp>
    </p:spTree>
    <p:extLst>
      <p:ext uri="{BB962C8B-B14F-4D97-AF65-F5344CB8AC3E}">
        <p14:creationId xmlns:p14="http://schemas.microsoft.com/office/powerpoint/2010/main" val="1834810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set up their reactants and model digestion.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 each pair of students a Molecular Models 11 x 17 Placemat, one set of Forms of Energy Cards, one pair of scissors, a removable tape dispenser, and one protein molecule, one carbohydrate molecule, one fat molecule, and eight water molecules (from the 5.2 Polymers for Cutting Handout). </a:t>
            </a:r>
          </a:p>
          <a:p>
            <a:pPr lvl="0"/>
            <a:r>
              <a:rPr lang="en-US" sz="1200" kern="1200" dirty="0">
                <a:solidFill>
                  <a:schemeClr val="tx1"/>
                </a:solidFill>
                <a:effectLst/>
                <a:latin typeface="+mn-lt"/>
                <a:ea typeface="+mn-ea"/>
                <a:cs typeface="+mn-cs"/>
              </a:rPr>
              <a:t>Have students place a “chemical energy card” on the reactants side of their placemat, along with their water, protein, carbohydrate, and fat molecules.</a:t>
            </a:r>
          </a:p>
          <a:p>
            <a:pPr lvl="0"/>
            <a:r>
              <a:rPr lang="en-US" sz="1200" kern="1200" dirty="0">
                <a:solidFill>
                  <a:schemeClr val="tx1"/>
                </a:solidFill>
                <a:effectLst/>
                <a:latin typeface="+mn-lt"/>
                <a:ea typeface="+mn-ea"/>
                <a:cs typeface="+mn-cs"/>
              </a:rPr>
              <a:t>Coach students to simulate the process of hydrolysis by cutting a water molecule </a:t>
            </a:r>
            <a:r>
              <a:rPr lang="en-US" sz="1200" i="1" kern="1200" dirty="0">
                <a:solidFill>
                  <a:schemeClr val="tx1"/>
                </a:solidFill>
                <a:effectLst/>
                <a:latin typeface="+mn-lt"/>
                <a:ea typeface="+mn-ea"/>
                <a:cs typeface="+mn-cs"/>
              </a:rPr>
              <a:t>each time</a:t>
            </a:r>
            <a:r>
              <a:rPr lang="en-US" sz="1200" kern="1200" dirty="0">
                <a:solidFill>
                  <a:schemeClr val="tx1"/>
                </a:solidFill>
                <a:effectLst/>
                <a:latin typeface="+mn-lt"/>
                <a:ea typeface="+mn-ea"/>
                <a:cs typeface="+mn-cs"/>
              </a:rPr>
              <a:t> they make a cut in the polymer. This helps show that each time a bond between two monomers is broken, the chemical reaction requires water and new bonds form.</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Protein</a:t>
            </a:r>
            <a:r>
              <a:rPr lang="en-US" sz="1200" kern="1200" dirty="0">
                <a:solidFill>
                  <a:schemeClr val="tx1"/>
                </a:solidFill>
                <a:effectLst/>
                <a:latin typeface="+mn-lt"/>
                <a:ea typeface="+mn-ea"/>
                <a:cs typeface="+mn-cs"/>
              </a:rPr>
              <a:t>: Show slide 7. Have students cut one protein polymer into amino acid monomers. Then, cut the water molecules and attach an –H and an –OH to each amino acid. Watch the animation on slides 8-9.</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Carbohydrate</a:t>
            </a:r>
            <a:r>
              <a:rPr lang="en-US" sz="1200" kern="1200" dirty="0">
                <a:solidFill>
                  <a:schemeClr val="tx1"/>
                </a:solidFill>
                <a:effectLst/>
                <a:latin typeface="+mn-lt"/>
                <a:ea typeface="+mn-ea"/>
                <a:cs typeface="+mn-cs"/>
              </a:rPr>
              <a:t>: Show slide 10. Have students cut one starch polymer (a type of carbohydrate) into glucose monomers. Then cut the water molecules and attach an –H and an –OH to each glucose. Watch the animation on slides 11-12.</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Fat</a:t>
            </a:r>
            <a:r>
              <a:rPr lang="en-US" sz="1200" kern="1200" dirty="0">
                <a:solidFill>
                  <a:schemeClr val="tx1"/>
                </a:solidFill>
                <a:effectLst/>
                <a:latin typeface="+mn-lt"/>
                <a:ea typeface="+mn-ea"/>
                <a:cs typeface="+mn-cs"/>
              </a:rPr>
              <a:t>: Show slide 13. Have students cut one fat polymer into glycerol and fatty acid monomers. Then, cut the water molecules and attach an –H and an –OH to each monomer. Watch the animation on slides 14-15.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students move the new molecules with the energy card to the products side of their placemat. When watching the slides, ask students what is happening to energy. Listen to see if they notice that chemical potential energy is conserved through digestion.</a:t>
            </a:r>
          </a:p>
          <a:p>
            <a:r>
              <a:rPr lang="en-US" sz="1200" kern="1200" dirty="0">
                <a:solidFill>
                  <a:schemeClr val="tx1"/>
                </a:solidFill>
                <a:effectLst/>
                <a:latin typeface="+mn-lt"/>
                <a:ea typeface="+mn-ea"/>
                <a:cs typeface="+mn-cs"/>
              </a:rPr>
              <a:t>Show the students the Digestion and Biosynthesis 11 x 17 Posters as a visual of the process.</a:t>
            </a:r>
            <a:r>
              <a:rPr lang="en-US" dirty="0">
                <a:effectLst/>
              </a:rPr>
              <a:t> </a:t>
            </a:r>
            <a:endParaRPr lang="en-US" sz="1200" kern="1200" dirty="0">
              <a:solidFill>
                <a:schemeClr val="tx1"/>
              </a:solidFill>
              <a:effectLst/>
              <a:latin typeface="+mn-lt"/>
              <a:ea typeface="+mn-ea"/>
              <a:cs typeface="+mn-cs"/>
            </a:endParaRP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D7A9B-A1AD-4142-8E7A-B90ACFA7751D}" type="slidenum">
              <a:rPr lang="en-US" smtClean="0"/>
              <a:pPr fontAlgn="base">
                <a:spcBef>
                  <a:spcPct val="0"/>
                </a:spcBef>
                <a:spcAft>
                  <a:spcPct val="0"/>
                </a:spcAft>
                <a:defRPr/>
              </a:pPr>
              <a:t>8</a:t>
            </a:fld>
            <a:endParaRPr lang="en-US"/>
          </a:p>
        </p:txBody>
      </p:sp>
    </p:spTree>
    <p:extLst>
      <p:ext uri="{BB962C8B-B14F-4D97-AF65-F5344CB8AC3E}">
        <p14:creationId xmlns:p14="http://schemas.microsoft.com/office/powerpoint/2010/main" val="156434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Craig Douglas, Michigan State University</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set up their reactants and model digestion.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 each pair of students a Molecular Models 11 x 17 Placemat, one set of Forms of Energy Cards, one pair of scissors, a removable tape dispenser, and one protein molecule, one carbohydrate molecule, one fat molecule, and eight water molecules (from the 5.2 Polymers for Cutting Handout). </a:t>
            </a:r>
          </a:p>
          <a:p>
            <a:pPr lvl="0"/>
            <a:r>
              <a:rPr lang="en-US" sz="1200" kern="1200" dirty="0">
                <a:solidFill>
                  <a:schemeClr val="tx1"/>
                </a:solidFill>
                <a:effectLst/>
                <a:latin typeface="+mn-lt"/>
                <a:ea typeface="+mn-ea"/>
                <a:cs typeface="+mn-cs"/>
              </a:rPr>
              <a:t>Have students place a “chemical energy card” on the reactants side of their placemat, along with their water, protein, carbohydrate, and fat molecules.</a:t>
            </a:r>
          </a:p>
          <a:p>
            <a:pPr lvl="0"/>
            <a:r>
              <a:rPr lang="en-US" sz="1200" kern="1200" dirty="0">
                <a:solidFill>
                  <a:schemeClr val="tx1"/>
                </a:solidFill>
                <a:effectLst/>
                <a:latin typeface="+mn-lt"/>
                <a:ea typeface="+mn-ea"/>
                <a:cs typeface="+mn-cs"/>
              </a:rPr>
              <a:t>Coach students to simulate the process of hydrolysis by cutting a water molecule </a:t>
            </a:r>
            <a:r>
              <a:rPr lang="en-US" sz="1200" i="1" kern="1200" dirty="0">
                <a:solidFill>
                  <a:schemeClr val="tx1"/>
                </a:solidFill>
                <a:effectLst/>
                <a:latin typeface="+mn-lt"/>
                <a:ea typeface="+mn-ea"/>
                <a:cs typeface="+mn-cs"/>
              </a:rPr>
              <a:t>each time</a:t>
            </a:r>
            <a:r>
              <a:rPr lang="en-US" sz="1200" kern="1200" dirty="0">
                <a:solidFill>
                  <a:schemeClr val="tx1"/>
                </a:solidFill>
                <a:effectLst/>
                <a:latin typeface="+mn-lt"/>
                <a:ea typeface="+mn-ea"/>
                <a:cs typeface="+mn-cs"/>
              </a:rPr>
              <a:t> they make a cut in the polymer. This helps show that each time a bond between two monomers is broken, the chemical reaction requires water and new bonds form.</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Protein</a:t>
            </a:r>
            <a:r>
              <a:rPr lang="en-US" sz="1200" kern="1200" dirty="0">
                <a:solidFill>
                  <a:schemeClr val="tx1"/>
                </a:solidFill>
                <a:effectLst/>
                <a:latin typeface="+mn-lt"/>
                <a:ea typeface="+mn-ea"/>
                <a:cs typeface="+mn-cs"/>
              </a:rPr>
              <a:t>: Show slide 7. Have students cut one protein polymer into amino acid monomers. Then, cut the water molecules and attach an –H and an –OH to each amino acid. Watch the animation on slides 8-9.</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Carbohydrate</a:t>
            </a:r>
            <a:r>
              <a:rPr lang="en-US" sz="1200" kern="1200" dirty="0">
                <a:solidFill>
                  <a:schemeClr val="tx1"/>
                </a:solidFill>
                <a:effectLst/>
                <a:latin typeface="+mn-lt"/>
                <a:ea typeface="+mn-ea"/>
                <a:cs typeface="+mn-cs"/>
              </a:rPr>
              <a:t>: Show slide 10. Have students cut one starch polymer (a type of carbohydrate) into glucose monomers. Then cut the water molecules and attach an –H and an –OH to each glucose. Watch the animation on slides 11-12.</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Fat</a:t>
            </a:r>
            <a:r>
              <a:rPr lang="en-US" sz="1200" kern="1200" dirty="0">
                <a:solidFill>
                  <a:schemeClr val="tx1"/>
                </a:solidFill>
                <a:effectLst/>
                <a:latin typeface="+mn-lt"/>
                <a:ea typeface="+mn-ea"/>
                <a:cs typeface="+mn-cs"/>
              </a:rPr>
              <a:t>: Show slide 13. Have students cut one fat polymer into glycerol and fatty acid monomers. Then, cut the water molecules and attach an –H and an –OH to each monomer. Watch the animation on slides 14-15.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students move the new molecules with the energy card to the products side of their placemat. When watching the slides, ask students what is happening to energy. Listen to see if they notice that chemical potential energy is conserved through digestion.</a:t>
            </a:r>
          </a:p>
          <a:p>
            <a:r>
              <a:rPr lang="en-US" sz="1200" kern="1200" dirty="0">
                <a:solidFill>
                  <a:schemeClr val="tx1"/>
                </a:solidFill>
                <a:effectLst/>
                <a:latin typeface="+mn-lt"/>
                <a:ea typeface="+mn-ea"/>
                <a:cs typeface="+mn-cs"/>
              </a:rPr>
              <a:t>Show the students the Digestion and Biosynthesis 11 x 17 Posters as a visual of the process.</a:t>
            </a:r>
            <a:r>
              <a:rPr lang="en-US" dirty="0">
                <a:effectLst/>
              </a:rPr>
              <a:t> </a:t>
            </a:r>
            <a:endParaRPr lang="en-US" sz="1200" kern="1200" dirty="0">
              <a:solidFill>
                <a:schemeClr val="tx1"/>
              </a:solidFill>
              <a:effectLst/>
              <a:latin typeface="+mn-lt"/>
              <a:ea typeface="+mn-ea"/>
              <a:cs typeface="+mn-cs"/>
            </a:endParaRP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D7A9B-A1AD-4142-8E7A-B90ACFA7751D}" type="slidenum">
              <a:rPr lang="en-US" smtClean="0"/>
              <a:pPr fontAlgn="base">
                <a:spcBef>
                  <a:spcPct val="0"/>
                </a:spcBef>
                <a:spcAft>
                  <a:spcPct val="0"/>
                </a:spcAft>
                <a:defRPr/>
              </a:pPr>
              <a:t>9</a:t>
            </a:fld>
            <a:endParaRPr lang="en-US"/>
          </a:p>
        </p:txBody>
      </p:sp>
    </p:spTree>
    <p:extLst>
      <p:ext uri="{BB962C8B-B14F-4D97-AF65-F5344CB8AC3E}">
        <p14:creationId xmlns:p14="http://schemas.microsoft.com/office/powerpoint/2010/main" val="1968563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A153D199-85E7-40C7-B888-91F32A190B9F}" type="slidenum">
              <a:rPr lang="en-US"/>
              <a:pPr>
                <a:defRPr/>
              </a:pPr>
              <a:t>‹#›</a:t>
            </a:fld>
            <a:endParaRPr lang="en-US"/>
          </a:p>
        </p:txBody>
      </p:sp>
      <p:pic>
        <p:nvPicPr>
          <p:cNvPr id="7" name="Picture 6" descr="C:\Documents and Settings\Craig Douglas\My Documents\for JJ\Carbon TIME\logo\Carbon TIME 1 line small.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162" y="687134"/>
            <a:ext cx="2689225" cy="626110"/>
          </a:xfrm>
          <a:prstGeom prst="rect">
            <a:avLst/>
          </a:prstGeom>
          <a:noFill/>
          <a:ln>
            <a:noFill/>
          </a:ln>
        </p:spPr>
      </p:pic>
      <p:sp>
        <p:nvSpPr>
          <p:cNvPr id="8" name="TextBox 7"/>
          <p:cNvSpPr txBox="1"/>
          <p:nvPr userDrawn="1"/>
        </p:nvSpPr>
        <p:spPr>
          <a:xfrm>
            <a:off x="3366003" y="690424"/>
            <a:ext cx="2287787" cy="692497"/>
          </a:xfrm>
          <a:prstGeom prst="rect">
            <a:avLst/>
          </a:prstGeom>
          <a:noFill/>
        </p:spPr>
        <p:txBody>
          <a:bodyPr wrap="none" rtlCol="0">
            <a:spAutoFit/>
          </a:bodyPr>
          <a:lstStyle/>
          <a:p>
            <a:r>
              <a:rPr lang="en-US" sz="1300" i="1" kern="1200" dirty="0">
                <a:solidFill>
                  <a:schemeClr val="tx1"/>
                </a:solidFill>
                <a:effectLst/>
                <a:latin typeface="+mn-lt"/>
                <a:ea typeface="+mn-ea"/>
                <a:cs typeface="+mn-cs"/>
              </a:rPr>
              <a:t> </a:t>
            </a:r>
            <a:endParaRPr lang="en-US" sz="1300" kern="1200" dirty="0">
              <a:solidFill>
                <a:schemeClr val="tx1"/>
              </a:solidFill>
              <a:effectLst/>
              <a:latin typeface="+mn-lt"/>
              <a:ea typeface="+mn-ea"/>
              <a:cs typeface="+mn-cs"/>
            </a:endParaRPr>
          </a:p>
          <a:p>
            <a:r>
              <a:rPr lang="en-US" sz="1300" i="1" kern="1200" dirty="0">
                <a:solidFill>
                  <a:schemeClr val="tx1"/>
                </a:solidFill>
                <a:effectLst/>
                <a:latin typeface="+mn-lt"/>
                <a:ea typeface="+mn-ea"/>
                <a:cs typeface="+mn-cs"/>
              </a:rPr>
              <a:t>Environmental Literacy Project</a:t>
            </a:r>
            <a:br>
              <a:rPr lang="en-US" sz="1300" i="1" kern="1200" dirty="0">
                <a:solidFill>
                  <a:schemeClr val="tx1"/>
                </a:solidFill>
                <a:effectLst/>
                <a:latin typeface="+mn-lt"/>
                <a:ea typeface="+mn-ea"/>
                <a:cs typeface="+mn-cs"/>
              </a:rPr>
            </a:br>
            <a:r>
              <a:rPr lang="en-US" sz="1300" i="1" kern="1200" dirty="0">
                <a:solidFill>
                  <a:schemeClr val="tx1"/>
                </a:solidFill>
                <a:effectLst/>
                <a:latin typeface="+mn-lt"/>
                <a:ea typeface="+mn-ea"/>
                <a:cs typeface="+mn-cs"/>
              </a:rPr>
              <a:t>Michigan State University</a:t>
            </a:r>
            <a:r>
              <a:rPr lang="en-US" sz="1300" dirty="0">
                <a:effectLst/>
              </a:rPr>
              <a:t> </a:t>
            </a:r>
            <a:endParaRPr lang="en-US" sz="1300" dirty="0"/>
          </a:p>
        </p:txBody>
      </p:sp>
    </p:spTree>
    <p:extLst>
      <p:ext uri="{BB962C8B-B14F-4D97-AF65-F5344CB8AC3E}">
        <p14:creationId xmlns:p14="http://schemas.microsoft.com/office/powerpoint/2010/main" val="699336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C8E013-247B-49B6-9DD8-2B1C88F0C75B}" type="slidenum">
              <a:rPr lang="en-US"/>
              <a:pPr>
                <a:defRPr/>
              </a:pPr>
              <a:t>‹#›</a:t>
            </a:fld>
            <a:endParaRPr lang="en-US"/>
          </a:p>
        </p:txBody>
      </p:sp>
    </p:spTree>
    <p:extLst>
      <p:ext uri="{BB962C8B-B14F-4D97-AF65-F5344CB8AC3E}">
        <p14:creationId xmlns:p14="http://schemas.microsoft.com/office/powerpoint/2010/main" val="340833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3201"/>
            <a:ext cx="2057400" cy="56429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483201"/>
            <a:ext cx="6019800" cy="5642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433B5C-218D-4EF1-8164-9020D9939A9E}" type="slidenum">
              <a:rPr lang="en-US"/>
              <a:pPr>
                <a:defRPr/>
              </a:pPr>
              <a:t>‹#›</a:t>
            </a:fld>
            <a:endParaRPr lang="en-US"/>
          </a:p>
        </p:txBody>
      </p:sp>
    </p:spTree>
    <p:extLst>
      <p:ext uri="{BB962C8B-B14F-4D97-AF65-F5344CB8AC3E}">
        <p14:creationId xmlns:p14="http://schemas.microsoft.com/office/powerpoint/2010/main" val="382932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826"/>
            <a:ext cx="8229600" cy="49067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D07E269F-9726-44B7-92E4-7A50054E190B}" type="slidenum">
              <a:rPr lang="en-US"/>
              <a:pPr>
                <a:defRPr/>
              </a:pPr>
              <a:t>‹#›</a:t>
            </a:fld>
            <a:endParaRPr lang="en-US"/>
          </a:p>
        </p:txBody>
      </p:sp>
    </p:spTree>
    <p:extLst>
      <p:ext uri="{BB962C8B-B14F-4D97-AF65-F5344CB8AC3E}">
        <p14:creationId xmlns:p14="http://schemas.microsoft.com/office/powerpoint/2010/main" val="68937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17163B6C-3360-4CEC-8B29-248C5C8C4259}" type="slidenum">
              <a:rPr lang="en-US"/>
              <a:pPr>
                <a:defRPr/>
              </a:pPr>
              <a:t>‹#›</a:t>
            </a:fld>
            <a:endParaRPr lang="en-US"/>
          </a:p>
        </p:txBody>
      </p:sp>
    </p:spTree>
    <p:extLst>
      <p:ext uri="{BB962C8B-B14F-4D97-AF65-F5344CB8AC3E}">
        <p14:creationId xmlns:p14="http://schemas.microsoft.com/office/powerpoint/2010/main" val="793598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50D2227-8746-401E-9AD3-149EB37F187D}" type="slidenum">
              <a:rPr lang="en-US"/>
              <a:pPr>
                <a:defRPr/>
              </a:pPr>
              <a:t>‹#›</a:t>
            </a:fld>
            <a:endParaRPr lang="en-US"/>
          </a:p>
        </p:txBody>
      </p:sp>
    </p:spTree>
    <p:extLst>
      <p:ext uri="{BB962C8B-B14F-4D97-AF65-F5344CB8AC3E}">
        <p14:creationId xmlns:p14="http://schemas.microsoft.com/office/powerpoint/2010/main" val="4064606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latin typeface="+mn-lt"/>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2BDC453-B1F5-42F9-B997-C04C83250C69}" type="slidenum">
              <a:rPr lang="en-US"/>
              <a:pPr>
                <a:defRPr/>
              </a:pPr>
              <a:t>‹#›</a:t>
            </a:fld>
            <a:endParaRPr lang="en-US"/>
          </a:p>
        </p:txBody>
      </p:sp>
    </p:spTree>
    <p:extLst>
      <p:ext uri="{BB962C8B-B14F-4D97-AF65-F5344CB8AC3E}">
        <p14:creationId xmlns:p14="http://schemas.microsoft.com/office/powerpoint/2010/main" val="157444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359313E-C1DF-48B1-95AF-E4192BC71E0C}" type="slidenum">
              <a:rPr lang="en-US"/>
              <a:pPr>
                <a:defRPr/>
              </a:pPr>
              <a:t>‹#›</a:t>
            </a:fld>
            <a:endParaRPr lang="en-US"/>
          </a:p>
        </p:txBody>
      </p:sp>
    </p:spTree>
    <p:extLst>
      <p:ext uri="{BB962C8B-B14F-4D97-AF65-F5344CB8AC3E}">
        <p14:creationId xmlns:p14="http://schemas.microsoft.com/office/powerpoint/2010/main" val="3982030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5AE8C94-DA1E-48CA-AEE2-37FA2B7260BB}" type="slidenum">
              <a:rPr lang="en-US"/>
              <a:pPr>
                <a:defRPr/>
              </a:pPr>
              <a:t>‹#›</a:t>
            </a:fld>
            <a:endParaRPr lang="en-US"/>
          </a:p>
        </p:txBody>
      </p:sp>
    </p:spTree>
    <p:extLst>
      <p:ext uri="{BB962C8B-B14F-4D97-AF65-F5344CB8AC3E}">
        <p14:creationId xmlns:p14="http://schemas.microsoft.com/office/powerpoint/2010/main" val="35379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3008313" cy="97951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55588"/>
            <a:ext cx="5111750" cy="5670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062F3E6-E28A-452B-9229-35993A254C0E}" type="slidenum">
              <a:rPr lang="en-US"/>
              <a:pPr>
                <a:defRPr/>
              </a:pPr>
              <a:t>‹#›</a:t>
            </a:fld>
            <a:endParaRPr lang="en-US"/>
          </a:p>
        </p:txBody>
      </p:sp>
    </p:spTree>
    <p:extLst>
      <p:ext uri="{BB962C8B-B14F-4D97-AF65-F5344CB8AC3E}">
        <p14:creationId xmlns:p14="http://schemas.microsoft.com/office/powerpoint/2010/main" val="665605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740C4A5-5A92-44E4-8B91-7BF4B8222727}" type="slidenum">
              <a:rPr lang="en-US"/>
              <a:pPr>
                <a:defRPr/>
              </a:pPr>
              <a:t>‹#›</a:t>
            </a:fld>
            <a:endParaRPr lang="en-US"/>
          </a:p>
        </p:txBody>
      </p:sp>
    </p:spTree>
    <p:extLst>
      <p:ext uri="{BB962C8B-B14F-4D97-AF65-F5344CB8AC3E}">
        <p14:creationId xmlns:p14="http://schemas.microsoft.com/office/powerpoint/2010/main" val="277558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57200"/>
            <a:ext cx="8229600" cy="992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490663"/>
            <a:ext cx="8229600" cy="4906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411913"/>
            <a:ext cx="2133600" cy="365125"/>
          </a:xfrm>
          <a:prstGeom prst="rect">
            <a:avLst/>
          </a:prstGeom>
        </p:spPr>
        <p:txBody>
          <a:bodyPr vert="horz" lIns="91440" tIns="45720" rIns="91440" bIns="45720" rtlCol="0" anchor="ctr"/>
          <a:lstStyle>
            <a:lvl1pPr algn="r" fontAlgn="auto">
              <a:spcBef>
                <a:spcPts val="0"/>
              </a:spcBef>
              <a:spcAft>
                <a:spcPts val="0"/>
              </a:spcAft>
              <a:defRPr sz="2000" smtClean="0">
                <a:solidFill>
                  <a:schemeClr val="tx1">
                    <a:tint val="75000"/>
                  </a:schemeClr>
                </a:solidFill>
                <a:latin typeface="Arial" panose="020B0604020202020204" pitchFamily="34" charset="0"/>
                <a:cs typeface="Arial" panose="020B0604020202020204" pitchFamily="34" charset="0"/>
              </a:defRPr>
            </a:lvl1pPr>
          </a:lstStyle>
          <a:p>
            <a:pPr>
              <a:defRPr/>
            </a:pPr>
            <a:fld id="{9D6E3948-9AC7-4963-980D-81ABFA4FA34A}" type="slidenum">
              <a:rPr lang="en-US" smtClean="0"/>
              <a:pPr>
                <a:defRPr/>
              </a:pPr>
              <a:t>‹#›</a:t>
            </a:fld>
            <a:endParaRPr lang="en-US" dirty="0"/>
          </a:p>
        </p:txBody>
      </p:sp>
      <p:sp>
        <p:nvSpPr>
          <p:cNvPr id="9" name="Footer Placeholder 5"/>
          <p:cNvSpPr>
            <a:spLocks noGrp="1"/>
          </p:cNvSpPr>
          <p:nvPr>
            <p:ph type="ftr" sz="quarter" idx="3"/>
          </p:nvPr>
        </p:nvSpPr>
        <p:spPr>
          <a:xfrm>
            <a:off x="457200" y="6400800"/>
            <a:ext cx="5989638" cy="365125"/>
          </a:xfrm>
          <a:prstGeom prst="rect">
            <a:avLst/>
          </a:prstGeom>
        </p:spPr>
        <p:txBody>
          <a:bodyPr/>
          <a:lstStyle>
            <a:lvl1pPr fontAlgn="auto">
              <a:spcBef>
                <a:spcPts val="0"/>
              </a:spcBef>
              <a:spcAft>
                <a:spcPts val="0"/>
              </a:spcAft>
              <a:defRPr dirty="0">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23.tif"/><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23.t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4.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ti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55.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9.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23.ti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chart" Target="../charts/chart1.xml"/><Relationship Id="rId7"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chart" Target="../charts/char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t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5954172" cy="684705"/>
            <a:chOff x="178036" y="294321"/>
            <a:chExt cx="5954172" cy="684705"/>
          </a:xfrm>
        </p:grpSpPr>
        <p:sp>
          <p:nvSpPr>
            <p:cNvPr id="6" name="TextBox 5"/>
            <p:cNvSpPr txBox="1"/>
            <p:nvPr/>
          </p:nvSpPr>
          <p:spPr>
            <a:xfrm>
              <a:off x="3003051" y="332695"/>
              <a:ext cx="3129157" cy="646331"/>
            </a:xfrm>
            <a:prstGeom prst="rect">
              <a:avLst/>
            </a:prstGeom>
            <a:noFill/>
          </p:spPr>
          <p:txBody>
            <a:bodyPr wrap="none" rtlCol="0">
              <a:spAutoFit/>
            </a:bodyPr>
            <a:lstStyle/>
            <a:p>
              <a:r>
                <a:rPr lang="en-US" sz="1200" i="1" dirty="0"/>
                <a:t>Carbon: Transformations in Matter and Energy</a:t>
              </a:r>
            </a:p>
            <a:p>
              <a:r>
                <a:rPr lang="en-US" sz="1200" i="1" dirty="0"/>
                <a:t>Environmental Literacy Project</a:t>
              </a:r>
              <a:br>
                <a:rPr lang="en-US" sz="1200" i="1" dirty="0"/>
              </a:br>
              <a:r>
                <a:rPr lang="en-US" sz="1200" i="1" dirty="0"/>
                <a:t>Michigan State University</a:t>
              </a:r>
              <a:r>
                <a:rPr lang="en-US" sz="1200" dirty="0">
                  <a:effectLst/>
                </a:rPr>
                <a:t> </a:t>
              </a:r>
              <a:endParaRPr lang="en-US" sz="1600" dirty="0"/>
            </a:p>
          </p:txBody>
        </p:sp>
        <p:pic>
          <p:nvPicPr>
            <p:cNvPr id="2" name="Picture 1" descr="Carbon TIME 1 line 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2829" y="2130611"/>
            <a:ext cx="8229600" cy="1838318"/>
          </a:xfrm>
        </p:spPr>
        <p:txBody>
          <a:bodyPr>
            <a:normAutofit fontScale="90000"/>
          </a:bodyPr>
          <a:lstStyle/>
          <a:p>
            <a:r>
              <a:rPr lang="en-US" i="1" dirty="0">
                <a:latin typeface="Arial"/>
                <a:cs typeface="Arial"/>
              </a:rPr>
              <a:t>Animals </a:t>
            </a:r>
            <a:r>
              <a:rPr lang="en-US" dirty="0">
                <a:latin typeface="Arial"/>
                <a:cs typeface="Arial"/>
              </a:rPr>
              <a:t>Unit</a:t>
            </a:r>
            <a:br>
              <a:rPr lang="en-US" dirty="0">
                <a:latin typeface="Arial"/>
                <a:cs typeface="Arial"/>
              </a:rPr>
            </a:br>
            <a:br>
              <a:rPr lang="en-US" dirty="0">
                <a:latin typeface="Arial"/>
                <a:cs typeface="Arial"/>
              </a:rPr>
            </a:br>
            <a:r>
              <a:rPr lang="en-US" dirty="0">
                <a:latin typeface="Arial"/>
                <a:cs typeface="Arial"/>
              </a:rPr>
              <a:t>Activity 5.2: Molecular Models for Cows Growing: Digestion and Biosynthesis</a:t>
            </a:r>
          </a:p>
        </p:txBody>
      </p:sp>
      <p:pic>
        <p:nvPicPr>
          <p:cNvPr id="10" name="Picture 9"/>
          <p:cNvPicPr>
            <a:picLocks noChangeAspect="1"/>
          </p:cNvPicPr>
          <p:nvPr/>
        </p:nvPicPr>
        <p:blipFill>
          <a:blip r:embed="rId4"/>
          <a:stretch>
            <a:fillRect/>
          </a:stretch>
        </p:blipFill>
        <p:spPr>
          <a:xfrm>
            <a:off x="993472" y="4506252"/>
            <a:ext cx="7464728" cy="1418298"/>
          </a:xfrm>
          <a:prstGeom prst="rect">
            <a:avLst/>
          </a:prstGeom>
        </p:spPr>
      </p:pic>
      <p:sp>
        <p:nvSpPr>
          <p:cNvPr id="5" name="Slide Number Placeholder 4">
            <a:extLst>
              <a:ext uri="{FF2B5EF4-FFF2-40B4-BE49-F238E27FC236}">
                <a16:creationId xmlns:a16="http://schemas.microsoft.com/office/drawing/2014/main" id="{68F24C0D-EC03-485D-90E3-2EBE68614B20}"/>
              </a:ext>
            </a:extLst>
          </p:cNvPr>
          <p:cNvSpPr>
            <a:spLocks noGrp="1"/>
          </p:cNvSpPr>
          <p:nvPr>
            <p:ph type="sldNum" sz="quarter" idx="12"/>
          </p:nvPr>
        </p:nvSpPr>
        <p:spPr/>
        <p:txBody>
          <a:bodyPr/>
          <a:lstStyle/>
          <a:p>
            <a:pPr>
              <a:defRPr/>
            </a:pPr>
            <a:fld id="{F359313E-C1DF-48B1-95AF-E4192BC71E0C}" type="slidenum">
              <a:rPr lang="en-US" smtClean="0"/>
              <a:pPr>
                <a:defRPr/>
              </a:pPr>
              <a:t>1</a:t>
            </a:fld>
            <a:endParaRPr lang="en-US"/>
          </a:p>
        </p:txBody>
      </p:sp>
    </p:spTree>
    <p:extLst>
      <p:ext uri="{BB962C8B-B14F-4D97-AF65-F5344CB8AC3E}">
        <p14:creationId xmlns:p14="http://schemas.microsoft.com/office/powerpoint/2010/main" val="224041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65" y="301706"/>
            <a:ext cx="8382000" cy="992402"/>
          </a:xfrm>
        </p:spPr>
        <p:txBody>
          <a:bodyPr>
            <a:normAutofit fontScale="90000"/>
          </a:bodyPr>
          <a:lstStyle/>
          <a:p>
            <a:r>
              <a:rPr lang="en-US" dirty="0"/>
              <a:t>Breakdown of Starch Molecules (Digestion)</a:t>
            </a:r>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dirty="0"/>
              <a:t>Digest STARCH molecules </a:t>
            </a:r>
            <a:r>
              <a:rPr lang="en-US"/>
              <a:t>by cutting the </a:t>
            </a:r>
            <a:r>
              <a:rPr lang="en-US" dirty="0"/>
              <a:t>starch into individual </a:t>
            </a:r>
            <a:r>
              <a:rPr lang="en-US" dirty="0">
                <a:solidFill>
                  <a:srgbClr val="0000FF"/>
                </a:solidFill>
              </a:rPr>
              <a:t>glucose</a:t>
            </a:r>
            <a:r>
              <a:rPr lang="en-US" dirty="0"/>
              <a:t> monomers.</a:t>
            </a:r>
          </a:p>
          <a:p>
            <a:pPr marL="0" indent="0">
              <a:buNone/>
            </a:pPr>
            <a:r>
              <a:rPr lang="en-US" sz="2000" dirty="0"/>
              <a:t>Notice that after you cut the starch apart there are bonds without atoms.  Cut up water molecules to tape an –H and –OH to every glucose.</a:t>
            </a:r>
          </a:p>
          <a:p>
            <a:pPr marL="0" indent="0">
              <a:buNone/>
            </a:pPr>
            <a:endParaRPr lang="en-US" dirty="0"/>
          </a:p>
          <a:p>
            <a:pPr marL="0" indent="0">
              <a:buNone/>
            </a:pPr>
            <a:endParaRPr lang="en-US" dirty="0"/>
          </a:p>
        </p:txBody>
      </p:sp>
      <p:sp>
        <p:nvSpPr>
          <p:cNvPr id="4" name="Slide Number Placeholder 3"/>
          <p:cNvSpPr>
            <a:spLocks noGrp="1"/>
          </p:cNvSpPr>
          <p:nvPr>
            <p:ph type="sldNum" sz="quarter" idx="4294967295"/>
          </p:nvPr>
        </p:nvSpPr>
        <p:spPr>
          <a:xfrm>
            <a:off x="6553200" y="6411574"/>
            <a:ext cx="2133600" cy="365125"/>
          </a:xfrm>
          <a:prstGeom prst="rect">
            <a:avLst/>
          </a:prstGeom>
        </p:spPr>
        <p:txBody>
          <a:bodyPr/>
          <a:lstStyle/>
          <a:p>
            <a:fld id="{D3A1C050-F6FE-0E43-A9D0-F8EEADE3D1E4}" type="slidenum">
              <a:rPr lang="en-US" smtClean="0"/>
              <a:pPr/>
              <a:t>10</a:t>
            </a:fld>
            <a:endParaRPr lang="en-US"/>
          </a:p>
        </p:txBody>
      </p:sp>
      <p:grpSp>
        <p:nvGrpSpPr>
          <p:cNvPr id="7" name="Group 6"/>
          <p:cNvGrpSpPr/>
          <p:nvPr/>
        </p:nvGrpSpPr>
        <p:grpSpPr>
          <a:xfrm>
            <a:off x="4117609" y="4000242"/>
            <a:ext cx="1478095" cy="1924795"/>
            <a:chOff x="4952235" y="5345019"/>
            <a:chExt cx="1478095" cy="1924795"/>
          </a:xfrm>
        </p:grpSpPr>
        <p:sp>
          <p:nvSpPr>
            <p:cNvPr id="26" name="Right Arrow 25"/>
            <p:cNvSpPr/>
            <p:nvPr/>
          </p:nvSpPr>
          <p:spPr>
            <a:xfrm>
              <a:off x="4952235" y="5345019"/>
              <a:ext cx="1478095" cy="1924795"/>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52235" y="5903363"/>
              <a:ext cx="1253068" cy="646331"/>
            </a:xfrm>
            <a:prstGeom prst="rect">
              <a:avLst/>
            </a:prstGeom>
            <a:noFill/>
          </p:spPr>
          <p:txBody>
            <a:bodyPr wrap="square" rtlCol="0">
              <a:spAutoFit/>
            </a:bodyPr>
            <a:lstStyle/>
            <a:p>
              <a:pPr algn="ctr"/>
              <a:r>
                <a:rPr lang="en-US" dirty="0"/>
                <a:t>Chemical change</a:t>
              </a:r>
            </a:p>
          </p:txBody>
        </p:sp>
      </p:grpSp>
      <p:pic>
        <p:nvPicPr>
          <p:cNvPr id="5" name="Picture 4"/>
          <p:cNvPicPr>
            <a:picLocks noChangeAspect="1"/>
          </p:cNvPicPr>
          <p:nvPr/>
        </p:nvPicPr>
        <p:blipFill>
          <a:blip r:embed="rId3"/>
          <a:stretch>
            <a:fillRect/>
          </a:stretch>
        </p:blipFill>
        <p:spPr>
          <a:xfrm>
            <a:off x="55778" y="3706924"/>
            <a:ext cx="3993180" cy="1703323"/>
          </a:xfrm>
          <a:prstGeom prst="rect">
            <a:avLst/>
          </a:prstGeom>
        </p:spPr>
      </p:pic>
      <p:pic>
        <p:nvPicPr>
          <p:cNvPr id="6" name="Picture 5"/>
          <p:cNvPicPr>
            <a:picLocks noChangeAspect="1"/>
          </p:cNvPicPr>
          <p:nvPr/>
        </p:nvPicPr>
        <p:blipFill>
          <a:blip r:embed="rId4"/>
          <a:stretch>
            <a:fillRect/>
          </a:stretch>
        </p:blipFill>
        <p:spPr>
          <a:xfrm rot="5400000">
            <a:off x="1942394" y="5190386"/>
            <a:ext cx="408796" cy="1552247"/>
          </a:xfrm>
          <a:prstGeom prst="rect">
            <a:avLst/>
          </a:prstGeom>
        </p:spPr>
      </p:pic>
      <p:pic>
        <p:nvPicPr>
          <p:cNvPr id="9" name="Picture 8"/>
          <p:cNvPicPr>
            <a:picLocks noChangeAspect="1"/>
          </p:cNvPicPr>
          <p:nvPr/>
        </p:nvPicPr>
        <p:blipFill>
          <a:blip r:embed="rId5"/>
          <a:stretch>
            <a:fillRect/>
          </a:stretch>
        </p:blipFill>
        <p:spPr>
          <a:xfrm>
            <a:off x="7433796" y="3487812"/>
            <a:ext cx="1673699" cy="1620378"/>
          </a:xfrm>
          <a:prstGeom prst="rect">
            <a:avLst/>
          </a:prstGeom>
        </p:spPr>
      </p:pic>
      <p:pic>
        <p:nvPicPr>
          <p:cNvPr id="42" name="Picture 41"/>
          <p:cNvPicPr>
            <a:picLocks noChangeAspect="1"/>
          </p:cNvPicPr>
          <p:nvPr/>
        </p:nvPicPr>
        <p:blipFill>
          <a:blip r:embed="rId5"/>
          <a:stretch>
            <a:fillRect/>
          </a:stretch>
        </p:blipFill>
        <p:spPr>
          <a:xfrm>
            <a:off x="6596946" y="5116612"/>
            <a:ext cx="1673699" cy="1620378"/>
          </a:xfrm>
          <a:prstGeom prst="rect">
            <a:avLst/>
          </a:prstGeom>
        </p:spPr>
      </p:pic>
      <p:pic>
        <p:nvPicPr>
          <p:cNvPr id="43" name="Picture 42"/>
          <p:cNvPicPr>
            <a:picLocks noChangeAspect="1"/>
          </p:cNvPicPr>
          <p:nvPr/>
        </p:nvPicPr>
        <p:blipFill>
          <a:blip r:embed="rId5"/>
          <a:stretch>
            <a:fillRect/>
          </a:stretch>
        </p:blipFill>
        <p:spPr>
          <a:xfrm>
            <a:off x="5663359" y="3640212"/>
            <a:ext cx="1673699" cy="1620378"/>
          </a:xfrm>
          <a:prstGeom prst="rect">
            <a:avLst/>
          </a:prstGeom>
        </p:spPr>
      </p:pic>
    </p:spTree>
    <p:extLst>
      <p:ext uri="{BB962C8B-B14F-4D97-AF65-F5344CB8AC3E}">
        <p14:creationId xmlns:p14="http://schemas.microsoft.com/office/powerpoint/2010/main" val="1603502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457200" y="457200"/>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ed Rectangle 31"/>
          <p:cNvSpPr/>
          <p:nvPr/>
        </p:nvSpPr>
        <p:spPr bwMode="auto">
          <a:xfrm>
            <a:off x="457199" y="457200"/>
            <a:ext cx="3429000" cy="5715000"/>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ounded Rectangle 32"/>
          <p:cNvSpPr/>
          <p:nvPr/>
        </p:nvSpPr>
        <p:spPr bwMode="auto">
          <a:xfrm>
            <a:off x="5257800" y="455699"/>
            <a:ext cx="3429001"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bwMode="auto">
          <a:xfrm>
            <a:off x="5260906" y="457200"/>
            <a:ext cx="3429000" cy="57150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AutoShape 2"/>
          <p:cNvSpPr>
            <a:spLocks noChangeArrowheads="1"/>
          </p:cNvSpPr>
          <p:nvPr/>
        </p:nvSpPr>
        <p:spPr bwMode="auto">
          <a:xfrm>
            <a:off x="3962499" y="2568396"/>
            <a:ext cx="1143000" cy="1691640"/>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p>
            <a:endParaRPr lang="en-US">
              <a:solidFill>
                <a:srgbClr val="000000"/>
              </a:solidFill>
              <a:latin typeface="Calibri" pitchFamily="34" charset="0"/>
            </a:endParaRPr>
          </a:p>
        </p:txBody>
      </p:sp>
      <p:sp>
        <p:nvSpPr>
          <p:cNvPr id="36" name="TextBox 8"/>
          <p:cNvSpPr txBox="1">
            <a:spLocks noChangeArrowheads="1"/>
          </p:cNvSpPr>
          <p:nvPr/>
        </p:nvSpPr>
        <p:spPr bwMode="auto">
          <a:xfrm>
            <a:off x="4003417" y="3733542"/>
            <a:ext cx="832221" cy="185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800" dirty="0">
                <a:latin typeface="Calibri" pitchFamily="34" charset="0"/>
              </a:rPr>
              <a:t>Chemical change</a:t>
            </a:r>
          </a:p>
        </p:txBody>
      </p:sp>
      <p:sp>
        <p:nvSpPr>
          <p:cNvPr id="37" name="TextBox 5"/>
          <p:cNvSpPr txBox="1">
            <a:spLocks noChangeArrowheads="1"/>
          </p:cNvSpPr>
          <p:nvPr/>
        </p:nvSpPr>
        <p:spPr bwMode="auto">
          <a:xfrm>
            <a:off x="6545734" y="6126480"/>
            <a:ext cx="859343" cy="3088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Products</a:t>
            </a:r>
          </a:p>
        </p:txBody>
      </p:sp>
      <p:sp>
        <p:nvSpPr>
          <p:cNvPr id="38" name="TextBox 15"/>
          <p:cNvSpPr txBox="1">
            <a:spLocks noChangeArrowheads="1"/>
          </p:cNvSpPr>
          <p:nvPr/>
        </p:nvSpPr>
        <p:spPr bwMode="auto">
          <a:xfrm>
            <a:off x="5977120" y="5888736"/>
            <a:ext cx="199657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Glucose monomers</a:t>
            </a:r>
          </a:p>
        </p:txBody>
      </p:sp>
      <p:sp>
        <p:nvSpPr>
          <p:cNvPr id="39" name="TextBox 6"/>
          <p:cNvSpPr txBox="1">
            <a:spLocks noChangeArrowheads="1"/>
          </p:cNvSpPr>
          <p:nvPr/>
        </p:nvSpPr>
        <p:spPr bwMode="auto">
          <a:xfrm>
            <a:off x="1699381" y="6126480"/>
            <a:ext cx="939621" cy="30886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Reactants</a:t>
            </a:r>
          </a:p>
        </p:txBody>
      </p:sp>
      <p:sp>
        <p:nvSpPr>
          <p:cNvPr id="40" name="TextBox 23"/>
          <p:cNvSpPr txBox="1">
            <a:spLocks noChangeArrowheads="1"/>
          </p:cNvSpPr>
          <p:nvPr/>
        </p:nvSpPr>
        <p:spPr bwMode="auto">
          <a:xfrm>
            <a:off x="1366640" y="5607992"/>
            <a:ext cx="160511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Starch polymer</a:t>
            </a:r>
            <a:br>
              <a:rPr lang="en-US" dirty="0">
                <a:latin typeface="Calibri" pitchFamily="34" charset="0"/>
              </a:rPr>
            </a:br>
            <a:r>
              <a:rPr lang="en-US" dirty="0">
                <a:latin typeface="Calibri" pitchFamily="34" charset="0"/>
              </a:rPr>
              <a:t>(+ water)</a:t>
            </a:r>
          </a:p>
        </p:txBody>
      </p:sp>
      <p:pic>
        <p:nvPicPr>
          <p:cNvPr id="41" name="Picture 2" descr="C:\Documents and Settings\Craig Douglas\My Documents\for JJ\Digestion and Biosynthesis\glucose06.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77282" y="2055436"/>
            <a:ext cx="1828774" cy="1207246"/>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2" descr="C:\Documents and Settings\Craig Douglas\My Documents\for JJ\Digestion and Biosynthesis\glucose06.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77282" y="3656413"/>
            <a:ext cx="1828774" cy="1207246"/>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3" descr="C:\Documents and Settings\Craig Douglas\My Documents\for JJ\Digestion and Biosynthesis\glucose left fad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17053" y="3052790"/>
            <a:ext cx="1828774" cy="1207246"/>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4" descr="C:\Documents and Settings\Craig Douglas\My Documents\for JJ\Digestion and Biosynthesis\glucose right fad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35638" y="2659059"/>
            <a:ext cx="1828774" cy="1207246"/>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5"/>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rot="18955777">
            <a:off x="-226234" y="2526341"/>
            <a:ext cx="4830588" cy="1775751"/>
          </a:xfrm>
          <a:prstGeom prst="rect">
            <a:avLst/>
          </a:prstGeom>
          <a:noFill/>
          <a:extLst>
            <a:ext uri="{909E8E84-426E-40dd-AFC4-6F175D3DCCD1}">
              <a14:hiddenFill xmlns="" xmlns:a14="http://schemas.microsoft.com/office/drawing/2010/main">
                <a:solidFill>
                  <a:srgbClr val="FFFFFF"/>
                </a:solidFill>
              </a14:hiddenFill>
            </a:ext>
          </a:extLst>
        </p:spPr>
      </p:pic>
      <p:pic>
        <p:nvPicPr>
          <p:cNvPr id="49" name="Picture 6" descr="C:\Documents and Settings\Craig Douglas\My Documents\for JJ\Systems &amp; Scale\molecules\water06.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7857" y="1517538"/>
            <a:ext cx="731524" cy="347552"/>
          </a:xfrm>
          <a:prstGeom prst="rect">
            <a:avLst/>
          </a:prstGeom>
          <a:noFill/>
          <a:extLst>
            <a:ext uri="{909E8E84-426E-40dd-AFC4-6F175D3DCCD1}">
              <a14:hiddenFill xmlns="" xmlns:a14="http://schemas.microsoft.com/office/drawing/2010/main">
                <a:solidFill>
                  <a:srgbClr val="FFFFFF"/>
                </a:solidFill>
              </a14:hiddenFill>
            </a:ext>
          </a:extLst>
        </p:spPr>
      </p:pic>
      <p:pic>
        <p:nvPicPr>
          <p:cNvPr id="50" name="Picture 6" descr="C:\Documents and Settings\Craig Douglas\My Documents\for JJ\Systems &amp; Scale\molecules\water06.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713568" y="5351272"/>
            <a:ext cx="731524" cy="347552"/>
          </a:xfrm>
          <a:prstGeom prst="rect">
            <a:avLst/>
          </a:prstGeom>
          <a:noFill/>
          <a:extLst>
            <a:ext uri="{909E8E84-426E-40dd-AFC4-6F175D3DCCD1}">
              <a14:hiddenFill xmlns="" xmlns:a14="http://schemas.microsoft.com/office/drawing/2010/main">
                <a:solidFill>
                  <a:srgbClr val="FFFFFF"/>
                </a:solidFill>
              </a14:hiddenFill>
            </a:ext>
          </a:extLst>
        </p:spPr>
      </p:pic>
      <p:pic>
        <p:nvPicPr>
          <p:cNvPr id="53" name="Picture 6" descr="C:\Documents and Settings\Craig Douglas\My Documents\for JJ\Systems &amp; Scale\molecules\water06.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57834" y="4583577"/>
            <a:ext cx="731524" cy="347552"/>
          </a:xfrm>
          <a:prstGeom prst="rect">
            <a:avLst/>
          </a:prstGeom>
          <a:noFill/>
          <a:extLst>
            <a:ext uri="{909E8E84-426E-40dd-AFC4-6F175D3DCCD1}">
              <a14:hiddenFill xmlns="" xmlns:a14="http://schemas.microsoft.com/office/drawing/2010/main">
                <a:solidFill>
                  <a:srgbClr val="FFFFFF"/>
                </a:solidFill>
              </a14:hiddenFill>
            </a:ext>
          </a:extLst>
        </p:spPr>
      </p:pic>
      <p:sp>
        <p:nvSpPr>
          <p:cNvPr id="83" name="Slide Number Placeholder 6"/>
          <p:cNvSpPr>
            <a:spLocks noGrp="1"/>
          </p:cNvSpPr>
          <p:nvPr>
            <p:ph type="sldNum" sz="quarter" idx="4294967295"/>
          </p:nvPr>
        </p:nvSpPr>
        <p:spPr bwMode="auto">
          <a:xfrm>
            <a:off x="6553200" y="6411574"/>
            <a:ext cx="2133600" cy="365125"/>
          </a:xfrm>
          <a:prstGeom prst="rect">
            <a:avLst/>
          </a:prstGeom>
          <a:noFill/>
          <a:ln>
            <a:miter lim="800000"/>
            <a:headEnd/>
            <a:tailEnd/>
          </a:ln>
        </p:spPr>
        <p:txBody>
          <a:bodyPr/>
          <a:lstStyle/>
          <a:p>
            <a:fld id="{27890FA9-870A-2749-A6CC-44FEF073A283}" type="slidenum">
              <a:rPr lang="en-US" smtClean="0"/>
              <a:pPr/>
              <a:t>11</a:t>
            </a:fld>
            <a:endParaRPr lang="en-US" dirty="0"/>
          </a:p>
        </p:txBody>
      </p:sp>
      <p:sp>
        <p:nvSpPr>
          <p:cNvPr id="30" name="Title 1"/>
          <p:cNvSpPr txBox="1">
            <a:spLocks/>
          </p:cNvSpPr>
          <p:nvPr/>
        </p:nvSpPr>
        <p:spPr>
          <a:xfrm>
            <a:off x="3145198" y="594686"/>
            <a:ext cx="2879003" cy="1096628"/>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t>What happens to carbon atoms and chemical energy in digestion?</a:t>
            </a:r>
            <a:endParaRPr lang="en-US" sz="2000" b="1" dirty="0">
              <a:latin typeface="Arial" charset="0"/>
              <a:cs typeface="Arial" charset="0"/>
            </a:endParaRPr>
          </a:p>
        </p:txBody>
      </p:sp>
    </p:spTree>
    <p:extLst>
      <p:ext uri="{BB962C8B-B14F-4D97-AF65-F5344CB8AC3E}">
        <p14:creationId xmlns:p14="http://schemas.microsoft.com/office/powerpoint/2010/main" val="28415011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6" presetClass="emph" presetSubtype="0" fill="hold" grpId="0" nodeType="withEffect">
                                  <p:stCondLst>
                                    <p:cond delay="0"/>
                                  </p:stCondLst>
                                  <p:childTnLst>
                                    <p:animScale>
                                      <p:cBhvr>
                                        <p:cTn id="12" dur="2000" fill="hold"/>
                                        <p:tgtEl>
                                          <p:spTgt spid="35"/>
                                        </p:tgtEl>
                                      </p:cBhvr>
                                      <p:by x="240000" y="240000"/>
                                    </p:animScale>
                                  </p:childTnLst>
                                </p:cTn>
                              </p:par>
                              <p:par>
                                <p:cTn id="13" presetID="7" presetClass="emph" presetSubtype="2" fill="hold" nodeType="withEffect">
                                  <p:stCondLst>
                                    <p:cond delay="0"/>
                                  </p:stCondLst>
                                  <p:childTnLst>
                                    <p:animClr clrSpc="rgb" dir="cw">
                                      <p:cBhvr>
                                        <p:cTn id="14" dur="2000" fill="hold"/>
                                        <p:tgtEl>
                                          <p:spTgt spid="35"/>
                                        </p:tgtEl>
                                        <p:attrNameLst>
                                          <p:attrName>stroke.color</p:attrName>
                                        </p:attrNameLst>
                                      </p:cBhvr>
                                      <p:to>
                                        <a:srgbClr val="00FF00"/>
                                      </p:to>
                                    </p:animClr>
                                    <p:set>
                                      <p:cBhvr>
                                        <p:cTn id="15" dur="2000" fill="hold"/>
                                        <p:tgtEl>
                                          <p:spTgt spid="35"/>
                                        </p:tgtEl>
                                        <p:attrNameLst>
                                          <p:attrName>stroke.on</p:attrName>
                                        </p:attrNameLst>
                                      </p:cBhvr>
                                      <p:to>
                                        <p:strVal val="true"/>
                                      </p:to>
                                    </p:set>
                                  </p:childTnLst>
                                </p:cTn>
                              </p:par>
                              <p:par>
                                <p:cTn id="16" presetID="6" presetClass="emph" presetSubtype="0" fill="hold" nodeType="withEffect">
                                  <p:stCondLst>
                                    <p:cond delay="0"/>
                                  </p:stCondLst>
                                  <p:childTnLst>
                                    <p:animScale>
                                      <p:cBhvr>
                                        <p:cTn id="17" dur="2000" fill="hold"/>
                                        <p:tgtEl>
                                          <p:spTgt spid="36">
                                            <p:txEl>
                                              <p:pRg st="0" end="0"/>
                                            </p:txEl>
                                          </p:spTgt>
                                        </p:tgtEl>
                                      </p:cBhvr>
                                      <p:by x="200000" y="200000"/>
                                    </p:animScale>
                                  </p:childTnLst>
                                </p:cTn>
                              </p:par>
                              <p:par>
                                <p:cTn id="18" presetID="0" presetClass="path" presetSubtype="0" fill="hold" grpId="0" nodeType="withEffect">
                                  <p:stCondLst>
                                    <p:cond delay="0"/>
                                  </p:stCondLst>
                                  <p:childTnLst>
                                    <p:animMotion origin="layout" path="M 2.22222E-6 4.07407E-6 L 2.22222E-6 0.09976 " pathEditMode="relative" rAng="0" ptsTypes="AA">
                                      <p:cBhvr>
                                        <p:cTn id="19" dur="2000" fill="hold"/>
                                        <p:tgtEl>
                                          <p:spTgt spid="36">
                                            <p:txEl>
                                              <p:pRg st="0" end="0"/>
                                            </p:txEl>
                                          </p:spTgt>
                                        </p:tgtEl>
                                        <p:attrNameLst>
                                          <p:attrName>ppt_x</p:attrName>
                                          <p:attrName>ppt_y</p:attrName>
                                        </p:attrNameLst>
                                      </p:cBhvr>
                                      <p:rCtr x="0" y="4977"/>
                                    </p:animMotion>
                                  </p:childTnLst>
                                </p:cTn>
                              </p:par>
                              <p:par>
                                <p:cTn id="20" presetID="3" presetClass="emph" presetSubtype="2" fill="hold" grpId="1" nodeType="withEffect">
                                  <p:stCondLst>
                                    <p:cond delay="0"/>
                                  </p:stCondLst>
                                  <p:childTnLst>
                                    <p:animClr clrSpc="rgb" dir="cw">
                                      <p:cBhvr override="childStyle">
                                        <p:cTn id="21" dur="2000" fill="hold"/>
                                        <p:tgtEl>
                                          <p:spTgt spid="36">
                                            <p:txEl>
                                              <p:pRg st="0" end="0"/>
                                            </p:txEl>
                                          </p:spTgt>
                                        </p:tgtEl>
                                        <p:attrNameLst>
                                          <p:attrName>style.color</p:attrName>
                                        </p:attrNameLst>
                                      </p:cBhvr>
                                      <p:to>
                                        <a:srgbClr val="00FF00"/>
                                      </p:to>
                                    </p:animClr>
                                  </p:childTnLst>
                                </p:cTn>
                              </p:par>
                              <p:par>
                                <p:cTn id="22" presetID="3" presetClass="emph" presetSubtype="2" fill="hold" nodeType="withEffect">
                                  <p:stCondLst>
                                    <p:cond delay="0"/>
                                  </p:stCondLst>
                                  <p:childTnLst>
                                    <p:animClr clrSpc="rgb" dir="cw">
                                      <p:cBhvr override="childStyle">
                                        <p:cTn id="23" dur="2000" fill="hold"/>
                                        <p:tgtEl>
                                          <p:spTgt spid="39">
                                            <p:txEl>
                                              <p:pRg st="0" end="0"/>
                                            </p:txEl>
                                          </p:spTgt>
                                        </p:tgtEl>
                                        <p:attrNameLst>
                                          <p:attrName>style.color</p:attrName>
                                        </p:attrNameLst>
                                      </p:cBhvr>
                                      <p:to>
                                        <a:srgbClr val="0070C0"/>
                                      </p:to>
                                    </p:animClr>
                                  </p:childTnLst>
                                </p:cTn>
                              </p:par>
                              <p:par>
                                <p:cTn id="24" presetID="3" presetClass="emph" presetSubtype="2" fill="hold" nodeType="withEffect">
                                  <p:stCondLst>
                                    <p:cond delay="0"/>
                                  </p:stCondLst>
                                  <p:childTnLst>
                                    <p:animClr clrSpc="rgb" dir="cw">
                                      <p:cBhvr override="childStyle">
                                        <p:cTn id="25" dur="2000" fill="hold"/>
                                        <p:tgtEl>
                                          <p:spTgt spid="37">
                                            <p:txEl>
                                              <p:pRg st="0" end="0"/>
                                            </p:txEl>
                                          </p:spTgt>
                                        </p:tgtEl>
                                        <p:attrNameLst>
                                          <p:attrName>style.color</p:attrName>
                                        </p:attrNameLst>
                                      </p:cBhvr>
                                      <p:to>
                                        <a:srgbClr val="FF0000"/>
                                      </p:to>
                                    </p:animClr>
                                  </p:childTnLst>
                                </p:cTn>
                              </p:par>
                            </p:childTnLst>
                          </p:cTn>
                        </p:par>
                        <p:par>
                          <p:cTn id="26" fill="hold">
                            <p:stCondLst>
                              <p:cond delay="2000"/>
                            </p:stCondLst>
                            <p:childTnLst>
                              <p:par>
                                <p:cTn id="27" presetID="0" presetClass="path" presetSubtype="0" accel="50000" decel="50000" fill="hold" nodeType="afterEffect">
                                  <p:stCondLst>
                                    <p:cond delay="0"/>
                                  </p:stCondLst>
                                  <p:childTnLst>
                                    <p:animMotion origin="layout" path="M 3.88889E-6 4.81481E-6 L 0.26076 -0.02755 " pathEditMode="relative" rAng="0" ptsTypes="AA">
                                      <p:cBhvr>
                                        <p:cTn id="28" dur="2000" fill="hold"/>
                                        <p:tgtEl>
                                          <p:spTgt spid="47"/>
                                        </p:tgtEl>
                                        <p:attrNameLst>
                                          <p:attrName>ppt_x</p:attrName>
                                          <p:attrName>ppt_y</p:attrName>
                                        </p:attrNameLst>
                                      </p:cBhvr>
                                      <p:rCtr x="13038" y="-1389"/>
                                    </p:animMotion>
                                  </p:childTnLst>
                                </p:cTn>
                              </p:par>
                              <p:par>
                                <p:cTn id="29" presetID="0" presetClass="path" presetSubtype="0" accel="50000" decel="50000" fill="hold" nodeType="withEffect">
                                  <p:stCondLst>
                                    <p:cond delay="0"/>
                                  </p:stCondLst>
                                  <p:childTnLst>
                                    <p:animMotion origin="layout" path="M -0.00052 2.22222E-6 L 0.26164 0.12153 " pathEditMode="relative" rAng="0" ptsTypes="AA">
                                      <p:cBhvr>
                                        <p:cTn id="30" dur="2000" fill="hold"/>
                                        <p:tgtEl>
                                          <p:spTgt spid="49"/>
                                        </p:tgtEl>
                                        <p:attrNameLst>
                                          <p:attrName>ppt_x</p:attrName>
                                          <p:attrName>ppt_y</p:attrName>
                                        </p:attrNameLst>
                                      </p:cBhvr>
                                      <p:rCtr x="13108" y="6065"/>
                                    </p:animMotion>
                                  </p:childTnLst>
                                </p:cTn>
                              </p:par>
                              <p:par>
                                <p:cTn id="31" presetID="0" presetClass="path" presetSubtype="0" accel="50000" decel="50000" fill="hold" nodeType="withEffect">
                                  <p:stCondLst>
                                    <p:cond delay="0"/>
                                  </p:stCondLst>
                                  <p:childTnLst>
                                    <p:animMotion origin="layout" path="M 4.44444E-6 1.48148E-6 L 0.24965 -0.12708 " pathEditMode="relative" rAng="0" ptsTypes="AA">
                                      <p:cBhvr>
                                        <p:cTn id="32" dur="2000" fill="hold"/>
                                        <p:tgtEl>
                                          <p:spTgt spid="53"/>
                                        </p:tgtEl>
                                        <p:attrNameLst>
                                          <p:attrName>ppt_x</p:attrName>
                                          <p:attrName>ppt_y</p:attrName>
                                        </p:attrNameLst>
                                      </p:cBhvr>
                                      <p:rCtr x="12483" y="-6366"/>
                                    </p:animMotion>
                                  </p:childTnLst>
                                </p:cTn>
                              </p:par>
                              <p:par>
                                <p:cTn id="33" presetID="0" presetClass="path" presetSubtype="0" accel="50000" decel="50000" fill="hold" nodeType="withEffect">
                                  <p:stCondLst>
                                    <p:cond delay="0"/>
                                  </p:stCondLst>
                                  <p:childTnLst>
                                    <p:animMotion origin="layout" path="M 1.94444E-6 1.48148E-6 L 0.3283 -0.15463 " pathEditMode="relative" rAng="0" ptsTypes="AA">
                                      <p:cBhvr>
                                        <p:cTn id="34" dur="2000" fill="hold"/>
                                        <p:tgtEl>
                                          <p:spTgt spid="50"/>
                                        </p:tgtEl>
                                        <p:attrNameLst>
                                          <p:attrName>ppt_x</p:attrName>
                                          <p:attrName>ppt_y</p:attrName>
                                        </p:attrNameLst>
                                      </p:cBhvr>
                                      <p:rCtr x="16406" y="-7731"/>
                                    </p:animMotion>
                                  </p:childTnLst>
                                </p:cTn>
                              </p:par>
                            </p:childTnLst>
                          </p:cTn>
                        </p:par>
                        <p:par>
                          <p:cTn id="35" fill="hold">
                            <p:stCondLst>
                              <p:cond delay="4000"/>
                            </p:stCondLst>
                            <p:childTnLst>
                              <p:par>
                                <p:cTn id="36" presetID="0" presetClass="path" presetSubtype="0" accel="50000" decel="50000" fill="hold" nodeType="afterEffect">
                                  <p:stCondLst>
                                    <p:cond delay="0"/>
                                  </p:stCondLst>
                                  <p:childTnLst>
                                    <p:animMotion origin="layout" path="M 0.26076 -0.02755 C 0.26163 -0.03056 0.26319 -0.04028 0.26493 -0.03125 C 0.26475 -0.02963 0.26458 -0.02801 0.26423 -0.02662 C 0.26389 -0.02523 0.26389 -0.02269 0.26284 -0.02292 C 0.26093 -0.02361 0.26007 -0.02662 0.25868 -0.02847 C 0.25798 -0.0294 0.25659 -0.03125 0.25659 -0.03102 C 0.25746 -0.02755 0.26493 -0.0213 0.25937 -0.02384 C 0.2592 -0.02477 0.25798 -0.02708 0.25868 -0.02662 C 0.25972 -0.02593 0.26007 -0.02407 0.26076 -0.02292 C 0.26215 -0.02107 0.26493 -0.01736 0.26493 -0.01713 C 0.26371 -0.02222 0.26441 -0.02407 0.26076 -0.02662 C 0.26007 -0.02639 0.25868 -0.02477 0.25868 -0.02569 C 0.25868 -0.02685 0.26076 -0.02755 0.26076 -0.02732 Z " pathEditMode="relative" rAng="0" ptsTypes="fffffffffffff">
                                      <p:cBhvr>
                                        <p:cTn id="37" dur="2000" fill="hold"/>
                                        <p:tgtEl>
                                          <p:spTgt spid="47"/>
                                        </p:tgtEl>
                                        <p:attrNameLst>
                                          <p:attrName>ppt_x</p:attrName>
                                          <p:attrName>ppt_y</p:attrName>
                                        </p:attrNameLst>
                                      </p:cBhvr>
                                      <p:rCtr x="0" y="-139"/>
                                    </p:animMotion>
                                  </p:childTnLst>
                                </p:cTn>
                              </p:par>
                              <p:par>
                                <p:cTn id="38" presetID="0" presetClass="path" presetSubtype="0" accel="50000" decel="50000" fill="hold" nodeType="withEffect">
                                  <p:stCondLst>
                                    <p:cond delay="0"/>
                                  </p:stCondLst>
                                  <p:childTnLst>
                                    <p:animMotion origin="layout" path="M 0.26164 0.12152 C 0.26181 0.12013 0.26233 0.1155 0.26303 0.11967 C 0.26181 0.12199 0.26164 0.1199 0.2599 0.11921 C 0.26094 0.1206 0.26372 0.12199 0.26164 0.12291 C 0.25921 0.12175 0.26146 0.125 0.25921 0.12291 C 0.25973 0.11967 0.25973 0.1206 0.26164 0.12152 Z " pathEditMode="relative" rAng="0" ptsTypes="ffffff">
                                      <p:cBhvr>
                                        <p:cTn id="39" dur="2000" fill="hold"/>
                                        <p:tgtEl>
                                          <p:spTgt spid="49"/>
                                        </p:tgtEl>
                                        <p:attrNameLst>
                                          <p:attrName>ppt_x</p:attrName>
                                          <p:attrName>ppt_y</p:attrName>
                                        </p:attrNameLst>
                                      </p:cBhvr>
                                      <p:rCtr x="-17" y="-139"/>
                                    </p:animMotion>
                                  </p:childTnLst>
                                </p:cTn>
                              </p:par>
                              <p:par>
                                <p:cTn id="40" presetID="0" presetClass="path" presetSubtype="0" accel="50000" decel="50000" fill="hold" nodeType="withEffect">
                                  <p:stCondLst>
                                    <p:cond delay="0"/>
                                  </p:stCondLst>
                                  <p:childTnLst>
                                    <p:animMotion origin="layout" path="M 0.24965 -0.12708 C 0.25017 -0.12917 0.25121 -0.13056 0.25174 -0.12755 C 0.25087 -0.12431 0.25174 -0.12454 0.25 -0.12523 C 0.24913 -0.12685 0.24861 -0.12732 0.24722 -0.12801 C 0.2467 -0.12986 0.24705 -0.13218 0.24826 -0.12894 C 0.24878 -0.12408 0.24878 -0.12708 0.24965 -0.1294 C 0.25 -0.12871 0.25052 -0.12338 0.24965 -0.12708 Z " pathEditMode="relative" rAng="0" ptsTypes="fffffff">
                                      <p:cBhvr>
                                        <p:cTn id="41" dur="2000" fill="hold"/>
                                        <p:tgtEl>
                                          <p:spTgt spid="53"/>
                                        </p:tgtEl>
                                        <p:attrNameLst>
                                          <p:attrName>ppt_x</p:attrName>
                                          <p:attrName>ppt_y</p:attrName>
                                        </p:attrNameLst>
                                      </p:cBhvr>
                                      <p:rCtr x="-52" y="-69"/>
                                    </p:animMotion>
                                  </p:childTnLst>
                                </p:cTn>
                              </p:par>
                              <p:par>
                                <p:cTn id="42" presetID="0" presetClass="path" presetSubtype="0" accel="50000" decel="50000" fill="hold" nodeType="withEffect">
                                  <p:stCondLst>
                                    <p:cond delay="0"/>
                                  </p:stCondLst>
                                  <p:childTnLst>
                                    <p:animMotion origin="layout" path="M 0.3283 -0.15463 C 0.32899 -0.15672 0.32934 -0.15857 0.33107 -0.15926 C 0.33177 -0.15811 0.33246 -0.1551 0.33246 -0.15487 C 0.33229 -0.15371 0.33281 -0.15209 0.33212 -0.15093 C 0.33177 -0.15024 0.3309 -0.15139 0.33038 -0.15186 C 0.32864 -0.15371 0.32743 -0.15649 0.32552 -0.15834 C 0.325 -0.1595 0.32187 -0.1632 0.32448 -0.15787 C 0.32587 -0.1551 0.32604 -0.15533 0.3276 -0.15463 C 0.32916 -0.1551 0.3316 -0.15926 0.32899 -0.15695 C 0.32882 -0.15649 0.32847 -0.15602 0.3283 -0.15556 C 0.32812 -0.15487 0.3276 -0.15417 0.32795 -0.15371 C 0.32812 -0.15348 0.32934 -0.15417 0.33073 -0.15556 C 0.33073 -0.15533 0.33316 -0.15787 0.33316 -0.15834 C 0.33316 -0.1588 0.33246 -0.15811 0.33212 -0.15787 C 0.33055 -0.15533 0.33142 -0.15024 0.33003 -0.15649 C 0.32864 -0.15579 0.32916 -0.15649 0.3283 -0.15463 Z " pathEditMode="relative" rAng="0" ptsTypes="ffffffffffffffff">
                                      <p:cBhvr>
                                        <p:cTn id="43" dur="2000" fill="hold"/>
                                        <p:tgtEl>
                                          <p:spTgt spid="50"/>
                                        </p:tgtEl>
                                        <p:attrNameLst>
                                          <p:attrName>ppt_x</p:attrName>
                                          <p:attrName>ppt_y</p:attrName>
                                        </p:attrNameLst>
                                      </p:cBhvr>
                                      <p:rCtr x="-87" y="-208"/>
                                    </p:animMotion>
                                  </p:childTnLst>
                                </p:cTn>
                              </p:par>
                              <p:par>
                                <p:cTn id="44" presetID="10" presetClass="exit" presetSubtype="0" fill="hold" nodeType="withEffect">
                                  <p:stCondLst>
                                    <p:cond delay="1500"/>
                                  </p:stCondLst>
                                  <p:childTnLst>
                                    <p:animEffect transition="out" filter="fade">
                                      <p:cBhvr>
                                        <p:cTn id="45" dur="500"/>
                                        <p:tgtEl>
                                          <p:spTgt spid="47"/>
                                        </p:tgtEl>
                                      </p:cBhvr>
                                    </p:animEffect>
                                    <p:set>
                                      <p:cBhvr>
                                        <p:cTn id="46" dur="1" fill="hold">
                                          <p:stCondLst>
                                            <p:cond delay="499"/>
                                          </p:stCondLst>
                                        </p:cTn>
                                        <p:tgtEl>
                                          <p:spTgt spid="47"/>
                                        </p:tgtEl>
                                        <p:attrNameLst>
                                          <p:attrName>style.visibility</p:attrName>
                                        </p:attrNameLst>
                                      </p:cBhvr>
                                      <p:to>
                                        <p:strVal val="hidden"/>
                                      </p:to>
                                    </p:set>
                                  </p:childTnLst>
                                </p:cTn>
                              </p:par>
                              <p:par>
                                <p:cTn id="47" presetID="10" presetClass="exit" presetSubtype="0" fill="hold" nodeType="withEffect">
                                  <p:stCondLst>
                                    <p:cond delay="1500"/>
                                  </p:stCondLst>
                                  <p:childTnLst>
                                    <p:animEffect transition="out" filter="fade">
                                      <p:cBhvr>
                                        <p:cTn id="48" dur="500"/>
                                        <p:tgtEl>
                                          <p:spTgt spid="49"/>
                                        </p:tgtEl>
                                      </p:cBhvr>
                                    </p:animEffect>
                                    <p:set>
                                      <p:cBhvr>
                                        <p:cTn id="49" dur="1" fill="hold">
                                          <p:stCondLst>
                                            <p:cond delay="499"/>
                                          </p:stCondLst>
                                        </p:cTn>
                                        <p:tgtEl>
                                          <p:spTgt spid="49"/>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53"/>
                                        </p:tgtEl>
                                      </p:cBhvr>
                                    </p:animEffect>
                                    <p:set>
                                      <p:cBhvr>
                                        <p:cTn id="52" dur="1" fill="hold">
                                          <p:stCondLst>
                                            <p:cond delay="499"/>
                                          </p:stCondLst>
                                        </p:cTn>
                                        <p:tgtEl>
                                          <p:spTgt spid="53"/>
                                        </p:tgtEl>
                                        <p:attrNameLst>
                                          <p:attrName>style.visibility</p:attrName>
                                        </p:attrNameLst>
                                      </p:cBhvr>
                                      <p:to>
                                        <p:strVal val="hidden"/>
                                      </p:to>
                                    </p:set>
                                  </p:childTnLst>
                                </p:cTn>
                              </p:par>
                              <p:par>
                                <p:cTn id="53" presetID="10" presetClass="exit" presetSubtype="0" fill="hold" nodeType="withEffect">
                                  <p:stCondLst>
                                    <p:cond delay="1500"/>
                                  </p:stCondLst>
                                  <p:childTnLst>
                                    <p:animEffect transition="out" filter="fade">
                                      <p:cBhvr>
                                        <p:cTn id="54" dur="500"/>
                                        <p:tgtEl>
                                          <p:spTgt spid="50"/>
                                        </p:tgtEl>
                                      </p:cBhvr>
                                    </p:animEffect>
                                    <p:set>
                                      <p:cBhvr>
                                        <p:cTn id="55" dur="1" fill="hold">
                                          <p:stCondLst>
                                            <p:cond delay="499"/>
                                          </p:stCondLst>
                                        </p:cTn>
                                        <p:tgtEl>
                                          <p:spTgt spid="50"/>
                                        </p:tgtEl>
                                        <p:attrNameLst>
                                          <p:attrName>style.visibility</p:attrName>
                                        </p:attrNameLst>
                                      </p:cBhvr>
                                      <p:to>
                                        <p:strVal val="hidden"/>
                                      </p:to>
                                    </p:set>
                                  </p:childTnLst>
                                </p:cTn>
                              </p:par>
                            </p:childTnLst>
                          </p:cTn>
                        </p:par>
                        <p:par>
                          <p:cTn id="56" fill="hold">
                            <p:stCondLst>
                              <p:cond delay="6000"/>
                            </p:stCondLst>
                            <p:childTnLst>
                              <p:par>
                                <p:cTn id="57" presetID="10" presetClass="entr" presetSubtype="0"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par>
                                <p:cTn id="60" presetID="10" presetClass="entr" presetSubtype="0" fill="hold"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par>
                                <p:cTn id="66" presetID="10" presetClass="entr" presetSubtype="0" fill="hold"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par>
                                <p:cTn id="69" presetID="0" presetClass="path" presetSubtype="0" accel="50000" decel="50000" fill="hold" nodeType="withEffect">
                                  <p:stCondLst>
                                    <p:cond delay="0"/>
                                  </p:stCondLst>
                                  <p:childTnLst>
                                    <p:animMotion origin="layout" path="M 2.22222E-6 2.96296E-6 C -0.0007 0.003 -0.00035 0.00393 -0.00139 0.00138 C -0.00191 0.00023 -0.00191 -0.00186 -0.00278 -0.00186 C -0.00347 -0.00186 -0.00209 2.96296E-6 -0.00139 0.00046 C 0.00017 0.00162 0.00173 0.00185 0.00347 0.00231 C 0.00278 0.00162 -0.0033 -0.00371 -0.00035 -0.00232 C 0.00035 -0.00255 0.00104 -0.00278 0.00173 -0.00278 C 0.00208 -0.00278 0.00087 -0.00278 0.00069 -0.00232 C 2.22222E-6 -0.00116 -0.00087 0.00092 -0.00035 0.00231 C -0.00018 0.003 0.00069 0.00115 0.00069 0.00046 C 0.00069 2.96296E-6 2.22222E-6 0.00162 -0.00035 0.00138 C -0.0007 0.00115 -0.00018 0.00046 2.22222E-6 2.96296E-6 Z " pathEditMode="relative" ptsTypes="ffffffffffff">
                                      <p:cBhvr>
                                        <p:cTn id="70" dur="2000" fill="hold"/>
                                        <p:tgtEl>
                                          <p:spTgt spid="44"/>
                                        </p:tgtEl>
                                        <p:attrNameLst>
                                          <p:attrName>ppt_x</p:attrName>
                                          <p:attrName>ppt_y</p:attrName>
                                        </p:attrNameLst>
                                      </p:cBhvr>
                                    </p:animMotion>
                                  </p:childTnLst>
                                </p:cTn>
                              </p:par>
                              <p:par>
                                <p:cTn id="71" presetID="0" presetClass="path" presetSubtype="0" accel="50000" decel="50000" fill="hold" nodeType="withEffect">
                                  <p:stCondLst>
                                    <p:cond delay="0"/>
                                  </p:stCondLst>
                                  <p:childTnLst>
                                    <p:animMotion origin="layout" path="M 4.44444E-6 3.7037E-7 C -0.00261 -0.00139 -0.00556 -0.00209 -0.00799 -0.00417 C -0.00608 -0.00556 -0.00452 -0.00463 -0.00243 -0.00417 C -0.00209 -0.00394 -0.00157 -0.00371 -0.00139 -0.00324 C -0.00105 -0.00232 -0.00157 -0.0007 -0.00105 3.7037E-7 C -0.0007 0.00046 -0.00035 -0.00093 4.44444E-6 -0.00139 C 0.00052 -0.00185 0.00312 -0.0051 0.00347 -0.0051 C 0.00382 -0.0051 0.00295 -0.00417 0.00277 -0.00371 C 0.0026 -0.00347 0.00208 -0.00047 0.00208 -0.00047 C 0.00243 3.7037E-7 0.00277 -0.00116 0.00312 -0.00139 C 0.00451 -0.00255 0.00434 -0.00232 0.0059 -0.00278 C 0.00659 0.00023 0.00503 0.00416 0.00277 0.00509 C 0.00138 0.00393 0.00052 0.00208 -0.0007 0.00046 C -0.00122 -0.00209 -0.00139 -0.00185 4.44444E-6 3.7037E-7 Z " pathEditMode="relative" ptsTypes="ffffffffffffff">
                                      <p:cBhvr>
                                        <p:cTn id="72" dur="2000" fill="hold"/>
                                        <p:tgtEl>
                                          <p:spTgt spid="46"/>
                                        </p:tgtEl>
                                        <p:attrNameLst>
                                          <p:attrName>ppt_x</p:attrName>
                                          <p:attrName>ppt_y</p:attrName>
                                        </p:attrNameLst>
                                      </p:cBhvr>
                                    </p:animMotion>
                                  </p:childTnLst>
                                </p:cTn>
                              </p:par>
                              <p:par>
                                <p:cTn id="73" presetID="0" presetClass="path" presetSubtype="0" accel="50000" decel="50000" fill="hold" nodeType="withEffect">
                                  <p:stCondLst>
                                    <p:cond delay="0"/>
                                  </p:stCondLst>
                                  <p:childTnLst>
                                    <p:animMotion origin="layout" path="M 1.66667E-6 -7.40741E-7 C 0.00278 -0.00255 0.00121 0.0037 0.00104 0.00509 C 0.00017 0.00255 -0.00087 0.00185 -0.00243 -7.40741E-7 C -0.00278 -0.00046 -0.00399 -0.00139 -0.00347 -0.00139 C -0.00243 -0.00139 -0.00174 0.00023 -0.0007 0.00093 C 0.00087 0.00069 0.00521 -0.00023 0.00104 -0.00139 C 1.66667E-6 -0.00046 -0.00208 0.00394 -0.00139 0.00093 C 0.00017 0.00139 0.00087 0.00324 0.00139 0.00093 C 0.00017 0.00046 0.00052 0.00069 1.66667E-6 -7.40741E-7 Z " pathEditMode="relative" ptsTypes="fffffffff">
                                      <p:cBhvr>
                                        <p:cTn id="74" dur="2000" fill="hold"/>
                                        <p:tgtEl>
                                          <p:spTgt spid="41"/>
                                        </p:tgtEl>
                                        <p:attrNameLst>
                                          <p:attrName>ppt_x</p:attrName>
                                          <p:attrName>ppt_y</p:attrName>
                                        </p:attrNameLst>
                                      </p:cBhvr>
                                    </p:animMotion>
                                  </p:childTnLst>
                                </p:cTn>
                              </p:par>
                              <p:par>
                                <p:cTn id="75" presetID="0" presetClass="path" presetSubtype="0" accel="50000" decel="50000" fill="hold" nodeType="withEffect">
                                  <p:stCondLst>
                                    <p:cond delay="0"/>
                                  </p:stCondLst>
                                  <p:childTnLst>
                                    <p:animMotion origin="layout" path="M 1.66667E-6 3.7037E-6 C -0.00017 -0.00185 -0.00139 -0.00625 0.00104 -0.00509 C 0.00052 -0.00324 1.66667E-6 -0.00301 -0.00139 -0.00232 C -0.00208 -0.00255 -0.00521 -0.00347 -0.00521 -0.00509 C -0.00521 -0.00556 -0.00451 -0.00486 -0.00416 -0.00463 C -0.00347 -0.00417 -0.00278 -0.00324 -0.00208 -0.00278 C -0.00035 -0.00162 -0.00104 -0.00232 0.00035 -0.00093 C 0.00139 -0.00139 0.00538 -0.00509 0.00209 -0.00278 C 0.00156 -0.00185 0.00122 -0.00093 0.0007 3.7037E-6 C 0.00035 0.00069 0.00052 -0.00162 0.00035 -0.00232 C 0.00018 -0.00278 -0.00035 -0.00347 1.66667E-6 -0.00371 C 0.00035 -0.00417 0.00087 -0.00347 0.00139 -0.00324 C 0.00209 -0.00232 0.00399 -0.00185 0.00347 -0.00093 C 0.00278 0.00023 0.00087 3.7037E-6 1.66667E-6 3.7037E-6 Z " pathEditMode="relative" ptsTypes="ffffffffffffff">
                                      <p:cBhvr>
                                        <p:cTn id="76" dur="2000" fill="hold"/>
                                        <p:tgtEl>
                                          <p:spTgt spid="45"/>
                                        </p:tgtEl>
                                        <p:attrNameLst>
                                          <p:attrName>ppt_x</p:attrName>
                                          <p:attrName>ppt_y</p:attrName>
                                        </p:attrNameLst>
                                      </p:cBhvr>
                                    </p:animMotion>
                                  </p:childTnLst>
                                </p:cTn>
                              </p:par>
                            </p:childTnLst>
                          </p:cTn>
                        </p:par>
                        <p:par>
                          <p:cTn id="77" fill="hold">
                            <p:stCondLst>
                              <p:cond delay="8000"/>
                            </p:stCondLst>
                            <p:childTnLst>
                              <p:par>
                                <p:cTn id="78" presetID="0" presetClass="path" presetSubtype="0" accel="50000" decel="50000" fill="hold" nodeType="afterEffect">
                                  <p:stCondLst>
                                    <p:cond delay="0"/>
                                  </p:stCondLst>
                                  <p:childTnLst>
                                    <p:animMotion origin="layout" path="M 1.66667E-6 2.10502E-6 L 0.27986 -0.20426 " pathEditMode="relative" rAng="0" ptsTypes="AA">
                                      <p:cBhvr>
                                        <p:cTn id="79" dur="2000" fill="hold"/>
                                        <p:tgtEl>
                                          <p:spTgt spid="41"/>
                                        </p:tgtEl>
                                        <p:attrNameLst>
                                          <p:attrName>ppt_x</p:attrName>
                                          <p:attrName>ppt_y</p:attrName>
                                        </p:attrNameLst>
                                      </p:cBhvr>
                                      <p:rCtr x="13993" y="-10224"/>
                                    </p:animMotion>
                                  </p:childTnLst>
                                </p:cTn>
                              </p:par>
                              <p:par>
                                <p:cTn id="80" presetID="0" presetClass="path" presetSubtype="0" accel="50000" decel="50000" fill="hold" nodeType="withEffect">
                                  <p:stCondLst>
                                    <p:cond delay="0"/>
                                  </p:stCondLst>
                                  <p:childTnLst>
                                    <p:animMotion origin="layout" path="M -2.22222E-6 -1.85185E-6 L 0.26736 -0.07153 " pathEditMode="relative" rAng="0" ptsTypes="AA">
                                      <p:cBhvr>
                                        <p:cTn id="81" dur="2000" fill="hold"/>
                                        <p:tgtEl>
                                          <p:spTgt spid="45"/>
                                        </p:tgtEl>
                                        <p:attrNameLst>
                                          <p:attrName>ppt_x</p:attrName>
                                          <p:attrName>ppt_y</p:attrName>
                                        </p:attrNameLst>
                                      </p:cBhvr>
                                      <p:rCtr x="13368" y="-3588"/>
                                    </p:animMotion>
                                  </p:childTnLst>
                                </p:cTn>
                              </p:par>
                              <p:par>
                                <p:cTn id="82" presetID="0" presetClass="path" presetSubtype="0" accel="50000" decel="50000" fill="hold" nodeType="withEffect">
                                  <p:stCondLst>
                                    <p:cond delay="0"/>
                                  </p:stCondLst>
                                  <p:childTnLst>
                                    <p:animMotion origin="layout" path="M -5.55556E-7 -2.96296E-6 L 0.24219 0.14306 " pathEditMode="relative" rAng="0" ptsTypes="AA">
                                      <p:cBhvr>
                                        <p:cTn id="83" dur="2000" fill="hold"/>
                                        <p:tgtEl>
                                          <p:spTgt spid="44"/>
                                        </p:tgtEl>
                                        <p:attrNameLst>
                                          <p:attrName>ppt_x</p:attrName>
                                          <p:attrName>ppt_y</p:attrName>
                                        </p:attrNameLst>
                                      </p:cBhvr>
                                      <p:rCtr x="12101" y="7153"/>
                                    </p:animMotion>
                                  </p:childTnLst>
                                </p:cTn>
                              </p:par>
                              <p:par>
                                <p:cTn id="84" presetID="0" presetClass="path" presetSubtype="0" accel="50000" decel="50000" fill="hold" nodeType="withEffect">
                                  <p:stCondLst>
                                    <p:cond delay="0"/>
                                  </p:stCondLst>
                                  <p:childTnLst>
                                    <p:animMotion origin="layout" path="M 5.55556E-7 -4.44444E-6 L 0.22621 0.08681 " pathEditMode="relative" rAng="0" ptsTypes="AA">
                                      <p:cBhvr>
                                        <p:cTn id="85" dur="2000" fill="hold"/>
                                        <p:tgtEl>
                                          <p:spTgt spid="46"/>
                                        </p:tgtEl>
                                        <p:attrNameLst>
                                          <p:attrName>ppt_x</p:attrName>
                                          <p:attrName>ppt_y</p:attrName>
                                        </p:attrNameLst>
                                      </p:cBhvr>
                                      <p:rCtr x="11302" y="4329"/>
                                    </p:animMotion>
                                  </p:childTnLst>
                                </p:cTn>
                              </p:par>
                            </p:childTnLst>
                          </p:cTn>
                        </p:par>
                        <p:par>
                          <p:cTn id="86" fill="hold">
                            <p:stCondLst>
                              <p:cond delay="10000"/>
                            </p:stCondLst>
                            <p:childTnLst>
                              <p:par>
                                <p:cTn id="87" presetID="10" presetClass="exit" presetSubtype="0" fill="hold" grpId="1" nodeType="afterEffect">
                                  <p:stCondLst>
                                    <p:cond delay="0"/>
                                  </p:stCondLst>
                                  <p:childTnLst>
                                    <p:animEffect transition="out" filter="fade">
                                      <p:cBhvr>
                                        <p:cTn id="88" dur="2000"/>
                                        <p:tgtEl>
                                          <p:spTgt spid="32"/>
                                        </p:tgtEl>
                                      </p:cBhvr>
                                    </p:animEffect>
                                    <p:set>
                                      <p:cBhvr>
                                        <p:cTn id="89" dur="1" fill="hold">
                                          <p:stCondLst>
                                            <p:cond delay="1999"/>
                                          </p:stCondLst>
                                        </p:cTn>
                                        <p:tgtEl>
                                          <p:spTgt spid="3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34"/>
                                        </p:tgtEl>
                                      </p:cBhvr>
                                    </p:animEffect>
                                    <p:set>
                                      <p:cBhvr>
                                        <p:cTn id="92" dur="1" fill="hold">
                                          <p:stCondLst>
                                            <p:cond delay="1999"/>
                                          </p:stCondLst>
                                        </p:cTn>
                                        <p:tgtEl>
                                          <p:spTgt spid="34"/>
                                        </p:tgtEl>
                                        <p:attrNameLst>
                                          <p:attrName>style.visibility</p:attrName>
                                        </p:attrNameLst>
                                      </p:cBhvr>
                                      <p:to>
                                        <p:strVal val="hidden"/>
                                      </p:to>
                                    </p:set>
                                  </p:childTnLst>
                                </p:cTn>
                              </p:par>
                              <p:par>
                                <p:cTn id="93" presetID="6" presetClass="emph" presetSubtype="0" fill="hold" grpId="1" nodeType="withEffect">
                                  <p:stCondLst>
                                    <p:cond delay="0"/>
                                  </p:stCondLst>
                                  <p:childTnLst>
                                    <p:animScale>
                                      <p:cBhvr>
                                        <p:cTn id="94" dur="2000" fill="hold"/>
                                        <p:tgtEl>
                                          <p:spTgt spid="35"/>
                                        </p:tgtEl>
                                      </p:cBhvr>
                                      <p:by x="41600" y="41600"/>
                                    </p:animScale>
                                  </p:childTnLst>
                                </p:cTn>
                              </p:par>
                              <p:par>
                                <p:cTn id="95" presetID="7" presetClass="emph" presetSubtype="2" fill="hold" nodeType="withEffect">
                                  <p:stCondLst>
                                    <p:cond delay="0"/>
                                  </p:stCondLst>
                                  <p:childTnLst>
                                    <p:animClr clrSpc="rgb" dir="cw">
                                      <p:cBhvr>
                                        <p:cTn id="96" dur="2000" fill="hold"/>
                                        <p:tgtEl>
                                          <p:spTgt spid="35"/>
                                        </p:tgtEl>
                                        <p:attrNameLst>
                                          <p:attrName>stroke.color</p:attrName>
                                        </p:attrNameLst>
                                      </p:cBhvr>
                                      <p:to>
                                        <a:schemeClr val="tx1"/>
                                      </p:to>
                                    </p:animClr>
                                    <p:set>
                                      <p:cBhvr>
                                        <p:cTn id="97" dur="2000" fill="hold"/>
                                        <p:tgtEl>
                                          <p:spTgt spid="35"/>
                                        </p:tgtEl>
                                        <p:attrNameLst>
                                          <p:attrName>stroke.on</p:attrName>
                                        </p:attrNameLst>
                                      </p:cBhvr>
                                      <p:to>
                                        <p:strVal val="true"/>
                                      </p:to>
                                    </p:set>
                                  </p:childTnLst>
                                </p:cTn>
                              </p:par>
                              <p:par>
                                <p:cTn id="98" presetID="0" presetClass="path" presetSubtype="0" fill="hold" grpId="2" nodeType="withEffect">
                                  <p:stCondLst>
                                    <p:cond delay="0"/>
                                  </p:stCondLst>
                                  <p:childTnLst>
                                    <p:animMotion origin="layout" path="M 2.22222E-6 0.09977 L 2.22222E-6 -0.00023 " pathEditMode="relative" rAng="0" ptsTypes="AA">
                                      <p:cBhvr>
                                        <p:cTn id="99" dur="2000" fill="hold"/>
                                        <p:tgtEl>
                                          <p:spTgt spid="36">
                                            <p:txEl>
                                              <p:pRg st="0" end="0"/>
                                            </p:txEl>
                                          </p:spTgt>
                                        </p:tgtEl>
                                        <p:attrNameLst>
                                          <p:attrName>ppt_x</p:attrName>
                                          <p:attrName>ppt_y</p:attrName>
                                        </p:attrNameLst>
                                      </p:cBhvr>
                                      <p:rCtr x="0" y="-5000"/>
                                    </p:animMotion>
                                  </p:childTnLst>
                                </p:cTn>
                              </p:par>
                              <p:par>
                                <p:cTn id="100" presetID="6" presetClass="emph" presetSubtype="0" fill="hold" grpId="3" nodeType="withEffect">
                                  <p:stCondLst>
                                    <p:cond delay="0"/>
                                  </p:stCondLst>
                                  <p:childTnLst>
                                    <p:animScale>
                                      <p:cBhvr>
                                        <p:cTn id="101" dur="2000" fill="hold"/>
                                        <p:tgtEl>
                                          <p:spTgt spid="36">
                                            <p:txEl>
                                              <p:pRg st="0" end="0"/>
                                            </p:txEl>
                                          </p:spTgt>
                                        </p:tgtEl>
                                      </p:cBhvr>
                                      <p:by x="50000" y="50000"/>
                                    </p:animScale>
                                  </p:childTnLst>
                                </p:cTn>
                              </p:par>
                              <p:par>
                                <p:cTn id="102" presetID="3" presetClass="emph" presetSubtype="2" fill="hold" grpId="4" nodeType="withEffect">
                                  <p:stCondLst>
                                    <p:cond delay="0"/>
                                  </p:stCondLst>
                                  <p:childTnLst>
                                    <p:animClr clrSpc="rgb" dir="cw">
                                      <p:cBhvr override="childStyle">
                                        <p:cTn id="103" dur="2000" fill="hold"/>
                                        <p:tgtEl>
                                          <p:spTgt spid="36">
                                            <p:txEl>
                                              <p:pRg st="0" end="0"/>
                                            </p:txEl>
                                          </p:spTgt>
                                        </p:tgtEl>
                                        <p:attrNameLst>
                                          <p:attrName>style.color</p:attrName>
                                        </p:attrNameLst>
                                      </p:cBhvr>
                                      <p:to>
                                        <a:schemeClr val="tx1"/>
                                      </p:to>
                                    </p:animClr>
                                  </p:childTnLst>
                                </p:cTn>
                              </p:par>
                              <p:par>
                                <p:cTn id="104" presetID="3" presetClass="emph" presetSubtype="2" fill="hold" nodeType="withEffect">
                                  <p:stCondLst>
                                    <p:cond delay="0"/>
                                  </p:stCondLst>
                                  <p:childTnLst>
                                    <p:animClr clrSpc="rgb" dir="cw">
                                      <p:cBhvr override="childStyle">
                                        <p:cTn id="105" dur="2000" fill="hold"/>
                                        <p:tgtEl>
                                          <p:spTgt spid="39">
                                            <p:txEl>
                                              <p:pRg st="0" end="0"/>
                                            </p:txEl>
                                          </p:spTgt>
                                        </p:tgtEl>
                                        <p:attrNameLst>
                                          <p:attrName>style.color</p:attrName>
                                        </p:attrNameLst>
                                      </p:cBhvr>
                                      <p:to>
                                        <a:schemeClr val="tx1"/>
                                      </p:to>
                                    </p:animClr>
                                  </p:childTnLst>
                                </p:cTn>
                              </p:par>
                              <p:par>
                                <p:cTn id="106" presetID="3" presetClass="emph" presetSubtype="2" fill="hold" nodeType="withEffect">
                                  <p:stCondLst>
                                    <p:cond delay="0"/>
                                  </p:stCondLst>
                                  <p:childTnLst>
                                    <p:animClr clrSpc="rgb" dir="cw">
                                      <p:cBhvr override="childStyle">
                                        <p:cTn id="107" dur="2000" fill="hold"/>
                                        <p:tgtEl>
                                          <p:spTgt spid="37">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4" grpId="0" animBg="1"/>
      <p:bldP spid="34" grpId="1" animBg="1"/>
      <p:bldP spid="35" grpId="0" animBg="1"/>
      <p:bldP spid="35" grpId="1" animBg="1"/>
      <p:bldP spid="36" grpId="0" build="allAtOnce"/>
      <p:bldP spid="36" grpId="1" build="allAtOnce"/>
      <p:bldP spid="36" grpId="2" build="allAtOnce"/>
      <p:bldP spid="36" grpId="3" build="allAtOnce"/>
      <p:bldP spid="36" grpId="4"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66"/>
          <p:cNvSpPr/>
          <p:nvPr/>
        </p:nvSpPr>
        <p:spPr bwMode="auto">
          <a:xfrm>
            <a:off x="457200" y="457200"/>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Rounded Rectangle 67"/>
          <p:cNvSpPr/>
          <p:nvPr/>
        </p:nvSpPr>
        <p:spPr bwMode="auto">
          <a:xfrm>
            <a:off x="457199" y="457200"/>
            <a:ext cx="3429000" cy="5715000"/>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Rounded Rectangle 68"/>
          <p:cNvSpPr/>
          <p:nvPr/>
        </p:nvSpPr>
        <p:spPr bwMode="auto">
          <a:xfrm>
            <a:off x="5257800" y="455699"/>
            <a:ext cx="3429001"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ounded Rectangle 69"/>
          <p:cNvSpPr/>
          <p:nvPr/>
        </p:nvSpPr>
        <p:spPr bwMode="auto">
          <a:xfrm>
            <a:off x="5260906" y="457200"/>
            <a:ext cx="3429000" cy="57150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AutoShape 2"/>
          <p:cNvSpPr>
            <a:spLocks noChangeArrowheads="1"/>
          </p:cNvSpPr>
          <p:nvPr/>
        </p:nvSpPr>
        <p:spPr bwMode="auto">
          <a:xfrm>
            <a:off x="3962499" y="2568396"/>
            <a:ext cx="1143000" cy="1691640"/>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p>
            <a:endParaRPr lang="en-US">
              <a:solidFill>
                <a:srgbClr val="000000"/>
              </a:solidFill>
              <a:latin typeface="Calibri" pitchFamily="34" charset="0"/>
            </a:endParaRPr>
          </a:p>
        </p:txBody>
      </p:sp>
      <p:sp>
        <p:nvSpPr>
          <p:cNvPr id="72" name="TextBox 8"/>
          <p:cNvSpPr txBox="1">
            <a:spLocks noChangeArrowheads="1"/>
          </p:cNvSpPr>
          <p:nvPr/>
        </p:nvSpPr>
        <p:spPr bwMode="auto">
          <a:xfrm>
            <a:off x="4003417" y="3733542"/>
            <a:ext cx="832221" cy="185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800" dirty="0">
                <a:latin typeface="Calibri" pitchFamily="34" charset="0"/>
              </a:rPr>
              <a:t>Chemical change</a:t>
            </a:r>
          </a:p>
        </p:txBody>
      </p:sp>
      <p:sp>
        <p:nvSpPr>
          <p:cNvPr id="73" name="TextBox 5"/>
          <p:cNvSpPr txBox="1">
            <a:spLocks noChangeArrowheads="1"/>
          </p:cNvSpPr>
          <p:nvPr/>
        </p:nvSpPr>
        <p:spPr bwMode="auto">
          <a:xfrm>
            <a:off x="6545734" y="6126480"/>
            <a:ext cx="859343" cy="3088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Products</a:t>
            </a:r>
          </a:p>
        </p:txBody>
      </p:sp>
      <p:sp>
        <p:nvSpPr>
          <p:cNvPr id="74" name="TextBox 15"/>
          <p:cNvSpPr txBox="1">
            <a:spLocks noChangeArrowheads="1"/>
          </p:cNvSpPr>
          <p:nvPr/>
        </p:nvSpPr>
        <p:spPr bwMode="auto">
          <a:xfrm>
            <a:off x="5977120" y="5888736"/>
            <a:ext cx="199657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Glucose monomers</a:t>
            </a:r>
          </a:p>
        </p:txBody>
      </p:sp>
      <p:sp>
        <p:nvSpPr>
          <p:cNvPr id="75" name="TextBox 6"/>
          <p:cNvSpPr txBox="1">
            <a:spLocks noChangeArrowheads="1"/>
          </p:cNvSpPr>
          <p:nvPr/>
        </p:nvSpPr>
        <p:spPr bwMode="auto">
          <a:xfrm>
            <a:off x="1699381" y="6126480"/>
            <a:ext cx="939621" cy="30886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Reactants</a:t>
            </a:r>
          </a:p>
        </p:txBody>
      </p:sp>
      <p:sp>
        <p:nvSpPr>
          <p:cNvPr id="76" name="TextBox 23"/>
          <p:cNvSpPr txBox="1">
            <a:spLocks noChangeArrowheads="1"/>
          </p:cNvSpPr>
          <p:nvPr/>
        </p:nvSpPr>
        <p:spPr bwMode="auto">
          <a:xfrm>
            <a:off x="1366640" y="5607992"/>
            <a:ext cx="160511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Starch polymer</a:t>
            </a:r>
            <a:br>
              <a:rPr lang="en-US" dirty="0">
                <a:latin typeface="Calibri" pitchFamily="34" charset="0"/>
              </a:rPr>
            </a:br>
            <a:r>
              <a:rPr lang="en-US" dirty="0">
                <a:latin typeface="Calibri" pitchFamily="34" charset="0"/>
              </a:rPr>
              <a:t>(+ water)</a:t>
            </a:r>
          </a:p>
        </p:txBody>
      </p:sp>
      <p:pic>
        <p:nvPicPr>
          <p:cNvPr id="77"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777282" y="2059844"/>
            <a:ext cx="1828774" cy="1198430"/>
          </a:xfrm>
          <a:prstGeom prst="rect">
            <a:avLst/>
          </a:prstGeom>
          <a:noFill/>
          <a:extLst>
            <a:ext uri="{909E8E84-426E-40dd-AFC4-6F175D3DCCD1}">
              <a14:hiddenFill xmlns="" xmlns:a14="http://schemas.microsoft.com/office/drawing/2010/main">
                <a:solidFill>
                  <a:srgbClr val="FFFFFF"/>
                </a:solidFill>
              </a14:hiddenFill>
            </a:ext>
          </a:extLst>
        </p:spPr>
      </p:pic>
      <p:pic>
        <p:nvPicPr>
          <p:cNvPr id="78"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777282" y="3660821"/>
            <a:ext cx="1828774" cy="1198430"/>
          </a:xfrm>
          <a:prstGeom prst="rect">
            <a:avLst/>
          </a:prstGeom>
          <a:noFill/>
          <a:extLst>
            <a:ext uri="{909E8E84-426E-40dd-AFC4-6F175D3DCCD1}">
              <a14:hiddenFill xmlns="" xmlns:a14="http://schemas.microsoft.com/office/drawing/2010/main">
                <a:solidFill>
                  <a:srgbClr val="FFFFFF"/>
                </a:solidFill>
              </a14:hiddenFill>
            </a:ext>
          </a:extLst>
        </p:spPr>
      </p:pic>
      <p:pic>
        <p:nvPicPr>
          <p:cNvPr id="79" name="Picture 3"/>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717053" y="3057198"/>
            <a:ext cx="1828774" cy="1198430"/>
          </a:xfrm>
          <a:prstGeom prst="rect">
            <a:avLst/>
          </a:prstGeom>
          <a:noFill/>
          <a:extLst>
            <a:ext uri="{909E8E84-426E-40dd-AFC4-6F175D3DCCD1}">
              <a14:hiddenFill xmlns="" xmlns:a14="http://schemas.microsoft.com/office/drawing/2010/main">
                <a:solidFill>
                  <a:srgbClr val="FFFFFF"/>
                </a:solidFill>
              </a14:hiddenFill>
            </a:ext>
          </a:extLst>
        </p:spPr>
      </p:pic>
      <p:pic>
        <p:nvPicPr>
          <p:cNvPr id="80" name="Picture 4"/>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4835638" y="2663467"/>
            <a:ext cx="1828774" cy="1198430"/>
          </a:xfrm>
          <a:prstGeom prst="rect">
            <a:avLst/>
          </a:prstGeom>
          <a:noFill/>
          <a:extLst>
            <a:ext uri="{909E8E84-426E-40dd-AFC4-6F175D3DCCD1}">
              <a14:hiddenFill xmlns="" xmlns:a14="http://schemas.microsoft.com/office/drawing/2010/main">
                <a:solidFill>
                  <a:srgbClr val="FFFFFF"/>
                </a:solidFill>
              </a14:hiddenFill>
            </a:ext>
          </a:extLst>
        </p:spPr>
      </p:pic>
      <p:pic>
        <p:nvPicPr>
          <p:cNvPr id="82" name="Picture 5"/>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rot="18955777">
            <a:off x="-226234" y="2527590"/>
            <a:ext cx="4830587" cy="1773253"/>
          </a:xfrm>
          <a:prstGeom prst="rect">
            <a:avLst/>
          </a:prstGeom>
          <a:noFill/>
          <a:extLst>
            <a:ext uri="{909E8E84-426E-40dd-AFC4-6F175D3DCCD1}">
              <a14:hiddenFill xmlns="" xmlns:a14="http://schemas.microsoft.com/office/drawing/2010/main">
                <a:solidFill>
                  <a:srgbClr val="FFFFFF"/>
                </a:solidFill>
              </a14:hiddenFill>
            </a:ext>
          </a:extLst>
        </p:spPr>
      </p:pic>
      <p:pic>
        <p:nvPicPr>
          <p:cNvPr id="83" name="Picture 6"/>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967857" y="1520555"/>
            <a:ext cx="731524" cy="341518"/>
          </a:xfrm>
          <a:prstGeom prst="rect">
            <a:avLst/>
          </a:prstGeom>
          <a:noFill/>
          <a:extLst>
            <a:ext uri="{909E8E84-426E-40dd-AFC4-6F175D3DCCD1}">
              <a14:hiddenFill xmlns="" xmlns:a14="http://schemas.microsoft.com/office/drawing/2010/main">
                <a:solidFill>
                  <a:srgbClr val="FFFFFF"/>
                </a:solidFill>
              </a14:hiddenFill>
            </a:ext>
          </a:extLst>
        </p:spPr>
      </p:pic>
      <p:pic>
        <p:nvPicPr>
          <p:cNvPr id="84" name="Picture 6"/>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1713568" y="5354289"/>
            <a:ext cx="731524" cy="341518"/>
          </a:xfrm>
          <a:prstGeom prst="rect">
            <a:avLst/>
          </a:prstGeom>
          <a:noFill/>
          <a:extLst>
            <a:ext uri="{909E8E84-426E-40dd-AFC4-6F175D3DCCD1}">
              <a14:hiddenFill xmlns="" xmlns:a14="http://schemas.microsoft.com/office/drawing/2010/main">
                <a:solidFill>
                  <a:srgbClr val="FFFFFF"/>
                </a:solidFill>
              </a14:hiddenFill>
            </a:ext>
          </a:extLst>
        </p:spPr>
      </p:pic>
      <p:pic>
        <p:nvPicPr>
          <p:cNvPr id="85" name="Picture 6"/>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3057834" y="4586594"/>
            <a:ext cx="731524" cy="341518"/>
          </a:xfrm>
          <a:prstGeom prst="rect">
            <a:avLst/>
          </a:prstGeom>
          <a:noFill/>
          <a:extLst>
            <a:ext uri="{909E8E84-426E-40dd-AFC4-6F175D3DCCD1}">
              <a14:hiddenFill xmlns="" xmlns:a14="http://schemas.microsoft.com/office/drawing/2010/main">
                <a:solidFill>
                  <a:srgbClr val="FFFFFF"/>
                </a:solidFill>
              </a14:hiddenFill>
            </a:ext>
          </a:extLst>
        </p:spPr>
      </p:pic>
      <p:sp>
        <p:nvSpPr>
          <p:cNvPr id="86" name="Title 1"/>
          <p:cNvSpPr txBox="1">
            <a:spLocks/>
          </p:cNvSpPr>
          <p:nvPr/>
        </p:nvSpPr>
        <p:spPr>
          <a:xfrm>
            <a:off x="3145198" y="594686"/>
            <a:ext cx="2879003" cy="1096628"/>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t>What happens to carbon atoms and chemical energy in digestion?</a:t>
            </a:r>
            <a:endParaRPr lang="en-US" sz="2000" b="1" dirty="0">
              <a:latin typeface="Arial" charset="0"/>
              <a:cs typeface="Arial" charset="0"/>
            </a:endParaRPr>
          </a:p>
        </p:txBody>
      </p:sp>
      <p:sp>
        <p:nvSpPr>
          <p:cNvPr id="81" name="Slide Number Placeholder 6"/>
          <p:cNvSpPr>
            <a:spLocks noGrp="1"/>
          </p:cNvSpPr>
          <p:nvPr>
            <p:ph type="sldNum" sz="quarter" idx="4294967295"/>
          </p:nvPr>
        </p:nvSpPr>
        <p:spPr bwMode="auto">
          <a:xfrm>
            <a:off x="6553200" y="6411574"/>
            <a:ext cx="2133600" cy="365125"/>
          </a:xfrm>
          <a:prstGeom prst="rect">
            <a:avLst/>
          </a:prstGeom>
          <a:noFill/>
          <a:ln>
            <a:miter lim="800000"/>
            <a:headEnd/>
            <a:tailEnd/>
          </a:ln>
        </p:spPr>
        <p:txBody>
          <a:bodyPr/>
          <a:lstStyle/>
          <a:p>
            <a:fld id="{27890FA9-870A-2749-A6CC-44FEF073A283}" type="slidenum">
              <a:rPr lang="en-US" smtClean="0"/>
              <a:pPr/>
              <a:t>12</a:t>
            </a:fld>
            <a:endParaRPr lang="en-US" dirty="0"/>
          </a:p>
        </p:txBody>
      </p:sp>
      <p:sp>
        <p:nvSpPr>
          <p:cNvPr id="26" name="Title 1"/>
          <p:cNvSpPr txBox="1">
            <a:spLocks/>
          </p:cNvSpPr>
          <p:nvPr/>
        </p:nvSpPr>
        <p:spPr>
          <a:xfrm>
            <a:off x="3145536" y="5376672"/>
            <a:ext cx="2880360" cy="914400"/>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000" dirty="0"/>
              <a:t>Carbon atoms stay in organic molecules with high-energy bonds</a:t>
            </a:r>
            <a:endParaRPr lang="en-US" sz="2000" dirty="0">
              <a:latin typeface="Arial" charset="0"/>
              <a:cs typeface="Arial" charset="0"/>
            </a:endParaRPr>
          </a:p>
        </p:txBody>
      </p:sp>
      <p:pic>
        <p:nvPicPr>
          <p:cNvPr id="23" name="Reactant energy type"/>
          <p:cNvPicPr>
            <a:picLocks noChangeAspect="1" noChangeArrowheads="1"/>
          </p:cNvPicPr>
          <p:nvPr/>
        </p:nvPicPr>
        <p:blipFill>
          <a:blip r:embed="rId8"/>
          <a:stretch>
            <a:fillRect/>
          </a:stretch>
        </p:blipFill>
        <p:spPr bwMode="auto">
          <a:xfrm>
            <a:off x="506339" y="5057110"/>
            <a:ext cx="946089" cy="950653"/>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roduct energy type"/>
          <p:cNvPicPr>
            <a:picLocks noChangeAspect="1" noChangeArrowheads="1"/>
          </p:cNvPicPr>
          <p:nvPr/>
        </p:nvPicPr>
        <p:blipFill>
          <a:blip r:embed="rId8"/>
          <a:stretch>
            <a:fillRect/>
          </a:stretch>
        </p:blipFill>
        <p:spPr bwMode="auto">
          <a:xfrm>
            <a:off x="7648432" y="5057111"/>
            <a:ext cx="946089" cy="9506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931689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2000"/>
                                        <p:tgtEl>
                                          <p:spTgt spid="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2000"/>
                                        <p:tgtEl>
                                          <p:spTgt spid="70"/>
                                        </p:tgtEl>
                                      </p:cBhvr>
                                    </p:animEffect>
                                  </p:childTnLst>
                                </p:cTn>
                              </p:par>
                              <p:par>
                                <p:cTn id="11" presetID="6" presetClass="emph" presetSubtype="0" fill="hold" grpId="0" nodeType="withEffect">
                                  <p:stCondLst>
                                    <p:cond delay="0"/>
                                  </p:stCondLst>
                                  <p:childTnLst>
                                    <p:animScale>
                                      <p:cBhvr>
                                        <p:cTn id="12" dur="2000" fill="hold"/>
                                        <p:tgtEl>
                                          <p:spTgt spid="71"/>
                                        </p:tgtEl>
                                      </p:cBhvr>
                                      <p:by x="240000" y="240000"/>
                                    </p:animScale>
                                  </p:childTnLst>
                                </p:cTn>
                              </p:par>
                              <p:par>
                                <p:cTn id="13" presetID="7" presetClass="emph" presetSubtype="2" fill="hold" nodeType="withEffect">
                                  <p:stCondLst>
                                    <p:cond delay="0"/>
                                  </p:stCondLst>
                                  <p:childTnLst>
                                    <p:animClr clrSpc="rgb" dir="cw">
                                      <p:cBhvr>
                                        <p:cTn id="14" dur="2000" fill="hold"/>
                                        <p:tgtEl>
                                          <p:spTgt spid="71"/>
                                        </p:tgtEl>
                                        <p:attrNameLst>
                                          <p:attrName>stroke.color</p:attrName>
                                        </p:attrNameLst>
                                      </p:cBhvr>
                                      <p:to>
                                        <a:srgbClr val="00FF00"/>
                                      </p:to>
                                    </p:animClr>
                                    <p:set>
                                      <p:cBhvr>
                                        <p:cTn id="15" dur="2000" fill="hold"/>
                                        <p:tgtEl>
                                          <p:spTgt spid="71"/>
                                        </p:tgtEl>
                                        <p:attrNameLst>
                                          <p:attrName>stroke.on</p:attrName>
                                        </p:attrNameLst>
                                      </p:cBhvr>
                                      <p:to>
                                        <p:strVal val="true"/>
                                      </p:to>
                                    </p:set>
                                  </p:childTnLst>
                                </p:cTn>
                              </p:par>
                              <p:par>
                                <p:cTn id="16" presetID="6" presetClass="emph" presetSubtype="0" fill="hold" nodeType="withEffect">
                                  <p:stCondLst>
                                    <p:cond delay="0"/>
                                  </p:stCondLst>
                                  <p:childTnLst>
                                    <p:animScale>
                                      <p:cBhvr>
                                        <p:cTn id="17" dur="2000" fill="hold"/>
                                        <p:tgtEl>
                                          <p:spTgt spid="72">
                                            <p:txEl>
                                              <p:pRg st="0" end="0"/>
                                            </p:txEl>
                                          </p:spTgt>
                                        </p:tgtEl>
                                      </p:cBhvr>
                                      <p:by x="200000" y="200000"/>
                                    </p:animScale>
                                  </p:childTnLst>
                                </p:cTn>
                              </p:par>
                              <p:par>
                                <p:cTn id="18" presetID="0" presetClass="path" presetSubtype="0" fill="hold" grpId="0" nodeType="withEffect">
                                  <p:stCondLst>
                                    <p:cond delay="0"/>
                                  </p:stCondLst>
                                  <p:childTnLst>
                                    <p:animMotion origin="layout" path="M 2.22222E-6 4.07407E-6 L 2.22222E-6 0.09976 " pathEditMode="relative" rAng="0" ptsTypes="AA">
                                      <p:cBhvr>
                                        <p:cTn id="19" dur="2000" fill="hold"/>
                                        <p:tgtEl>
                                          <p:spTgt spid="72">
                                            <p:txEl>
                                              <p:pRg st="0" end="0"/>
                                            </p:txEl>
                                          </p:spTgt>
                                        </p:tgtEl>
                                        <p:attrNameLst>
                                          <p:attrName>ppt_x</p:attrName>
                                          <p:attrName>ppt_y</p:attrName>
                                        </p:attrNameLst>
                                      </p:cBhvr>
                                      <p:rCtr x="0" y="4977"/>
                                    </p:animMotion>
                                  </p:childTnLst>
                                </p:cTn>
                              </p:par>
                              <p:par>
                                <p:cTn id="20" presetID="3" presetClass="emph" presetSubtype="2" fill="hold" grpId="1" nodeType="withEffect">
                                  <p:stCondLst>
                                    <p:cond delay="0"/>
                                  </p:stCondLst>
                                  <p:childTnLst>
                                    <p:animClr clrSpc="rgb" dir="cw">
                                      <p:cBhvr override="childStyle">
                                        <p:cTn id="21" dur="2000" fill="hold"/>
                                        <p:tgtEl>
                                          <p:spTgt spid="72">
                                            <p:txEl>
                                              <p:pRg st="0" end="0"/>
                                            </p:txEl>
                                          </p:spTgt>
                                        </p:tgtEl>
                                        <p:attrNameLst>
                                          <p:attrName>style.color</p:attrName>
                                        </p:attrNameLst>
                                      </p:cBhvr>
                                      <p:to>
                                        <a:srgbClr val="00FF00"/>
                                      </p:to>
                                    </p:animClr>
                                  </p:childTnLst>
                                </p:cTn>
                              </p:par>
                              <p:par>
                                <p:cTn id="22" presetID="3" presetClass="emph" presetSubtype="2" fill="hold" nodeType="withEffect">
                                  <p:stCondLst>
                                    <p:cond delay="0"/>
                                  </p:stCondLst>
                                  <p:childTnLst>
                                    <p:animClr clrSpc="rgb" dir="cw">
                                      <p:cBhvr override="childStyle">
                                        <p:cTn id="23" dur="2000" fill="hold"/>
                                        <p:tgtEl>
                                          <p:spTgt spid="75">
                                            <p:txEl>
                                              <p:pRg st="0" end="0"/>
                                            </p:txEl>
                                          </p:spTgt>
                                        </p:tgtEl>
                                        <p:attrNameLst>
                                          <p:attrName>style.color</p:attrName>
                                        </p:attrNameLst>
                                      </p:cBhvr>
                                      <p:to>
                                        <a:srgbClr val="0070C0"/>
                                      </p:to>
                                    </p:animClr>
                                  </p:childTnLst>
                                </p:cTn>
                              </p:par>
                              <p:par>
                                <p:cTn id="24" presetID="3" presetClass="emph" presetSubtype="2" fill="hold" nodeType="withEffect">
                                  <p:stCondLst>
                                    <p:cond delay="0"/>
                                  </p:stCondLst>
                                  <p:childTnLst>
                                    <p:animClr clrSpc="rgb" dir="cw">
                                      <p:cBhvr override="childStyle">
                                        <p:cTn id="25" dur="2000" fill="hold"/>
                                        <p:tgtEl>
                                          <p:spTgt spid="73">
                                            <p:txEl>
                                              <p:pRg st="0" end="0"/>
                                            </p:txEl>
                                          </p:spTgt>
                                        </p:tgtEl>
                                        <p:attrNameLst>
                                          <p:attrName>style.color</p:attrName>
                                        </p:attrNameLst>
                                      </p:cBhvr>
                                      <p:to>
                                        <a:srgbClr val="FF0000"/>
                                      </p:to>
                                    </p:animClr>
                                  </p:childTnLst>
                                </p:cTn>
                              </p:par>
                            </p:childTnLst>
                          </p:cTn>
                        </p:par>
                        <p:par>
                          <p:cTn id="26" fill="hold">
                            <p:stCondLst>
                              <p:cond delay="2000"/>
                            </p:stCondLst>
                            <p:childTnLst>
                              <p:par>
                                <p:cTn id="27" presetID="0" presetClass="path" presetSubtype="0" accel="50000" decel="50000" fill="hold" nodeType="afterEffect">
                                  <p:stCondLst>
                                    <p:cond delay="0"/>
                                  </p:stCondLst>
                                  <p:childTnLst>
                                    <p:animMotion origin="layout" path="M 3.88889E-6 4.81481E-6 L 0.26076 -0.02755 " pathEditMode="relative" rAng="0" ptsTypes="AA">
                                      <p:cBhvr>
                                        <p:cTn id="28" dur="2000" fill="hold"/>
                                        <p:tgtEl>
                                          <p:spTgt spid="82"/>
                                        </p:tgtEl>
                                        <p:attrNameLst>
                                          <p:attrName>ppt_x</p:attrName>
                                          <p:attrName>ppt_y</p:attrName>
                                        </p:attrNameLst>
                                      </p:cBhvr>
                                      <p:rCtr x="13038" y="-1389"/>
                                    </p:animMotion>
                                  </p:childTnLst>
                                </p:cTn>
                              </p:par>
                              <p:par>
                                <p:cTn id="29" presetID="0" presetClass="path" presetSubtype="0" accel="50000" decel="50000" fill="hold" nodeType="withEffect">
                                  <p:stCondLst>
                                    <p:cond delay="0"/>
                                  </p:stCondLst>
                                  <p:childTnLst>
                                    <p:animMotion origin="layout" path="M -0.00052 2.22222E-6 L 0.26164 0.12153 " pathEditMode="relative" rAng="0" ptsTypes="AA">
                                      <p:cBhvr>
                                        <p:cTn id="30" dur="2000" fill="hold"/>
                                        <p:tgtEl>
                                          <p:spTgt spid="83"/>
                                        </p:tgtEl>
                                        <p:attrNameLst>
                                          <p:attrName>ppt_x</p:attrName>
                                          <p:attrName>ppt_y</p:attrName>
                                        </p:attrNameLst>
                                      </p:cBhvr>
                                      <p:rCtr x="13108" y="6065"/>
                                    </p:animMotion>
                                  </p:childTnLst>
                                </p:cTn>
                              </p:par>
                              <p:par>
                                <p:cTn id="31" presetID="0" presetClass="path" presetSubtype="0" accel="50000" decel="50000" fill="hold" nodeType="withEffect">
                                  <p:stCondLst>
                                    <p:cond delay="0"/>
                                  </p:stCondLst>
                                  <p:childTnLst>
                                    <p:animMotion origin="layout" path="M 4.44444E-6 1.48148E-6 L 0.24965 -0.12708 " pathEditMode="relative" rAng="0" ptsTypes="AA">
                                      <p:cBhvr>
                                        <p:cTn id="32" dur="2000" fill="hold"/>
                                        <p:tgtEl>
                                          <p:spTgt spid="85"/>
                                        </p:tgtEl>
                                        <p:attrNameLst>
                                          <p:attrName>ppt_x</p:attrName>
                                          <p:attrName>ppt_y</p:attrName>
                                        </p:attrNameLst>
                                      </p:cBhvr>
                                      <p:rCtr x="12483" y="-6366"/>
                                    </p:animMotion>
                                  </p:childTnLst>
                                </p:cTn>
                              </p:par>
                              <p:par>
                                <p:cTn id="33" presetID="0" presetClass="path" presetSubtype="0" accel="50000" decel="50000" fill="hold" nodeType="withEffect">
                                  <p:stCondLst>
                                    <p:cond delay="0"/>
                                  </p:stCondLst>
                                  <p:childTnLst>
                                    <p:animMotion origin="layout" path="M 1.94444E-6 1.48148E-6 L 0.3283 -0.15463 " pathEditMode="relative" rAng="0" ptsTypes="AA">
                                      <p:cBhvr>
                                        <p:cTn id="34" dur="2000" fill="hold"/>
                                        <p:tgtEl>
                                          <p:spTgt spid="84"/>
                                        </p:tgtEl>
                                        <p:attrNameLst>
                                          <p:attrName>ppt_x</p:attrName>
                                          <p:attrName>ppt_y</p:attrName>
                                        </p:attrNameLst>
                                      </p:cBhvr>
                                      <p:rCtr x="16406" y="-7731"/>
                                    </p:animMotion>
                                  </p:childTnLst>
                                </p:cTn>
                              </p:par>
                              <p:par>
                                <p:cTn id="35" presetID="10" presetClass="exit" presetSubtype="0" fill="hold" nodeType="with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par>
                          <p:cTn id="38" fill="hold">
                            <p:stCondLst>
                              <p:cond delay="4000"/>
                            </p:stCondLst>
                            <p:childTnLst>
                              <p:par>
                                <p:cTn id="39" presetID="0" presetClass="path" presetSubtype="0" accel="50000" decel="50000" fill="hold" nodeType="afterEffect">
                                  <p:stCondLst>
                                    <p:cond delay="0"/>
                                  </p:stCondLst>
                                  <p:childTnLst>
                                    <p:animMotion origin="layout" path="M 0.26076 -0.02755 C 0.26163 -0.03056 0.26319 -0.04028 0.26493 -0.03125 C 0.26475 -0.02963 0.26458 -0.02801 0.26423 -0.02662 C 0.26389 -0.02523 0.26389 -0.02269 0.26284 -0.02292 C 0.26093 -0.02361 0.26007 -0.02662 0.25868 -0.02847 C 0.25798 -0.0294 0.25659 -0.03125 0.25659 -0.03102 C 0.25746 -0.02755 0.26493 -0.0213 0.25937 -0.02384 C 0.2592 -0.02477 0.25798 -0.02708 0.25868 -0.02662 C 0.25972 -0.02593 0.26007 -0.02407 0.26076 -0.02292 C 0.26215 -0.02107 0.26493 -0.01736 0.26493 -0.01713 C 0.26371 -0.02222 0.26441 -0.02407 0.26076 -0.02662 C 0.26007 -0.02639 0.25868 -0.02477 0.25868 -0.02569 C 0.25868 -0.02685 0.26076 -0.02755 0.26076 -0.02732 Z " pathEditMode="relative" rAng="0" ptsTypes="fffffffffffff">
                                      <p:cBhvr>
                                        <p:cTn id="40" dur="2000" fill="hold"/>
                                        <p:tgtEl>
                                          <p:spTgt spid="82"/>
                                        </p:tgtEl>
                                        <p:attrNameLst>
                                          <p:attrName>ppt_x</p:attrName>
                                          <p:attrName>ppt_y</p:attrName>
                                        </p:attrNameLst>
                                      </p:cBhvr>
                                      <p:rCtr x="0" y="-139"/>
                                    </p:animMotion>
                                  </p:childTnLst>
                                </p:cTn>
                              </p:par>
                              <p:par>
                                <p:cTn id="41" presetID="0" presetClass="path" presetSubtype="0" accel="50000" decel="50000" fill="hold" nodeType="withEffect">
                                  <p:stCondLst>
                                    <p:cond delay="0"/>
                                  </p:stCondLst>
                                  <p:childTnLst>
                                    <p:animMotion origin="layout" path="M 0.26164 0.12152 C 0.26181 0.12013 0.26233 0.1155 0.26303 0.11967 C 0.26181 0.12199 0.26164 0.1199 0.2599 0.11921 C 0.26094 0.1206 0.26372 0.12199 0.26164 0.12291 C 0.25921 0.12175 0.26146 0.125 0.25921 0.12291 C 0.25973 0.11967 0.25973 0.1206 0.26164 0.12152 Z " pathEditMode="relative" rAng="0" ptsTypes="ffffff">
                                      <p:cBhvr>
                                        <p:cTn id="42" dur="2000" fill="hold"/>
                                        <p:tgtEl>
                                          <p:spTgt spid="83"/>
                                        </p:tgtEl>
                                        <p:attrNameLst>
                                          <p:attrName>ppt_x</p:attrName>
                                          <p:attrName>ppt_y</p:attrName>
                                        </p:attrNameLst>
                                      </p:cBhvr>
                                      <p:rCtr x="-17" y="-139"/>
                                    </p:animMotion>
                                  </p:childTnLst>
                                </p:cTn>
                              </p:par>
                              <p:par>
                                <p:cTn id="43" presetID="0" presetClass="path" presetSubtype="0" accel="50000" decel="50000" fill="hold" nodeType="withEffect">
                                  <p:stCondLst>
                                    <p:cond delay="0"/>
                                  </p:stCondLst>
                                  <p:childTnLst>
                                    <p:animMotion origin="layout" path="M 0.24965 -0.12708 C 0.25017 -0.12917 0.25121 -0.13056 0.25174 -0.12755 C 0.25087 -0.12431 0.25174 -0.12454 0.25 -0.12523 C 0.24913 -0.12685 0.24861 -0.12732 0.24722 -0.12801 C 0.2467 -0.12986 0.24705 -0.13218 0.24826 -0.12894 C 0.24878 -0.12408 0.24878 -0.12708 0.24965 -0.1294 C 0.25 -0.12871 0.25052 -0.12338 0.24965 -0.12708 Z " pathEditMode="relative" rAng="0" ptsTypes="fffffff">
                                      <p:cBhvr>
                                        <p:cTn id="44" dur="2000" fill="hold"/>
                                        <p:tgtEl>
                                          <p:spTgt spid="85"/>
                                        </p:tgtEl>
                                        <p:attrNameLst>
                                          <p:attrName>ppt_x</p:attrName>
                                          <p:attrName>ppt_y</p:attrName>
                                        </p:attrNameLst>
                                      </p:cBhvr>
                                      <p:rCtr x="-52" y="-69"/>
                                    </p:animMotion>
                                  </p:childTnLst>
                                </p:cTn>
                              </p:par>
                              <p:par>
                                <p:cTn id="45" presetID="0" presetClass="path" presetSubtype="0" accel="50000" decel="50000" fill="hold" nodeType="withEffect">
                                  <p:stCondLst>
                                    <p:cond delay="0"/>
                                  </p:stCondLst>
                                  <p:childTnLst>
                                    <p:animMotion origin="layout" path="M 0.3283 -0.15463 C 0.32899 -0.15672 0.32934 -0.15857 0.33107 -0.15926 C 0.33177 -0.15811 0.33246 -0.1551 0.33246 -0.15487 C 0.33229 -0.15371 0.33281 -0.15209 0.33212 -0.15093 C 0.33177 -0.15024 0.3309 -0.15139 0.33038 -0.15186 C 0.32864 -0.15371 0.32743 -0.15649 0.32552 -0.15834 C 0.325 -0.1595 0.32187 -0.1632 0.32448 -0.15787 C 0.32587 -0.1551 0.32604 -0.15533 0.3276 -0.15463 C 0.32916 -0.1551 0.3316 -0.15926 0.32899 -0.15695 C 0.32882 -0.15649 0.32847 -0.15602 0.3283 -0.15556 C 0.32812 -0.15487 0.3276 -0.15417 0.32795 -0.15371 C 0.32812 -0.15348 0.32934 -0.15417 0.33073 -0.15556 C 0.33073 -0.15533 0.33316 -0.15787 0.33316 -0.15834 C 0.33316 -0.1588 0.33246 -0.15811 0.33212 -0.15787 C 0.33055 -0.15533 0.33142 -0.15024 0.33003 -0.15649 C 0.32864 -0.15579 0.32916 -0.15649 0.3283 -0.15463 Z " pathEditMode="relative" rAng="0" ptsTypes="ffffffffffffffff">
                                      <p:cBhvr>
                                        <p:cTn id="46" dur="2000" fill="hold"/>
                                        <p:tgtEl>
                                          <p:spTgt spid="84"/>
                                        </p:tgtEl>
                                        <p:attrNameLst>
                                          <p:attrName>ppt_x</p:attrName>
                                          <p:attrName>ppt_y</p:attrName>
                                        </p:attrNameLst>
                                      </p:cBhvr>
                                      <p:rCtr x="-87" y="-208"/>
                                    </p:animMotion>
                                  </p:childTnLst>
                                </p:cTn>
                              </p:par>
                              <p:par>
                                <p:cTn id="47" presetID="10" presetClass="exit" presetSubtype="0" fill="hold" nodeType="withEffect">
                                  <p:stCondLst>
                                    <p:cond delay="1500"/>
                                  </p:stCondLst>
                                  <p:childTnLst>
                                    <p:animEffect transition="out" filter="fade">
                                      <p:cBhvr>
                                        <p:cTn id="48" dur="500"/>
                                        <p:tgtEl>
                                          <p:spTgt spid="82"/>
                                        </p:tgtEl>
                                      </p:cBhvr>
                                    </p:animEffect>
                                    <p:set>
                                      <p:cBhvr>
                                        <p:cTn id="49" dur="1" fill="hold">
                                          <p:stCondLst>
                                            <p:cond delay="499"/>
                                          </p:stCondLst>
                                        </p:cTn>
                                        <p:tgtEl>
                                          <p:spTgt spid="82"/>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83"/>
                                        </p:tgtEl>
                                      </p:cBhvr>
                                    </p:animEffect>
                                    <p:set>
                                      <p:cBhvr>
                                        <p:cTn id="52" dur="1" fill="hold">
                                          <p:stCondLst>
                                            <p:cond delay="499"/>
                                          </p:stCondLst>
                                        </p:cTn>
                                        <p:tgtEl>
                                          <p:spTgt spid="83"/>
                                        </p:tgtEl>
                                        <p:attrNameLst>
                                          <p:attrName>style.visibility</p:attrName>
                                        </p:attrNameLst>
                                      </p:cBhvr>
                                      <p:to>
                                        <p:strVal val="hidden"/>
                                      </p:to>
                                    </p:set>
                                  </p:childTnLst>
                                </p:cTn>
                              </p:par>
                              <p:par>
                                <p:cTn id="53" presetID="10" presetClass="exit" presetSubtype="0" fill="hold" nodeType="withEffect">
                                  <p:stCondLst>
                                    <p:cond delay="1500"/>
                                  </p:stCondLst>
                                  <p:childTnLst>
                                    <p:animEffect transition="out" filter="fade">
                                      <p:cBhvr>
                                        <p:cTn id="54" dur="500"/>
                                        <p:tgtEl>
                                          <p:spTgt spid="85"/>
                                        </p:tgtEl>
                                      </p:cBhvr>
                                    </p:animEffect>
                                    <p:set>
                                      <p:cBhvr>
                                        <p:cTn id="55" dur="1" fill="hold">
                                          <p:stCondLst>
                                            <p:cond delay="499"/>
                                          </p:stCondLst>
                                        </p:cTn>
                                        <p:tgtEl>
                                          <p:spTgt spid="85"/>
                                        </p:tgtEl>
                                        <p:attrNameLst>
                                          <p:attrName>style.visibility</p:attrName>
                                        </p:attrNameLst>
                                      </p:cBhvr>
                                      <p:to>
                                        <p:strVal val="hidden"/>
                                      </p:to>
                                    </p:set>
                                  </p:childTnLst>
                                </p:cTn>
                              </p:par>
                              <p:par>
                                <p:cTn id="56" presetID="10" presetClass="exit" presetSubtype="0" fill="hold" nodeType="withEffect">
                                  <p:stCondLst>
                                    <p:cond delay="1500"/>
                                  </p:stCondLst>
                                  <p:childTnLst>
                                    <p:animEffect transition="out" filter="fade">
                                      <p:cBhvr>
                                        <p:cTn id="57" dur="500"/>
                                        <p:tgtEl>
                                          <p:spTgt spid="84"/>
                                        </p:tgtEl>
                                      </p:cBhvr>
                                    </p:animEffect>
                                    <p:set>
                                      <p:cBhvr>
                                        <p:cTn id="58" dur="1" fill="hold">
                                          <p:stCondLst>
                                            <p:cond delay="499"/>
                                          </p:stCondLst>
                                        </p:cTn>
                                        <p:tgtEl>
                                          <p:spTgt spid="84"/>
                                        </p:tgtEl>
                                        <p:attrNameLst>
                                          <p:attrName>style.visibility</p:attrName>
                                        </p:attrNameLst>
                                      </p:cBhvr>
                                      <p:to>
                                        <p:strVal val="hidden"/>
                                      </p:to>
                                    </p:set>
                                  </p:childTnLst>
                                </p:cTn>
                              </p:par>
                            </p:childTnLst>
                          </p:cTn>
                        </p:par>
                        <p:par>
                          <p:cTn id="59" fill="hold">
                            <p:stCondLst>
                              <p:cond delay="6000"/>
                            </p:stCondLst>
                            <p:childTnLst>
                              <p:par>
                                <p:cTn id="60" presetID="10" presetClass="entr" presetSubtype="0"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500"/>
                                        <p:tgtEl>
                                          <p:spTgt spid="78"/>
                                        </p:tgtEl>
                                      </p:cBhvr>
                                    </p:animEffect>
                                  </p:childTnLst>
                                </p:cTn>
                              </p:par>
                              <p:par>
                                <p:cTn id="63" presetID="10" presetClass="entr" presetSubtype="0" fill="hold" nodeType="with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childTnLst>
                                </p:cTn>
                              </p:par>
                              <p:par>
                                <p:cTn id="66" presetID="10" presetClass="entr" presetSubtype="0" fill="hold" nodeType="with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500"/>
                                        <p:tgtEl>
                                          <p:spTgt spid="77"/>
                                        </p:tgtEl>
                                      </p:cBhvr>
                                    </p:animEffect>
                                  </p:childTnLst>
                                </p:cTn>
                              </p:par>
                              <p:par>
                                <p:cTn id="69" presetID="10" presetClass="entr" presetSubtype="0" fill="hold" nodeType="with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500"/>
                                        <p:tgtEl>
                                          <p:spTgt spid="79"/>
                                        </p:tgtEl>
                                      </p:cBhvr>
                                    </p:animEffect>
                                  </p:childTnLst>
                                </p:cTn>
                              </p:par>
                              <p:par>
                                <p:cTn id="72" presetID="0" presetClass="path" presetSubtype="0" accel="50000" decel="50000" fill="hold" nodeType="withEffect">
                                  <p:stCondLst>
                                    <p:cond delay="0"/>
                                  </p:stCondLst>
                                  <p:childTnLst>
                                    <p:animMotion origin="layout" path="M 2.22222E-6 2.96296E-6 C -0.0007 0.003 -0.00035 0.00393 -0.00139 0.00138 C -0.00191 0.00023 -0.00191 -0.00186 -0.00278 -0.00186 C -0.00347 -0.00186 -0.00209 2.96296E-6 -0.00139 0.00046 C 0.00017 0.00162 0.00173 0.00185 0.00347 0.00231 C 0.00278 0.00162 -0.0033 -0.00371 -0.00035 -0.00232 C 0.00035 -0.00255 0.00104 -0.00278 0.00173 -0.00278 C 0.00208 -0.00278 0.00087 -0.00278 0.00069 -0.00232 C 2.22222E-6 -0.00116 -0.00087 0.00092 -0.00035 0.00231 C -0.00018 0.003 0.00069 0.00115 0.00069 0.00046 C 0.00069 2.96296E-6 2.22222E-6 0.00162 -0.00035 0.00138 C -0.0007 0.00115 -0.00018 0.00046 2.22222E-6 2.96296E-6 Z " pathEditMode="relative" ptsTypes="ffffffffffff">
                                      <p:cBhvr>
                                        <p:cTn id="73" dur="2000" fill="hold"/>
                                        <p:tgtEl>
                                          <p:spTgt spid="78"/>
                                        </p:tgtEl>
                                        <p:attrNameLst>
                                          <p:attrName>ppt_x</p:attrName>
                                          <p:attrName>ppt_y</p:attrName>
                                        </p:attrNameLst>
                                      </p:cBhvr>
                                    </p:animMotion>
                                  </p:childTnLst>
                                </p:cTn>
                              </p:par>
                              <p:par>
                                <p:cTn id="74" presetID="0" presetClass="path" presetSubtype="0" accel="50000" decel="50000" fill="hold" nodeType="withEffect">
                                  <p:stCondLst>
                                    <p:cond delay="0"/>
                                  </p:stCondLst>
                                  <p:childTnLst>
                                    <p:animMotion origin="layout" path="M 4.44444E-6 3.7037E-7 C -0.00261 -0.00139 -0.00556 -0.00209 -0.00799 -0.00417 C -0.00608 -0.00556 -0.00452 -0.00463 -0.00243 -0.00417 C -0.00209 -0.00394 -0.00157 -0.00371 -0.00139 -0.00324 C -0.00105 -0.00232 -0.00157 -0.0007 -0.00105 3.7037E-7 C -0.0007 0.00046 -0.00035 -0.00093 4.44444E-6 -0.00139 C 0.00052 -0.00185 0.00312 -0.0051 0.00347 -0.0051 C 0.00382 -0.0051 0.00295 -0.00417 0.00277 -0.00371 C 0.0026 -0.00347 0.00208 -0.00047 0.00208 -0.00047 C 0.00243 3.7037E-7 0.00277 -0.00116 0.00312 -0.00139 C 0.00451 -0.00255 0.00434 -0.00232 0.0059 -0.00278 C 0.00659 0.00023 0.00503 0.00416 0.00277 0.00509 C 0.00138 0.00393 0.00052 0.00208 -0.0007 0.00046 C -0.00122 -0.00209 -0.00139 -0.00185 4.44444E-6 3.7037E-7 Z " pathEditMode="relative" ptsTypes="ffffffffffffff">
                                      <p:cBhvr>
                                        <p:cTn id="75" dur="2000" fill="hold"/>
                                        <p:tgtEl>
                                          <p:spTgt spid="80"/>
                                        </p:tgtEl>
                                        <p:attrNameLst>
                                          <p:attrName>ppt_x</p:attrName>
                                          <p:attrName>ppt_y</p:attrName>
                                        </p:attrNameLst>
                                      </p:cBhvr>
                                    </p:animMotion>
                                  </p:childTnLst>
                                </p:cTn>
                              </p:par>
                              <p:par>
                                <p:cTn id="76" presetID="0" presetClass="path" presetSubtype="0" accel="50000" decel="50000" fill="hold" nodeType="withEffect">
                                  <p:stCondLst>
                                    <p:cond delay="0"/>
                                  </p:stCondLst>
                                  <p:childTnLst>
                                    <p:animMotion origin="layout" path="M 1.66667E-6 -7.40741E-7 C 0.00278 -0.00255 0.00121 0.0037 0.00104 0.00509 C 0.00017 0.00255 -0.00087 0.00185 -0.00243 -7.40741E-7 C -0.00278 -0.00046 -0.00399 -0.00139 -0.00347 -0.00139 C -0.00243 -0.00139 -0.00174 0.00023 -0.0007 0.00093 C 0.00087 0.00069 0.00521 -0.00023 0.00104 -0.00139 C 1.66667E-6 -0.00046 -0.00208 0.00394 -0.00139 0.00093 C 0.00017 0.00139 0.00087 0.00324 0.00139 0.00093 C 0.00017 0.00046 0.00052 0.00069 1.66667E-6 -7.40741E-7 Z " pathEditMode="relative" ptsTypes="fffffffff">
                                      <p:cBhvr>
                                        <p:cTn id="77" dur="2000" fill="hold"/>
                                        <p:tgtEl>
                                          <p:spTgt spid="77"/>
                                        </p:tgtEl>
                                        <p:attrNameLst>
                                          <p:attrName>ppt_x</p:attrName>
                                          <p:attrName>ppt_y</p:attrName>
                                        </p:attrNameLst>
                                      </p:cBhvr>
                                    </p:animMotion>
                                  </p:childTnLst>
                                </p:cTn>
                              </p:par>
                              <p:par>
                                <p:cTn id="78" presetID="0" presetClass="path" presetSubtype="0" accel="50000" decel="50000" fill="hold" nodeType="withEffect">
                                  <p:stCondLst>
                                    <p:cond delay="0"/>
                                  </p:stCondLst>
                                  <p:childTnLst>
                                    <p:animMotion origin="layout" path="M 1.66667E-6 3.7037E-6 C -0.00017 -0.00185 -0.00139 -0.00625 0.00104 -0.00509 C 0.00052 -0.00324 1.66667E-6 -0.00301 -0.00139 -0.00232 C -0.00208 -0.00255 -0.00521 -0.00347 -0.00521 -0.00509 C -0.00521 -0.00556 -0.00451 -0.00486 -0.00416 -0.00463 C -0.00347 -0.00417 -0.00278 -0.00324 -0.00208 -0.00278 C -0.00035 -0.00162 -0.00104 -0.00232 0.00035 -0.00093 C 0.00139 -0.00139 0.00538 -0.00509 0.00209 -0.00278 C 0.00156 -0.00185 0.00122 -0.00093 0.0007 3.7037E-6 C 0.00035 0.00069 0.00052 -0.00162 0.00035 -0.00232 C 0.00018 -0.00278 -0.00035 -0.00347 1.66667E-6 -0.00371 C 0.00035 -0.00417 0.00087 -0.00347 0.00139 -0.00324 C 0.00209 -0.00232 0.00399 -0.00185 0.00347 -0.00093 C 0.00278 0.00023 0.00087 3.7037E-6 1.66667E-6 3.7037E-6 Z " pathEditMode="relative" ptsTypes="ffffffffffffff">
                                      <p:cBhvr>
                                        <p:cTn id="79" dur="2000" fill="hold"/>
                                        <p:tgtEl>
                                          <p:spTgt spid="79"/>
                                        </p:tgtEl>
                                        <p:attrNameLst>
                                          <p:attrName>ppt_x</p:attrName>
                                          <p:attrName>ppt_y</p:attrName>
                                        </p:attrNameLst>
                                      </p:cBhvr>
                                    </p:animMotion>
                                  </p:childTnLst>
                                </p:cTn>
                              </p:par>
                            </p:childTnLst>
                          </p:cTn>
                        </p:par>
                        <p:par>
                          <p:cTn id="80" fill="hold">
                            <p:stCondLst>
                              <p:cond delay="8000"/>
                            </p:stCondLst>
                            <p:childTnLst>
                              <p:par>
                                <p:cTn id="81" presetID="0" presetClass="path" presetSubtype="0" accel="50000" decel="50000" fill="hold" nodeType="afterEffect">
                                  <p:stCondLst>
                                    <p:cond delay="0"/>
                                  </p:stCondLst>
                                  <p:childTnLst>
                                    <p:animMotion origin="layout" path="M 1.66667E-6 2.10502E-6 L 0.27986 -0.20426 " pathEditMode="relative" rAng="0" ptsTypes="AA">
                                      <p:cBhvr>
                                        <p:cTn id="82" dur="2000" fill="hold"/>
                                        <p:tgtEl>
                                          <p:spTgt spid="77"/>
                                        </p:tgtEl>
                                        <p:attrNameLst>
                                          <p:attrName>ppt_x</p:attrName>
                                          <p:attrName>ppt_y</p:attrName>
                                        </p:attrNameLst>
                                      </p:cBhvr>
                                      <p:rCtr x="13993" y="-10224"/>
                                    </p:animMotion>
                                  </p:childTnLst>
                                </p:cTn>
                              </p:par>
                              <p:par>
                                <p:cTn id="83" presetID="0" presetClass="path" presetSubtype="0" accel="50000" decel="50000" fill="hold" nodeType="withEffect">
                                  <p:stCondLst>
                                    <p:cond delay="0"/>
                                  </p:stCondLst>
                                  <p:childTnLst>
                                    <p:animMotion origin="layout" path="M -2.22222E-6 -1.85185E-6 L 0.26736 -0.07153 " pathEditMode="relative" rAng="0" ptsTypes="AA">
                                      <p:cBhvr>
                                        <p:cTn id="84" dur="2000" fill="hold"/>
                                        <p:tgtEl>
                                          <p:spTgt spid="79"/>
                                        </p:tgtEl>
                                        <p:attrNameLst>
                                          <p:attrName>ppt_x</p:attrName>
                                          <p:attrName>ppt_y</p:attrName>
                                        </p:attrNameLst>
                                      </p:cBhvr>
                                      <p:rCtr x="13368" y="-3588"/>
                                    </p:animMotion>
                                  </p:childTnLst>
                                </p:cTn>
                              </p:par>
                              <p:par>
                                <p:cTn id="85" presetID="0" presetClass="path" presetSubtype="0" accel="50000" decel="50000" fill="hold" nodeType="withEffect">
                                  <p:stCondLst>
                                    <p:cond delay="0"/>
                                  </p:stCondLst>
                                  <p:childTnLst>
                                    <p:animMotion origin="layout" path="M -5.55556E-7 -2.96296E-6 L 0.24219 0.14306 " pathEditMode="relative" rAng="0" ptsTypes="AA">
                                      <p:cBhvr>
                                        <p:cTn id="86" dur="2000" fill="hold"/>
                                        <p:tgtEl>
                                          <p:spTgt spid="78"/>
                                        </p:tgtEl>
                                        <p:attrNameLst>
                                          <p:attrName>ppt_x</p:attrName>
                                          <p:attrName>ppt_y</p:attrName>
                                        </p:attrNameLst>
                                      </p:cBhvr>
                                      <p:rCtr x="12101" y="7153"/>
                                    </p:animMotion>
                                  </p:childTnLst>
                                </p:cTn>
                              </p:par>
                              <p:par>
                                <p:cTn id="87" presetID="0" presetClass="path" presetSubtype="0" accel="50000" decel="50000" fill="hold" nodeType="withEffect">
                                  <p:stCondLst>
                                    <p:cond delay="0"/>
                                  </p:stCondLst>
                                  <p:childTnLst>
                                    <p:animMotion origin="layout" path="M 5.55556E-7 -4.44444E-6 L 0.22621 0.08681 " pathEditMode="relative" rAng="0" ptsTypes="AA">
                                      <p:cBhvr>
                                        <p:cTn id="88" dur="2000" fill="hold"/>
                                        <p:tgtEl>
                                          <p:spTgt spid="80"/>
                                        </p:tgtEl>
                                        <p:attrNameLst>
                                          <p:attrName>ppt_x</p:attrName>
                                          <p:attrName>ppt_y</p:attrName>
                                        </p:attrNameLst>
                                      </p:cBhvr>
                                      <p:rCtr x="11302" y="4329"/>
                                    </p:animMotion>
                                  </p:childTnLst>
                                </p:cTn>
                              </p:par>
                            </p:childTnLst>
                          </p:cTn>
                        </p:par>
                        <p:par>
                          <p:cTn id="89" fill="hold">
                            <p:stCondLst>
                              <p:cond delay="10000"/>
                            </p:stCondLst>
                            <p:childTnLst>
                              <p:par>
                                <p:cTn id="90" presetID="10" presetClass="exit" presetSubtype="0" fill="hold" grpId="1" nodeType="afterEffect">
                                  <p:stCondLst>
                                    <p:cond delay="0"/>
                                  </p:stCondLst>
                                  <p:childTnLst>
                                    <p:animEffect transition="out" filter="fade">
                                      <p:cBhvr>
                                        <p:cTn id="91" dur="2000"/>
                                        <p:tgtEl>
                                          <p:spTgt spid="68"/>
                                        </p:tgtEl>
                                      </p:cBhvr>
                                    </p:animEffect>
                                    <p:set>
                                      <p:cBhvr>
                                        <p:cTn id="92" dur="1" fill="hold">
                                          <p:stCondLst>
                                            <p:cond delay="1999"/>
                                          </p:stCondLst>
                                        </p:cTn>
                                        <p:tgtEl>
                                          <p:spTgt spid="68"/>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2000"/>
                                        <p:tgtEl>
                                          <p:spTgt spid="70"/>
                                        </p:tgtEl>
                                      </p:cBhvr>
                                    </p:animEffect>
                                    <p:set>
                                      <p:cBhvr>
                                        <p:cTn id="95" dur="1" fill="hold">
                                          <p:stCondLst>
                                            <p:cond delay="1999"/>
                                          </p:stCondLst>
                                        </p:cTn>
                                        <p:tgtEl>
                                          <p:spTgt spid="70"/>
                                        </p:tgtEl>
                                        <p:attrNameLst>
                                          <p:attrName>style.visibility</p:attrName>
                                        </p:attrNameLst>
                                      </p:cBhvr>
                                      <p:to>
                                        <p:strVal val="hidden"/>
                                      </p:to>
                                    </p:set>
                                  </p:childTnLst>
                                </p:cTn>
                              </p:par>
                              <p:par>
                                <p:cTn id="96" presetID="6" presetClass="emph" presetSubtype="0" fill="hold" grpId="1" nodeType="withEffect">
                                  <p:stCondLst>
                                    <p:cond delay="0"/>
                                  </p:stCondLst>
                                  <p:childTnLst>
                                    <p:animScale>
                                      <p:cBhvr>
                                        <p:cTn id="97" dur="2000" fill="hold"/>
                                        <p:tgtEl>
                                          <p:spTgt spid="71"/>
                                        </p:tgtEl>
                                      </p:cBhvr>
                                      <p:by x="41600" y="41600"/>
                                    </p:animScale>
                                  </p:childTnLst>
                                </p:cTn>
                              </p:par>
                              <p:par>
                                <p:cTn id="98" presetID="7" presetClass="emph" presetSubtype="2" fill="hold" nodeType="withEffect">
                                  <p:stCondLst>
                                    <p:cond delay="0"/>
                                  </p:stCondLst>
                                  <p:childTnLst>
                                    <p:animClr clrSpc="rgb" dir="cw">
                                      <p:cBhvr>
                                        <p:cTn id="99" dur="2000" fill="hold"/>
                                        <p:tgtEl>
                                          <p:spTgt spid="71"/>
                                        </p:tgtEl>
                                        <p:attrNameLst>
                                          <p:attrName>stroke.color</p:attrName>
                                        </p:attrNameLst>
                                      </p:cBhvr>
                                      <p:to>
                                        <a:schemeClr val="tx1"/>
                                      </p:to>
                                    </p:animClr>
                                    <p:set>
                                      <p:cBhvr>
                                        <p:cTn id="100" dur="2000" fill="hold"/>
                                        <p:tgtEl>
                                          <p:spTgt spid="71"/>
                                        </p:tgtEl>
                                        <p:attrNameLst>
                                          <p:attrName>stroke.on</p:attrName>
                                        </p:attrNameLst>
                                      </p:cBhvr>
                                      <p:to>
                                        <p:strVal val="true"/>
                                      </p:to>
                                    </p:set>
                                  </p:childTnLst>
                                </p:cTn>
                              </p:par>
                              <p:par>
                                <p:cTn id="101" presetID="0" presetClass="path" presetSubtype="0" fill="hold" grpId="2" nodeType="withEffect">
                                  <p:stCondLst>
                                    <p:cond delay="0"/>
                                  </p:stCondLst>
                                  <p:childTnLst>
                                    <p:animMotion origin="layout" path="M 2.22222E-6 0.09977 L 2.22222E-6 -0.00023 " pathEditMode="relative" rAng="0" ptsTypes="AA">
                                      <p:cBhvr>
                                        <p:cTn id="102" dur="2000" fill="hold"/>
                                        <p:tgtEl>
                                          <p:spTgt spid="72">
                                            <p:txEl>
                                              <p:pRg st="0" end="0"/>
                                            </p:txEl>
                                          </p:spTgt>
                                        </p:tgtEl>
                                        <p:attrNameLst>
                                          <p:attrName>ppt_x</p:attrName>
                                          <p:attrName>ppt_y</p:attrName>
                                        </p:attrNameLst>
                                      </p:cBhvr>
                                      <p:rCtr x="0" y="-5000"/>
                                    </p:animMotion>
                                  </p:childTnLst>
                                </p:cTn>
                              </p:par>
                              <p:par>
                                <p:cTn id="103" presetID="6" presetClass="emph" presetSubtype="0" fill="hold" grpId="3" nodeType="withEffect">
                                  <p:stCondLst>
                                    <p:cond delay="0"/>
                                  </p:stCondLst>
                                  <p:childTnLst>
                                    <p:animScale>
                                      <p:cBhvr>
                                        <p:cTn id="104" dur="2000" fill="hold"/>
                                        <p:tgtEl>
                                          <p:spTgt spid="72">
                                            <p:txEl>
                                              <p:pRg st="0" end="0"/>
                                            </p:txEl>
                                          </p:spTgt>
                                        </p:tgtEl>
                                      </p:cBhvr>
                                      <p:by x="50000" y="50000"/>
                                    </p:animScale>
                                  </p:childTnLst>
                                </p:cTn>
                              </p:par>
                              <p:par>
                                <p:cTn id="105" presetID="3" presetClass="emph" presetSubtype="2" fill="hold" grpId="4" nodeType="withEffect">
                                  <p:stCondLst>
                                    <p:cond delay="0"/>
                                  </p:stCondLst>
                                  <p:childTnLst>
                                    <p:animClr clrSpc="rgb" dir="cw">
                                      <p:cBhvr override="childStyle">
                                        <p:cTn id="106" dur="2000" fill="hold"/>
                                        <p:tgtEl>
                                          <p:spTgt spid="72">
                                            <p:txEl>
                                              <p:pRg st="0" end="0"/>
                                            </p:txEl>
                                          </p:spTgt>
                                        </p:tgtEl>
                                        <p:attrNameLst>
                                          <p:attrName>style.color</p:attrName>
                                        </p:attrNameLst>
                                      </p:cBhvr>
                                      <p:to>
                                        <a:schemeClr val="tx1"/>
                                      </p:to>
                                    </p:animClr>
                                  </p:childTnLst>
                                </p:cTn>
                              </p:par>
                              <p:par>
                                <p:cTn id="107" presetID="3" presetClass="emph" presetSubtype="2" fill="hold" nodeType="withEffect">
                                  <p:stCondLst>
                                    <p:cond delay="0"/>
                                  </p:stCondLst>
                                  <p:childTnLst>
                                    <p:animClr clrSpc="rgb" dir="cw">
                                      <p:cBhvr override="childStyle">
                                        <p:cTn id="108" dur="2000" fill="hold"/>
                                        <p:tgtEl>
                                          <p:spTgt spid="75">
                                            <p:txEl>
                                              <p:pRg st="0" end="0"/>
                                            </p:txEl>
                                          </p:spTgt>
                                        </p:tgtEl>
                                        <p:attrNameLst>
                                          <p:attrName>style.color</p:attrName>
                                        </p:attrNameLst>
                                      </p:cBhvr>
                                      <p:to>
                                        <a:schemeClr val="tx1"/>
                                      </p:to>
                                    </p:animClr>
                                  </p:childTnLst>
                                </p:cTn>
                              </p:par>
                              <p:par>
                                <p:cTn id="109" presetID="3" presetClass="emph" presetSubtype="2" fill="hold" nodeType="withEffect">
                                  <p:stCondLst>
                                    <p:cond delay="0"/>
                                  </p:stCondLst>
                                  <p:childTnLst>
                                    <p:animClr clrSpc="rgb" dir="cw">
                                      <p:cBhvr override="childStyle">
                                        <p:cTn id="110" dur="2000" fill="hold"/>
                                        <p:tgtEl>
                                          <p:spTgt spid="73">
                                            <p:txEl>
                                              <p:pRg st="0" end="0"/>
                                            </p:txEl>
                                          </p:spTgt>
                                        </p:tgtEl>
                                        <p:attrNameLst>
                                          <p:attrName>style.color</p:attrName>
                                        </p:attrNameLst>
                                      </p:cBhvr>
                                      <p:to>
                                        <a:schemeClr val="tx1"/>
                                      </p:to>
                                    </p:animClr>
                                  </p:childTnLst>
                                </p:cTn>
                              </p:par>
                              <p:par>
                                <p:cTn id="111" presetID="10" presetClass="entr" presetSubtype="0" fill="hold" grpId="0" nodeType="with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500"/>
                                        <p:tgtEl>
                                          <p:spTgt spid="26"/>
                                        </p:tgtEl>
                                      </p:cBhvr>
                                    </p:animEffect>
                                  </p:childTnLst>
                                </p:cTn>
                              </p:par>
                              <p:par>
                                <p:cTn id="114" presetID="10" presetClass="entr" presetSubtype="0"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8" grpId="1" animBg="1"/>
      <p:bldP spid="70" grpId="0" animBg="1"/>
      <p:bldP spid="70" grpId="1" animBg="1"/>
      <p:bldP spid="71" grpId="0" animBg="1"/>
      <p:bldP spid="71" grpId="1" animBg="1"/>
      <p:bldP spid="72" grpId="0" build="allAtOnce"/>
      <p:bldP spid="72" grpId="1" build="allAtOnce"/>
      <p:bldP spid="72" grpId="2" build="allAtOnce"/>
      <p:bldP spid="72" grpId="3" build="allAtOnce"/>
      <p:bldP spid="72" grpId="4" build="allAtOnce"/>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rot="5400000">
            <a:off x="6255449" y="3705650"/>
            <a:ext cx="3478819" cy="2298153"/>
          </a:xfrm>
          <a:prstGeom prst="rect">
            <a:avLst/>
          </a:prstGeom>
        </p:spPr>
      </p:pic>
      <p:sp>
        <p:nvSpPr>
          <p:cNvPr id="2" name="Title 1"/>
          <p:cNvSpPr>
            <a:spLocks noGrp="1"/>
          </p:cNvSpPr>
          <p:nvPr>
            <p:ph type="title"/>
          </p:nvPr>
        </p:nvSpPr>
        <p:spPr>
          <a:xfrm>
            <a:off x="389465" y="233870"/>
            <a:ext cx="8382000" cy="992402"/>
          </a:xfrm>
        </p:spPr>
        <p:txBody>
          <a:bodyPr>
            <a:normAutofit fontScale="90000"/>
          </a:bodyPr>
          <a:lstStyle/>
          <a:p>
            <a:r>
              <a:rPr lang="en-US" dirty="0"/>
              <a:t>Breakdown of Fat Molecules </a:t>
            </a:r>
            <a:br>
              <a:rPr lang="en-US" dirty="0"/>
            </a:br>
            <a:r>
              <a:rPr lang="en-US" dirty="0"/>
              <a:t>(Digestion)</a:t>
            </a:r>
          </a:p>
        </p:txBody>
      </p:sp>
      <p:sp>
        <p:nvSpPr>
          <p:cNvPr id="3" name="Content Placeholder 2"/>
          <p:cNvSpPr>
            <a:spLocks noGrp="1"/>
          </p:cNvSpPr>
          <p:nvPr>
            <p:ph idx="1"/>
          </p:nvPr>
        </p:nvSpPr>
        <p:spPr>
          <a:xfrm>
            <a:off x="457200" y="1413937"/>
            <a:ext cx="8229600" cy="4876800"/>
          </a:xfrm>
        </p:spPr>
        <p:txBody>
          <a:bodyPr>
            <a:normAutofit/>
          </a:bodyPr>
          <a:lstStyle/>
          <a:p>
            <a:pPr marL="0" indent="0">
              <a:buNone/>
            </a:pPr>
            <a:r>
              <a:rPr lang="en-US" dirty="0"/>
              <a:t>Digest FAT molecules by breaking the fat into individual </a:t>
            </a:r>
            <a:r>
              <a:rPr lang="en-US" dirty="0">
                <a:solidFill>
                  <a:srgbClr val="008000"/>
                </a:solidFill>
              </a:rPr>
              <a:t>fatty acid </a:t>
            </a:r>
            <a:r>
              <a:rPr lang="en-US" dirty="0"/>
              <a:t>and </a:t>
            </a:r>
            <a:r>
              <a:rPr lang="en-US" dirty="0">
                <a:solidFill>
                  <a:schemeClr val="accent4"/>
                </a:solidFill>
              </a:rPr>
              <a:t>glycerol </a:t>
            </a:r>
            <a:r>
              <a:rPr lang="en-US" dirty="0"/>
              <a:t>monomers.</a:t>
            </a:r>
          </a:p>
          <a:p>
            <a:pPr marL="0" indent="0">
              <a:buNone/>
            </a:pPr>
            <a:r>
              <a:rPr lang="en-US" sz="2000" dirty="0"/>
              <a:t>Notice that after you cut the fat apart there are bonds without atoms.  Cut up water molecules to tape an –H and –OH to each fatty acid and glycerol.</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4294967295"/>
          </p:nvPr>
        </p:nvSpPr>
        <p:spPr>
          <a:xfrm>
            <a:off x="6468615" y="6411574"/>
            <a:ext cx="2133600" cy="365125"/>
          </a:xfrm>
          <a:prstGeom prst="rect">
            <a:avLst/>
          </a:prstGeom>
        </p:spPr>
        <p:txBody>
          <a:bodyPr/>
          <a:lstStyle/>
          <a:p>
            <a:fld id="{D3A1C050-F6FE-0E43-A9D0-F8EEADE3D1E4}" type="slidenum">
              <a:rPr lang="en-US" smtClean="0"/>
              <a:pPr/>
              <a:t>13</a:t>
            </a:fld>
            <a:endParaRPr lang="en-US"/>
          </a:p>
        </p:txBody>
      </p:sp>
      <p:grpSp>
        <p:nvGrpSpPr>
          <p:cNvPr id="7" name="Group 6"/>
          <p:cNvGrpSpPr/>
          <p:nvPr/>
        </p:nvGrpSpPr>
        <p:grpSpPr>
          <a:xfrm>
            <a:off x="3806784" y="3552678"/>
            <a:ext cx="1478095" cy="1924795"/>
            <a:chOff x="4382517" y="4897455"/>
            <a:chExt cx="1478095" cy="1924795"/>
          </a:xfrm>
        </p:grpSpPr>
        <p:sp>
          <p:nvSpPr>
            <p:cNvPr id="26" name="Right Arrow 25"/>
            <p:cNvSpPr/>
            <p:nvPr/>
          </p:nvSpPr>
          <p:spPr>
            <a:xfrm>
              <a:off x="4382517" y="4897455"/>
              <a:ext cx="1478095" cy="1924795"/>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382517" y="5455799"/>
              <a:ext cx="1253068" cy="646331"/>
            </a:xfrm>
            <a:prstGeom prst="rect">
              <a:avLst/>
            </a:prstGeom>
            <a:noFill/>
          </p:spPr>
          <p:txBody>
            <a:bodyPr wrap="square" rtlCol="0">
              <a:spAutoFit/>
            </a:bodyPr>
            <a:lstStyle/>
            <a:p>
              <a:pPr algn="ctr"/>
              <a:r>
                <a:rPr lang="en-US" dirty="0"/>
                <a:t>Chemical change</a:t>
              </a:r>
            </a:p>
          </p:txBody>
        </p:sp>
      </p:grpSp>
      <p:pic>
        <p:nvPicPr>
          <p:cNvPr id="6" name="Picture 5"/>
          <p:cNvPicPr>
            <a:picLocks noChangeAspect="1"/>
          </p:cNvPicPr>
          <p:nvPr/>
        </p:nvPicPr>
        <p:blipFill>
          <a:blip r:embed="rId4"/>
          <a:stretch>
            <a:fillRect/>
          </a:stretch>
        </p:blipFill>
        <p:spPr>
          <a:xfrm>
            <a:off x="943379" y="3115317"/>
            <a:ext cx="2448205" cy="3056307"/>
          </a:xfrm>
          <a:prstGeom prst="rect">
            <a:avLst/>
          </a:prstGeom>
        </p:spPr>
      </p:pic>
      <p:pic>
        <p:nvPicPr>
          <p:cNvPr id="8" name="Picture 7"/>
          <p:cNvPicPr>
            <a:picLocks noChangeAspect="1"/>
          </p:cNvPicPr>
          <p:nvPr/>
        </p:nvPicPr>
        <p:blipFill>
          <a:blip r:embed="rId5"/>
          <a:stretch>
            <a:fillRect/>
          </a:stretch>
        </p:blipFill>
        <p:spPr>
          <a:xfrm rot="5400000">
            <a:off x="4702884" y="4128371"/>
            <a:ext cx="2665384" cy="1058256"/>
          </a:xfrm>
          <a:prstGeom prst="rect">
            <a:avLst/>
          </a:prstGeom>
        </p:spPr>
      </p:pic>
      <p:pic>
        <p:nvPicPr>
          <p:cNvPr id="10" name="Picture 9"/>
          <p:cNvPicPr>
            <a:picLocks noChangeAspect="1"/>
          </p:cNvPicPr>
          <p:nvPr/>
        </p:nvPicPr>
        <p:blipFill>
          <a:blip r:embed="rId6"/>
          <a:stretch>
            <a:fillRect/>
          </a:stretch>
        </p:blipFill>
        <p:spPr>
          <a:xfrm>
            <a:off x="887391" y="6215812"/>
            <a:ext cx="2764100" cy="525179"/>
          </a:xfrm>
          <a:prstGeom prst="rect">
            <a:avLst/>
          </a:prstGeom>
        </p:spPr>
      </p:pic>
    </p:spTree>
    <p:extLst>
      <p:ext uri="{BB962C8B-B14F-4D97-AF65-F5344CB8AC3E}">
        <p14:creationId xmlns:p14="http://schemas.microsoft.com/office/powerpoint/2010/main" val="2840667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457200" y="457200"/>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ed Rectangle 31"/>
          <p:cNvSpPr/>
          <p:nvPr/>
        </p:nvSpPr>
        <p:spPr bwMode="auto">
          <a:xfrm>
            <a:off x="457199" y="457200"/>
            <a:ext cx="3429000" cy="5715000"/>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ounded Rectangle 32"/>
          <p:cNvSpPr/>
          <p:nvPr/>
        </p:nvSpPr>
        <p:spPr bwMode="auto">
          <a:xfrm>
            <a:off x="5257800" y="455699"/>
            <a:ext cx="3429001"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bwMode="auto">
          <a:xfrm>
            <a:off x="5260906" y="457200"/>
            <a:ext cx="3429000" cy="57150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AutoShape 2"/>
          <p:cNvSpPr>
            <a:spLocks noChangeArrowheads="1"/>
          </p:cNvSpPr>
          <p:nvPr/>
        </p:nvSpPr>
        <p:spPr bwMode="auto">
          <a:xfrm>
            <a:off x="3962499" y="2568396"/>
            <a:ext cx="1143000" cy="1691640"/>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p>
            <a:endParaRPr lang="en-US">
              <a:solidFill>
                <a:srgbClr val="000000"/>
              </a:solidFill>
              <a:latin typeface="Calibri" pitchFamily="34" charset="0"/>
            </a:endParaRPr>
          </a:p>
        </p:txBody>
      </p:sp>
      <p:sp>
        <p:nvSpPr>
          <p:cNvPr id="36" name="TextBox 8"/>
          <p:cNvSpPr txBox="1">
            <a:spLocks noChangeArrowheads="1"/>
          </p:cNvSpPr>
          <p:nvPr/>
        </p:nvSpPr>
        <p:spPr bwMode="auto">
          <a:xfrm>
            <a:off x="4003417" y="3733542"/>
            <a:ext cx="832221" cy="185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800" dirty="0">
                <a:latin typeface="Calibri" pitchFamily="34" charset="0"/>
              </a:rPr>
              <a:t>Chemical change</a:t>
            </a:r>
          </a:p>
        </p:txBody>
      </p:sp>
      <p:sp>
        <p:nvSpPr>
          <p:cNvPr id="37" name="TextBox 5"/>
          <p:cNvSpPr txBox="1">
            <a:spLocks noChangeArrowheads="1"/>
          </p:cNvSpPr>
          <p:nvPr/>
        </p:nvSpPr>
        <p:spPr bwMode="auto">
          <a:xfrm>
            <a:off x="6545734" y="6126480"/>
            <a:ext cx="859343" cy="3088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Products</a:t>
            </a:r>
          </a:p>
        </p:txBody>
      </p:sp>
      <p:sp>
        <p:nvSpPr>
          <p:cNvPr id="38" name="TextBox 15"/>
          <p:cNvSpPr txBox="1">
            <a:spLocks noChangeArrowheads="1"/>
          </p:cNvSpPr>
          <p:nvPr/>
        </p:nvSpPr>
        <p:spPr bwMode="auto">
          <a:xfrm>
            <a:off x="6388741" y="5605272"/>
            <a:ext cx="117333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Fatty acids</a:t>
            </a:r>
          </a:p>
          <a:p>
            <a:pPr algn="ctr" eaLnBrk="1" hangingPunct="1"/>
            <a:r>
              <a:rPr lang="en-US" dirty="0">
                <a:latin typeface="Calibri" pitchFamily="34" charset="0"/>
              </a:rPr>
              <a:t>+ glycerol</a:t>
            </a:r>
          </a:p>
        </p:txBody>
      </p:sp>
      <p:sp>
        <p:nvSpPr>
          <p:cNvPr id="39" name="TextBox 6"/>
          <p:cNvSpPr txBox="1">
            <a:spLocks noChangeArrowheads="1"/>
          </p:cNvSpPr>
          <p:nvPr/>
        </p:nvSpPr>
        <p:spPr bwMode="auto">
          <a:xfrm>
            <a:off x="1699381" y="6126480"/>
            <a:ext cx="939621" cy="30886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Reactants</a:t>
            </a:r>
          </a:p>
        </p:txBody>
      </p:sp>
      <p:sp>
        <p:nvSpPr>
          <p:cNvPr id="40" name="TextBox 23"/>
          <p:cNvSpPr txBox="1">
            <a:spLocks noChangeArrowheads="1"/>
          </p:cNvSpPr>
          <p:nvPr/>
        </p:nvSpPr>
        <p:spPr bwMode="auto">
          <a:xfrm>
            <a:off x="1651653" y="5607992"/>
            <a:ext cx="103509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Fat</a:t>
            </a:r>
            <a:br>
              <a:rPr lang="en-US" dirty="0">
                <a:latin typeface="Calibri" pitchFamily="34" charset="0"/>
              </a:rPr>
            </a:br>
            <a:r>
              <a:rPr lang="en-US" dirty="0">
                <a:latin typeface="Calibri" pitchFamily="34" charset="0"/>
              </a:rPr>
              <a:t>(+ water)</a:t>
            </a:r>
          </a:p>
        </p:txBody>
      </p:sp>
      <p:pic>
        <p:nvPicPr>
          <p:cNvPr id="41"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099150" y="1801969"/>
            <a:ext cx="2006349" cy="1057143"/>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072900" y="3427604"/>
            <a:ext cx="2006349" cy="1057143"/>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745711" y="2503602"/>
            <a:ext cx="2006349" cy="1057143"/>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rot="20036509">
            <a:off x="4678115" y="3274270"/>
            <a:ext cx="1483048" cy="768488"/>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5"/>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596470" y="2526724"/>
            <a:ext cx="2920000" cy="1774612"/>
          </a:xfrm>
          <a:prstGeom prst="rect">
            <a:avLst/>
          </a:prstGeom>
          <a:noFill/>
          <a:extLst>
            <a:ext uri="{909E8E84-426E-40dd-AFC4-6F175D3DCCD1}">
              <a14:hiddenFill xmlns="" xmlns:a14="http://schemas.microsoft.com/office/drawing/2010/main">
                <a:solidFill>
                  <a:srgbClr val="FFFFFF"/>
                </a:solidFill>
              </a14:hiddenFill>
            </a:ext>
          </a:extLst>
        </p:spPr>
      </p:pic>
      <p:pic>
        <p:nvPicPr>
          <p:cNvPr id="49" name="Picture 6" descr="C:\Documents and Settings\Craig Douglas\My Documents\for JJ\Systems &amp; Scale\molecules\water0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64884" y="1091981"/>
            <a:ext cx="685804" cy="325830"/>
          </a:xfrm>
          <a:prstGeom prst="rect">
            <a:avLst/>
          </a:prstGeom>
          <a:noFill/>
          <a:extLst>
            <a:ext uri="{909E8E84-426E-40dd-AFC4-6F175D3DCCD1}">
              <a14:hiddenFill xmlns="" xmlns:a14="http://schemas.microsoft.com/office/drawing/2010/main">
                <a:solidFill>
                  <a:srgbClr val="FFFFFF"/>
                </a:solidFill>
              </a14:hiddenFill>
            </a:ext>
          </a:extLst>
        </p:spPr>
      </p:pic>
      <p:pic>
        <p:nvPicPr>
          <p:cNvPr id="50" name="Picture 6" descr="C:\Documents and Settings\Craig Douglas\My Documents\for JJ\Systems &amp; Scale\molecules\water0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1958" y="5110066"/>
            <a:ext cx="685804" cy="325830"/>
          </a:xfrm>
          <a:prstGeom prst="rect">
            <a:avLst/>
          </a:prstGeom>
          <a:noFill/>
          <a:extLst>
            <a:ext uri="{909E8E84-426E-40dd-AFC4-6F175D3DCCD1}">
              <a14:hiddenFill xmlns="" xmlns:a14="http://schemas.microsoft.com/office/drawing/2010/main">
                <a:solidFill>
                  <a:srgbClr val="FFFFFF"/>
                </a:solidFill>
              </a14:hiddenFill>
            </a:ext>
          </a:extLst>
        </p:spPr>
      </p:pic>
      <p:pic>
        <p:nvPicPr>
          <p:cNvPr id="53" name="Picture 6" descr="C:\Documents and Settings\Craig Douglas\My Documents\for JJ\Systems &amp; Scale\molecules\water0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82357" y="4988619"/>
            <a:ext cx="685804" cy="325830"/>
          </a:xfrm>
          <a:prstGeom prst="rect">
            <a:avLst/>
          </a:prstGeom>
          <a:noFill/>
          <a:extLst>
            <a:ext uri="{909E8E84-426E-40dd-AFC4-6F175D3DCCD1}">
              <a14:hiddenFill xmlns="" xmlns:a14="http://schemas.microsoft.com/office/drawing/2010/main">
                <a:solidFill>
                  <a:srgbClr val="FFFFFF"/>
                </a:solidFill>
              </a14:hiddenFill>
            </a:ext>
          </a:extLst>
        </p:spPr>
      </p:pic>
      <p:sp>
        <p:nvSpPr>
          <p:cNvPr id="83" name="Slide Number Placeholder 6"/>
          <p:cNvSpPr>
            <a:spLocks noGrp="1"/>
          </p:cNvSpPr>
          <p:nvPr>
            <p:ph type="sldNum" sz="quarter" idx="4294967295"/>
          </p:nvPr>
        </p:nvSpPr>
        <p:spPr bwMode="auto">
          <a:xfrm>
            <a:off x="6553200" y="6411574"/>
            <a:ext cx="2133600" cy="365125"/>
          </a:xfrm>
          <a:prstGeom prst="rect">
            <a:avLst/>
          </a:prstGeom>
          <a:noFill/>
          <a:ln>
            <a:miter lim="800000"/>
            <a:headEnd/>
            <a:tailEnd/>
          </a:ln>
        </p:spPr>
        <p:txBody>
          <a:bodyPr/>
          <a:lstStyle/>
          <a:p>
            <a:fld id="{27890FA9-870A-2749-A6CC-44FEF073A283}" type="slidenum">
              <a:rPr lang="en-US" smtClean="0"/>
              <a:pPr/>
              <a:t>14</a:t>
            </a:fld>
            <a:endParaRPr lang="en-US" dirty="0"/>
          </a:p>
        </p:txBody>
      </p:sp>
      <p:sp>
        <p:nvSpPr>
          <p:cNvPr id="30" name="Title 1"/>
          <p:cNvSpPr txBox="1">
            <a:spLocks/>
          </p:cNvSpPr>
          <p:nvPr/>
        </p:nvSpPr>
        <p:spPr>
          <a:xfrm>
            <a:off x="3145198" y="594686"/>
            <a:ext cx="2879003" cy="1096628"/>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t>What happens to carbon atoms and chemical energy in digestion?</a:t>
            </a:r>
            <a:endParaRPr lang="en-US" sz="2000" b="1" dirty="0">
              <a:latin typeface="Arial" charset="0"/>
              <a:cs typeface="Arial" charset="0"/>
            </a:endParaRPr>
          </a:p>
        </p:txBody>
      </p:sp>
    </p:spTree>
    <p:extLst>
      <p:ext uri="{BB962C8B-B14F-4D97-AF65-F5344CB8AC3E}">
        <p14:creationId xmlns:p14="http://schemas.microsoft.com/office/powerpoint/2010/main" val="3350963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6" presetClass="emph" presetSubtype="0" fill="hold" grpId="0" nodeType="withEffect">
                                  <p:stCondLst>
                                    <p:cond delay="0"/>
                                  </p:stCondLst>
                                  <p:childTnLst>
                                    <p:animScale>
                                      <p:cBhvr>
                                        <p:cTn id="12" dur="2000" fill="hold"/>
                                        <p:tgtEl>
                                          <p:spTgt spid="35"/>
                                        </p:tgtEl>
                                      </p:cBhvr>
                                      <p:by x="240000" y="240000"/>
                                    </p:animScale>
                                  </p:childTnLst>
                                </p:cTn>
                              </p:par>
                              <p:par>
                                <p:cTn id="13" presetID="7" presetClass="emph" presetSubtype="2" fill="hold" nodeType="withEffect">
                                  <p:stCondLst>
                                    <p:cond delay="0"/>
                                  </p:stCondLst>
                                  <p:childTnLst>
                                    <p:animClr clrSpc="rgb" dir="cw">
                                      <p:cBhvr>
                                        <p:cTn id="14" dur="2000" fill="hold"/>
                                        <p:tgtEl>
                                          <p:spTgt spid="35"/>
                                        </p:tgtEl>
                                        <p:attrNameLst>
                                          <p:attrName>stroke.color</p:attrName>
                                        </p:attrNameLst>
                                      </p:cBhvr>
                                      <p:to>
                                        <a:srgbClr val="00FF00"/>
                                      </p:to>
                                    </p:animClr>
                                    <p:set>
                                      <p:cBhvr>
                                        <p:cTn id="15" dur="2000" fill="hold"/>
                                        <p:tgtEl>
                                          <p:spTgt spid="35"/>
                                        </p:tgtEl>
                                        <p:attrNameLst>
                                          <p:attrName>stroke.on</p:attrName>
                                        </p:attrNameLst>
                                      </p:cBhvr>
                                      <p:to>
                                        <p:strVal val="true"/>
                                      </p:to>
                                    </p:set>
                                  </p:childTnLst>
                                </p:cTn>
                              </p:par>
                              <p:par>
                                <p:cTn id="16" presetID="6" presetClass="emph" presetSubtype="0" fill="hold" nodeType="withEffect">
                                  <p:stCondLst>
                                    <p:cond delay="0"/>
                                  </p:stCondLst>
                                  <p:childTnLst>
                                    <p:animScale>
                                      <p:cBhvr>
                                        <p:cTn id="17" dur="2000" fill="hold"/>
                                        <p:tgtEl>
                                          <p:spTgt spid="36">
                                            <p:txEl>
                                              <p:pRg st="0" end="0"/>
                                            </p:txEl>
                                          </p:spTgt>
                                        </p:tgtEl>
                                      </p:cBhvr>
                                      <p:by x="200000" y="200000"/>
                                    </p:animScale>
                                  </p:childTnLst>
                                </p:cTn>
                              </p:par>
                              <p:par>
                                <p:cTn id="18" presetID="0" presetClass="path" presetSubtype="0" fill="hold" grpId="0" nodeType="withEffect">
                                  <p:stCondLst>
                                    <p:cond delay="0"/>
                                  </p:stCondLst>
                                  <p:childTnLst>
                                    <p:animMotion origin="layout" path="M 2.22222E-6 4.07407E-6 L 2.22222E-6 0.09976 " pathEditMode="relative" rAng="0" ptsTypes="AA">
                                      <p:cBhvr>
                                        <p:cTn id="19" dur="2000" fill="hold"/>
                                        <p:tgtEl>
                                          <p:spTgt spid="36">
                                            <p:txEl>
                                              <p:pRg st="0" end="0"/>
                                            </p:txEl>
                                          </p:spTgt>
                                        </p:tgtEl>
                                        <p:attrNameLst>
                                          <p:attrName>ppt_x</p:attrName>
                                          <p:attrName>ppt_y</p:attrName>
                                        </p:attrNameLst>
                                      </p:cBhvr>
                                      <p:rCtr x="0" y="4977"/>
                                    </p:animMotion>
                                  </p:childTnLst>
                                </p:cTn>
                              </p:par>
                              <p:par>
                                <p:cTn id="20" presetID="3" presetClass="emph" presetSubtype="2" fill="hold" grpId="1" nodeType="withEffect">
                                  <p:stCondLst>
                                    <p:cond delay="0"/>
                                  </p:stCondLst>
                                  <p:childTnLst>
                                    <p:animClr clrSpc="rgb" dir="cw">
                                      <p:cBhvr override="childStyle">
                                        <p:cTn id="21" dur="2000" fill="hold"/>
                                        <p:tgtEl>
                                          <p:spTgt spid="36">
                                            <p:txEl>
                                              <p:pRg st="0" end="0"/>
                                            </p:txEl>
                                          </p:spTgt>
                                        </p:tgtEl>
                                        <p:attrNameLst>
                                          <p:attrName>style.color</p:attrName>
                                        </p:attrNameLst>
                                      </p:cBhvr>
                                      <p:to>
                                        <a:srgbClr val="00FF00"/>
                                      </p:to>
                                    </p:animClr>
                                  </p:childTnLst>
                                </p:cTn>
                              </p:par>
                              <p:par>
                                <p:cTn id="22" presetID="3" presetClass="emph" presetSubtype="2" fill="hold" nodeType="withEffect">
                                  <p:stCondLst>
                                    <p:cond delay="0"/>
                                  </p:stCondLst>
                                  <p:childTnLst>
                                    <p:animClr clrSpc="rgb" dir="cw">
                                      <p:cBhvr override="childStyle">
                                        <p:cTn id="23" dur="2000" fill="hold"/>
                                        <p:tgtEl>
                                          <p:spTgt spid="39">
                                            <p:txEl>
                                              <p:pRg st="0" end="0"/>
                                            </p:txEl>
                                          </p:spTgt>
                                        </p:tgtEl>
                                        <p:attrNameLst>
                                          <p:attrName>style.color</p:attrName>
                                        </p:attrNameLst>
                                      </p:cBhvr>
                                      <p:to>
                                        <a:srgbClr val="0070C0"/>
                                      </p:to>
                                    </p:animClr>
                                  </p:childTnLst>
                                </p:cTn>
                              </p:par>
                              <p:par>
                                <p:cTn id="24" presetID="3" presetClass="emph" presetSubtype="2" fill="hold" nodeType="withEffect">
                                  <p:stCondLst>
                                    <p:cond delay="0"/>
                                  </p:stCondLst>
                                  <p:childTnLst>
                                    <p:animClr clrSpc="rgb" dir="cw">
                                      <p:cBhvr override="childStyle">
                                        <p:cTn id="25" dur="2000" fill="hold"/>
                                        <p:tgtEl>
                                          <p:spTgt spid="37">
                                            <p:txEl>
                                              <p:pRg st="0" end="0"/>
                                            </p:txEl>
                                          </p:spTgt>
                                        </p:tgtEl>
                                        <p:attrNameLst>
                                          <p:attrName>style.color</p:attrName>
                                        </p:attrNameLst>
                                      </p:cBhvr>
                                      <p:to>
                                        <a:srgbClr val="FF0000"/>
                                      </p:to>
                                    </p:animClr>
                                  </p:childTnLst>
                                </p:cTn>
                              </p:par>
                            </p:childTnLst>
                          </p:cTn>
                        </p:par>
                        <p:par>
                          <p:cTn id="26" fill="hold">
                            <p:stCondLst>
                              <p:cond delay="2000"/>
                            </p:stCondLst>
                            <p:childTnLst>
                              <p:par>
                                <p:cTn id="27" presetID="0" presetClass="path" presetSubtype="0" accel="50000" decel="50000" fill="hold" nodeType="afterEffect">
                                  <p:stCondLst>
                                    <p:cond delay="0"/>
                                  </p:stCondLst>
                                  <p:childTnLst>
                                    <p:animMotion origin="layout" path="M 3.88889E-6 4.81481E-6 L 0.26076 -0.02755 " pathEditMode="relative" rAng="0" ptsTypes="AA">
                                      <p:cBhvr>
                                        <p:cTn id="28" dur="2000" fill="hold"/>
                                        <p:tgtEl>
                                          <p:spTgt spid="47"/>
                                        </p:tgtEl>
                                        <p:attrNameLst>
                                          <p:attrName>ppt_x</p:attrName>
                                          <p:attrName>ppt_y</p:attrName>
                                        </p:attrNameLst>
                                      </p:cBhvr>
                                      <p:rCtr x="13038" y="-1389"/>
                                    </p:animMotion>
                                  </p:childTnLst>
                                </p:cTn>
                              </p:par>
                              <p:par>
                                <p:cTn id="29" presetID="0" presetClass="path" presetSubtype="0" accel="50000" decel="50000" fill="hold" nodeType="withEffect">
                                  <p:stCondLst>
                                    <p:cond delay="0"/>
                                  </p:stCondLst>
                                  <p:childTnLst>
                                    <p:animMotion origin="layout" path="M -0.00052 2.22222E-6 L 0.26164 0.12153 " pathEditMode="relative" rAng="0" ptsTypes="AA">
                                      <p:cBhvr>
                                        <p:cTn id="30" dur="2000" fill="hold"/>
                                        <p:tgtEl>
                                          <p:spTgt spid="49"/>
                                        </p:tgtEl>
                                        <p:attrNameLst>
                                          <p:attrName>ppt_x</p:attrName>
                                          <p:attrName>ppt_y</p:attrName>
                                        </p:attrNameLst>
                                      </p:cBhvr>
                                      <p:rCtr x="13108" y="6065"/>
                                    </p:animMotion>
                                  </p:childTnLst>
                                </p:cTn>
                              </p:par>
                              <p:par>
                                <p:cTn id="31" presetID="0" presetClass="path" presetSubtype="0" accel="50000" decel="50000" fill="hold" nodeType="withEffect">
                                  <p:stCondLst>
                                    <p:cond delay="0"/>
                                  </p:stCondLst>
                                  <p:childTnLst>
                                    <p:animMotion origin="layout" path="M 4.44444E-6 1.48148E-6 L 0.24965 -0.12708 " pathEditMode="relative" rAng="0" ptsTypes="AA">
                                      <p:cBhvr>
                                        <p:cTn id="32" dur="2000" fill="hold"/>
                                        <p:tgtEl>
                                          <p:spTgt spid="53"/>
                                        </p:tgtEl>
                                        <p:attrNameLst>
                                          <p:attrName>ppt_x</p:attrName>
                                          <p:attrName>ppt_y</p:attrName>
                                        </p:attrNameLst>
                                      </p:cBhvr>
                                      <p:rCtr x="12483" y="-6366"/>
                                    </p:animMotion>
                                  </p:childTnLst>
                                </p:cTn>
                              </p:par>
                              <p:par>
                                <p:cTn id="33" presetID="0" presetClass="path" presetSubtype="0" accel="50000" decel="50000" fill="hold" nodeType="withEffect">
                                  <p:stCondLst>
                                    <p:cond delay="0"/>
                                  </p:stCondLst>
                                  <p:childTnLst>
                                    <p:animMotion origin="layout" path="M 1.94444E-6 1.48148E-6 L 0.3283 -0.15463 " pathEditMode="relative" rAng="0" ptsTypes="AA">
                                      <p:cBhvr>
                                        <p:cTn id="34" dur="2000" fill="hold"/>
                                        <p:tgtEl>
                                          <p:spTgt spid="50"/>
                                        </p:tgtEl>
                                        <p:attrNameLst>
                                          <p:attrName>ppt_x</p:attrName>
                                          <p:attrName>ppt_y</p:attrName>
                                        </p:attrNameLst>
                                      </p:cBhvr>
                                      <p:rCtr x="16406" y="-7731"/>
                                    </p:animMotion>
                                  </p:childTnLst>
                                </p:cTn>
                              </p:par>
                            </p:childTnLst>
                          </p:cTn>
                        </p:par>
                        <p:par>
                          <p:cTn id="35" fill="hold">
                            <p:stCondLst>
                              <p:cond delay="4000"/>
                            </p:stCondLst>
                            <p:childTnLst>
                              <p:par>
                                <p:cTn id="36" presetID="0" presetClass="path" presetSubtype="0" accel="50000" decel="50000" fill="hold" nodeType="afterEffect">
                                  <p:stCondLst>
                                    <p:cond delay="0"/>
                                  </p:stCondLst>
                                  <p:childTnLst>
                                    <p:animMotion origin="layout" path="M 0.26076 -0.02755 C 0.26163 -0.03056 0.26319 -0.04028 0.26493 -0.03125 C 0.26475 -0.02963 0.26458 -0.02801 0.26423 -0.02662 C 0.26389 -0.02523 0.26389 -0.02269 0.26284 -0.02292 C 0.26093 -0.02361 0.26007 -0.02662 0.25868 -0.02847 C 0.25798 -0.0294 0.25659 -0.03125 0.25659 -0.03102 C 0.25746 -0.02755 0.26493 -0.0213 0.25937 -0.02384 C 0.2592 -0.02477 0.25798 -0.02708 0.25868 -0.02662 C 0.25972 -0.02593 0.26007 -0.02407 0.26076 -0.02292 C 0.26215 -0.02107 0.26493 -0.01736 0.26493 -0.01713 C 0.26371 -0.02222 0.26441 -0.02407 0.26076 -0.02662 C 0.26007 -0.02639 0.25868 -0.02477 0.25868 -0.02569 C 0.25868 -0.02685 0.26076 -0.02755 0.26076 -0.02732 Z " pathEditMode="relative" rAng="0" ptsTypes="fffffffffffff">
                                      <p:cBhvr>
                                        <p:cTn id="37" dur="2000" fill="hold"/>
                                        <p:tgtEl>
                                          <p:spTgt spid="47"/>
                                        </p:tgtEl>
                                        <p:attrNameLst>
                                          <p:attrName>ppt_x</p:attrName>
                                          <p:attrName>ppt_y</p:attrName>
                                        </p:attrNameLst>
                                      </p:cBhvr>
                                      <p:rCtr x="0" y="-139"/>
                                    </p:animMotion>
                                  </p:childTnLst>
                                </p:cTn>
                              </p:par>
                              <p:par>
                                <p:cTn id="38" presetID="0" presetClass="path" presetSubtype="0" accel="50000" decel="50000" fill="hold" nodeType="withEffect">
                                  <p:stCondLst>
                                    <p:cond delay="0"/>
                                  </p:stCondLst>
                                  <p:childTnLst>
                                    <p:animMotion origin="layout" path="M 0.26164 0.12152 C 0.26181 0.12013 0.26233 0.1155 0.26303 0.11967 C 0.26181 0.12199 0.26164 0.1199 0.2599 0.11921 C 0.26094 0.1206 0.26372 0.12199 0.26164 0.12291 C 0.25921 0.12175 0.26146 0.125 0.25921 0.12291 C 0.25973 0.11967 0.25973 0.1206 0.26164 0.12152 Z " pathEditMode="relative" rAng="0" ptsTypes="ffffff">
                                      <p:cBhvr>
                                        <p:cTn id="39" dur="2000" fill="hold"/>
                                        <p:tgtEl>
                                          <p:spTgt spid="49"/>
                                        </p:tgtEl>
                                        <p:attrNameLst>
                                          <p:attrName>ppt_x</p:attrName>
                                          <p:attrName>ppt_y</p:attrName>
                                        </p:attrNameLst>
                                      </p:cBhvr>
                                      <p:rCtr x="-17" y="-139"/>
                                    </p:animMotion>
                                  </p:childTnLst>
                                </p:cTn>
                              </p:par>
                              <p:par>
                                <p:cTn id="40" presetID="0" presetClass="path" presetSubtype="0" accel="50000" decel="50000" fill="hold" nodeType="withEffect">
                                  <p:stCondLst>
                                    <p:cond delay="0"/>
                                  </p:stCondLst>
                                  <p:childTnLst>
                                    <p:animMotion origin="layout" path="M 0.24965 -0.12708 C 0.25017 -0.12917 0.25121 -0.13056 0.25174 -0.12755 C 0.25087 -0.12431 0.25174 -0.12454 0.25 -0.12523 C 0.24913 -0.12685 0.24861 -0.12732 0.24722 -0.12801 C 0.2467 -0.12986 0.24705 -0.13218 0.24826 -0.12894 C 0.24878 -0.12408 0.24878 -0.12708 0.24965 -0.1294 C 0.25 -0.12871 0.25052 -0.12338 0.24965 -0.12708 Z " pathEditMode="relative" rAng="0" ptsTypes="fffffff">
                                      <p:cBhvr>
                                        <p:cTn id="41" dur="2000" fill="hold"/>
                                        <p:tgtEl>
                                          <p:spTgt spid="53"/>
                                        </p:tgtEl>
                                        <p:attrNameLst>
                                          <p:attrName>ppt_x</p:attrName>
                                          <p:attrName>ppt_y</p:attrName>
                                        </p:attrNameLst>
                                      </p:cBhvr>
                                      <p:rCtr x="-52" y="-69"/>
                                    </p:animMotion>
                                  </p:childTnLst>
                                </p:cTn>
                              </p:par>
                              <p:par>
                                <p:cTn id="42" presetID="0" presetClass="path" presetSubtype="0" accel="50000" decel="50000" fill="hold" nodeType="withEffect">
                                  <p:stCondLst>
                                    <p:cond delay="0"/>
                                  </p:stCondLst>
                                  <p:childTnLst>
                                    <p:animMotion origin="layout" path="M 0.3283 -0.15463 C 0.32899 -0.15672 0.32934 -0.15857 0.33107 -0.15926 C 0.33177 -0.15811 0.33246 -0.1551 0.33246 -0.15487 C 0.33229 -0.15371 0.33281 -0.15209 0.33212 -0.15093 C 0.33177 -0.15024 0.3309 -0.15139 0.33038 -0.15186 C 0.32864 -0.15371 0.32743 -0.15649 0.32552 -0.15834 C 0.325 -0.1595 0.32187 -0.1632 0.32448 -0.15787 C 0.32587 -0.1551 0.32604 -0.15533 0.3276 -0.15463 C 0.32916 -0.1551 0.3316 -0.15926 0.32899 -0.15695 C 0.32882 -0.15649 0.32847 -0.15602 0.3283 -0.15556 C 0.32812 -0.15487 0.3276 -0.15417 0.32795 -0.15371 C 0.32812 -0.15348 0.32934 -0.15417 0.33073 -0.15556 C 0.33073 -0.15533 0.33316 -0.15787 0.33316 -0.15834 C 0.33316 -0.1588 0.33246 -0.15811 0.33212 -0.15787 C 0.33055 -0.15533 0.33142 -0.15024 0.33003 -0.15649 C 0.32864 -0.15579 0.32916 -0.15649 0.3283 -0.15463 Z " pathEditMode="relative" rAng="0" ptsTypes="ffffffffffffffff">
                                      <p:cBhvr>
                                        <p:cTn id="43" dur="2000" fill="hold"/>
                                        <p:tgtEl>
                                          <p:spTgt spid="50"/>
                                        </p:tgtEl>
                                        <p:attrNameLst>
                                          <p:attrName>ppt_x</p:attrName>
                                          <p:attrName>ppt_y</p:attrName>
                                        </p:attrNameLst>
                                      </p:cBhvr>
                                      <p:rCtr x="-87" y="-208"/>
                                    </p:animMotion>
                                  </p:childTnLst>
                                </p:cTn>
                              </p:par>
                              <p:par>
                                <p:cTn id="44" presetID="10" presetClass="exit" presetSubtype="0" fill="hold" nodeType="withEffect">
                                  <p:stCondLst>
                                    <p:cond delay="1500"/>
                                  </p:stCondLst>
                                  <p:childTnLst>
                                    <p:animEffect transition="out" filter="fade">
                                      <p:cBhvr>
                                        <p:cTn id="45" dur="500"/>
                                        <p:tgtEl>
                                          <p:spTgt spid="47"/>
                                        </p:tgtEl>
                                      </p:cBhvr>
                                    </p:animEffect>
                                    <p:set>
                                      <p:cBhvr>
                                        <p:cTn id="46" dur="1" fill="hold">
                                          <p:stCondLst>
                                            <p:cond delay="499"/>
                                          </p:stCondLst>
                                        </p:cTn>
                                        <p:tgtEl>
                                          <p:spTgt spid="47"/>
                                        </p:tgtEl>
                                        <p:attrNameLst>
                                          <p:attrName>style.visibility</p:attrName>
                                        </p:attrNameLst>
                                      </p:cBhvr>
                                      <p:to>
                                        <p:strVal val="hidden"/>
                                      </p:to>
                                    </p:set>
                                  </p:childTnLst>
                                </p:cTn>
                              </p:par>
                              <p:par>
                                <p:cTn id="47" presetID="10" presetClass="exit" presetSubtype="0" fill="hold" nodeType="withEffect">
                                  <p:stCondLst>
                                    <p:cond delay="1500"/>
                                  </p:stCondLst>
                                  <p:childTnLst>
                                    <p:animEffect transition="out" filter="fade">
                                      <p:cBhvr>
                                        <p:cTn id="48" dur="500"/>
                                        <p:tgtEl>
                                          <p:spTgt spid="49"/>
                                        </p:tgtEl>
                                      </p:cBhvr>
                                    </p:animEffect>
                                    <p:set>
                                      <p:cBhvr>
                                        <p:cTn id="49" dur="1" fill="hold">
                                          <p:stCondLst>
                                            <p:cond delay="499"/>
                                          </p:stCondLst>
                                        </p:cTn>
                                        <p:tgtEl>
                                          <p:spTgt spid="49"/>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53"/>
                                        </p:tgtEl>
                                      </p:cBhvr>
                                    </p:animEffect>
                                    <p:set>
                                      <p:cBhvr>
                                        <p:cTn id="52" dur="1" fill="hold">
                                          <p:stCondLst>
                                            <p:cond delay="499"/>
                                          </p:stCondLst>
                                        </p:cTn>
                                        <p:tgtEl>
                                          <p:spTgt spid="53"/>
                                        </p:tgtEl>
                                        <p:attrNameLst>
                                          <p:attrName>style.visibility</p:attrName>
                                        </p:attrNameLst>
                                      </p:cBhvr>
                                      <p:to>
                                        <p:strVal val="hidden"/>
                                      </p:to>
                                    </p:set>
                                  </p:childTnLst>
                                </p:cTn>
                              </p:par>
                              <p:par>
                                <p:cTn id="53" presetID="10" presetClass="exit" presetSubtype="0" fill="hold" nodeType="withEffect">
                                  <p:stCondLst>
                                    <p:cond delay="1500"/>
                                  </p:stCondLst>
                                  <p:childTnLst>
                                    <p:animEffect transition="out" filter="fade">
                                      <p:cBhvr>
                                        <p:cTn id="54" dur="500"/>
                                        <p:tgtEl>
                                          <p:spTgt spid="50"/>
                                        </p:tgtEl>
                                      </p:cBhvr>
                                    </p:animEffect>
                                    <p:set>
                                      <p:cBhvr>
                                        <p:cTn id="55" dur="1" fill="hold">
                                          <p:stCondLst>
                                            <p:cond delay="499"/>
                                          </p:stCondLst>
                                        </p:cTn>
                                        <p:tgtEl>
                                          <p:spTgt spid="50"/>
                                        </p:tgtEl>
                                        <p:attrNameLst>
                                          <p:attrName>style.visibility</p:attrName>
                                        </p:attrNameLst>
                                      </p:cBhvr>
                                      <p:to>
                                        <p:strVal val="hidden"/>
                                      </p:to>
                                    </p:set>
                                  </p:childTnLst>
                                </p:cTn>
                              </p:par>
                            </p:childTnLst>
                          </p:cTn>
                        </p:par>
                        <p:par>
                          <p:cTn id="56" fill="hold">
                            <p:stCondLst>
                              <p:cond delay="6000"/>
                            </p:stCondLst>
                            <p:childTnLst>
                              <p:par>
                                <p:cTn id="57" presetID="10" presetClass="entr" presetSubtype="0"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par>
                                <p:cTn id="60" presetID="10" presetClass="entr" presetSubtype="0" fill="hold"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par>
                                <p:cTn id="66" presetID="10" presetClass="entr" presetSubtype="0" fill="hold"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par>
                                <p:cTn id="69" presetID="0" presetClass="path" presetSubtype="0" accel="50000" decel="50000" fill="hold" nodeType="withEffect">
                                  <p:stCondLst>
                                    <p:cond delay="0"/>
                                  </p:stCondLst>
                                  <p:childTnLst>
                                    <p:animMotion origin="layout" path="M 2.22222E-6 2.96296E-6 C -0.0007 0.003 -0.00035 0.00393 -0.00139 0.00138 C -0.00191 0.00023 -0.00191 -0.00186 -0.00278 -0.00186 C -0.00347 -0.00186 -0.00209 2.96296E-6 -0.00139 0.00046 C 0.00017 0.00162 0.00173 0.00185 0.00347 0.00231 C 0.00278 0.00162 -0.0033 -0.00371 -0.00035 -0.00232 C 0.00035 -0.00255 0.00104 -0.00278 0.00173 -0.00278 C 0.00208 -0.00278 0.00087 -0.00278 0.00069 -0.00232 C 2.22222E-6 -0.00116 -0.00087 0.00092 -0.00035 0.00231 C -0.00018 0.003 0.00069 0.00115 0.00069 0.00046 C 0.00069 2.96296E-6 2.22222E-6 0.00162 -0.00035 0.00138 C -0.0007 0.00115 -0.00018 0.00046 2.22222E-6 2.96296E-6 Z " pathEditMode="relative" ptsTypes="ffffffffffff">
                                      <p:cBhvr>
                                        <p:cTn id="70" dur="2000" fill="hold"/>
                                        <p:tgtEl>
                                          <p:spTgt spid="44"/>
                                        </p:tgtEl>
                                        <p:attrNameLst>
                                          <p:attrName>ppt_x</p:attrName>
                                          <p:attrName>ppt_y</p:attrName>
                                        </p:attrNameLst>
                                      </p:cBhvr>
                                    </p:animMotion>
                                  </p:childTnLst>
                                </p:cTn>
                              </p:par>
                              <p:par>
                                <p:cTn id="71" presetID="0" presetClass="path" presetSubtype="0" accel="50000" decel="50000" fill="hold" nodeType="withEffect">
                                  <p:stCondLst>
                                    <p:cond delay="0"/>
                                  </p:stCondLst>
                                  <p:childTnLst>
                                    <p:animMotion origin="layout" path="M 4.44444E-6 3.7037E-7 C -0.00261 -0.00139 -0.00556 -0.00209 -0.00799 -0.00417 C -0.00608 -0.00556 -0.00452 -0.00463 -0.00243 -0.00417 C -0.00209 -0.00394 -0.00157 -0.00371 -0.00139 -0.00324 C -0.00105 -0.00232 -0.00157 -0.0007 -0.00105 3.7037E-7 C -0.0007 0.00046 -0.00035 -0.00093 4.44444E-6 -0.00139 C 0.00052 -0.00185 0.00312 -0.0051 0.00347 -0.0051 C 0.00382 -0.0051 0.00295 -0.00417 0.00277 -0.00371 C 0.0026 -0.00347 0.00208 -0.00047 0.00208 -0.00047 C 0.00243 3.7037E-7 0.00277 -0.00116 0.00312 -0.00139 C 0.00451 -0.00255 0.00434 -0.00232 0.0059 -0.00278 C 0.00659 0.00023 0.00503 0.00416 0.00277 0.00509 C 0.00138 0.00393 0.00052 0.00208 -0.0007 0.00046 C -0.00122 -0.00209 -0.00139 -0.00185 4.44444E-6 3.7037E-7 Z " pathEditMode="relative" ptsTypes="ffffffffffffff">
                                      <p:cBhvr>
                                        <p:cTn id="72" dur="2000" fill="hold"/>
                                        <p:tgtEl>
                                          <p:spTgt spid="46"/>
                                        </p:tgtEl>
                                        <p:attrNameLst>
                                          <p:attrName>ppt_x</p:attrName>
                                          <p:attrName>ppt_y</p:attrName>
                                        </p:attrNameLst>
                                      </p:cBhvr>
                                    </p:animMotion>
                                  </p:childTnLst>
                                </p:cTn>
                              </p:par>
                              <p:par>
                                <p:cTn id="73" presetID="0" presetClass="path" presetSubtype="0" accel="50000" decel="50000" fill="hold" nodeType="withEffect">
                                  <p:stCondLst>
                                    <p:cond delay="0"/>
                                  </p:stCondLst>
                                  <p:childTnLst>
                                    <p:animMotion origin="layout" path="M 1.66667E-6 -7.40741E-7 C 0.00278 -0.00255 0.00121 0.0037 0.00104 0.00509 C 0.00017 0.00255 -0.00087 0.00185 -0.00243 -7.40741E-7 C -0.00278 -0.00046 -0.00399 -0.00139 -0.00347 -0.00139 C -0.00243 -0.00139 -0.00174 0.00023 -0.0007 0.00093 C 0.00087 0.00069 0.00521 -0.00023 0.00104 -0.00139 C 1.66667E-6 -0.00046 -0.00208 0.00394 -0.00139 0.00093 C 0.00017 0.00139 0.00087 0.00324 0.00139 0.00093 C 0.00017 0.00046 0.00052 0.00069 1.66667E-6 -7.40741E-7 Z " pathEditMode="relative" ptsTypes="fffffffff">
                                      <p:cBhvr>
                                        <p:cTn id="74" dur="2000" fill="hold"/>
                                        <p:tgtEl>
                                          <p:spTgt spid="41"/>
                                        </p:tgtEl>
                                        <p:attrNameLst>
                                          <p:attrName>ppt_x</p:attrName>
                                          <p:attrName>ppt_y</p:attrName>
                                        </p:attrNameLst>
                                      </p:cBhvr>
                                    </p:animMotion>
                                  </p:childTnLst>
                                </p:cTn>
                              </p:par>
                              <p:par>
                                <p:cTn id="75" presetID="0" presetClass="path" presetSubtype="0" accel="50000" decel="50000" fill="hold" nodeType="withEffect">
                                  <p:stCondLst>
                                    <p:cond delay="0"/>
                                  </p:stCondLst>
                                  <p:childTnLst>
                                    <p:animMotion origin="layout" path="M 1.66667E-6 3.7037E-6 C -0.00017 -0.00185 -0.00139 -0.00625 0.00104 -0.00509 C 0.00052 -0.00324 1.66667E-6 -0.00301 -0.00139 -0.00232 C -0.00208 -0.00255 -0.00521 -0.00347 -0.00521 -0.00509 C -0.00521 -0.00556 -0.00451 -0.00486 -0.00416 -0.00463 C -0.00347 -0.00417 -0.00278 -0.00324 -0.00208 -0.00278 C -0.00035 -0.00162 -0.00104 -0.00232 0.00035 -0.00093 C 0.00139 -0.00139 0.00538 -0.00509 0.00209 -0.00278 C 0.00156 -0.00185 0.00122 -0.00093 0.0007 3.7037E-6 C 0.00035 0.00069 0.00052 -0.00162 0.00035 -0.00232 C 0.00018 -0.00278 -0.00035 -0.00347 1.66667E-6 -0.00371 C 0.00035 -0.00417 0.00087 -0.00347 0.00139 -0.00324 C 0.00209 -0.00232 0.00399 -0.00185 0.00347 -0.00093 C 0.00278 0.00023 0.00087 3.7037E-6 1.66667E-6 3.7037E-6 Z " pathEditMode="relative" ptsTypes="ffffffffffffff">
                                      <p:cBhvr>
                                        <p:cTn id="76" dur="2000" fill="hold"/>
                                        <p:tgtEl>
                                          <p:spTgt spid="45"/>
                                        </p:tgtEl>
                                        <p:attrNameLst>
                                          <p:attrName>ppt_x</p:attrName>
                                          <p:attrName>ppt_y</p:attrName>
                                        </p:attrNameLst>
                                      </p:cBhvr>
                                    </p:animMotion>
                                  </p:childTnLst>
                                </p:cTn>
                              </p:par>
                            </p:childTnLst>
                          </p:cTn>
                        </p:par>
                        <p:par>
                          <p:cTn id="77" fill="hold">
                            <p:stCondLst>
                              <p:cond delay="8000"/>
                            </p:stCondLst>
                            <p:childTnLst>
                              <p:par>
                                <p:cTn id="78" presetID="0" presetClass="path" presetSubtype="0" accel="50000" decel="50000" fill="hold" nodeType="afterEffect">
                                  <p:stCondLst>
                                    <p:cond delay="0"/>
                                  </p:stCondLst>
                                  <p:childTnLst>
                                    <p:animMotion origin="layout" path="M -3.61111E-6 2.26694E-7 L 0.3474 -0.11265 " pathEditMode="relative" rAng="0" ptsTypes="AA">
                                      <p:cBhvr>
                                        <p:cTn id="79" dur="2000" fill="hold"/>
                                        <p:tgtEl>
                                          <p:spTgt spid="41"/>
                                        </p:tgtEl>
                                        <p:attrNameLst>
                                          <p:attrName>ppt_x</p:attrName>
                                          <p:attrName>ppt_y</p:attrName>
                                        </p:attrNameLst>
                                      </p:cBhvr>
                                      <p:rCtr x="17361" y="-5644"/>
                                    </p:animMotion>
                                  </p:childTnLst>
                                </p:cTn>
                              </p:par>
                              <p:par>
                                <p:cTn id="80" presetID="0" presetClass="path" presetSubtype="0" accel="50000" decel="50000" fill="hold" nodeType="withEffect">
                                  <p:stCondLst>
                                    <p:cond delay="0"/>
                                  </p:stCondLst>
                                  <p:childTnLst>
                                    <p:animMotion origin="layout" path="M 1.94444E-6 -1.61925E-8 L 0.28958 0.00139 " pathEditMode="relative" rAng="0" ptsTypes="AA">
                                      <p:cBhvr>
                                        <p:cTn id="81" dur="2000" fill="hold"/>
                                        <p:tgtEl>
                                          <p:spTgt spid="45"/>
                                        </p:tgtEl>
                                        <p:attrNameLst>
                                          <p:attrName>ppt_x</p:attrName>
                                          <p:attrName>ppt_y</p:attrName>
                                        </p:attrNameLst>
                                      </p:cBhvr>
                                      <p:rCtr x="14479" y="69"/>
                                    </p:animMotion>
                                  </p:childTnLst>
                                </p:cTn>
                              </p:par>
                              <p:par>
                                <p:cTn id="82" presetID="0" presetClass="path" presetSubtype="0" accel="50000" decel="50000" fill="hold" nodeType="withEffect">
                                  <p:stCondLst>
                                    <p:cond delay="0"/>
                                  </p:stCondLst>
                                  <p:childTnLst>
                                    <p:animMotion origin="layout" path="M -3.33333E-6 -2.12815E-6 L 0.32188 0.11335 " pathEditMode="relative" rAng="0" ptsTypes="AA">
                                      <p:cBhvr>
                                        <p:cTn id="83" dur="2000" fill="hold"/>
                                        <p:tgtEl>
                                          <p:spTgt spid="44"/>
                                        </p:tgtEl>
                                        <p:attrNameLst>
                                          <p:attrName>ppt_x</p:attrName>
                                          <p:attrName>ppt_y</p:attrName>
                                        </p:attrNameLst>
                                      </p:cBhvr>
                                      <p:rCtr x="16094" y="5667"/>
                                    </p:animMotion>
                                  </p:childTnLst>
                                </p:cTn>
                              </p:par>
                              <p:par>
                                <p:cTn id="84" presetID="0" presetClass="path" presetSubtype="0" accel="50000" decel="50000" fill="hold" nodeType="withEffect">
                                  <p:stCondLst>
                                    <p:cond delay="0"/>
                                  </p:stCondLst>
                                  <p:childTnLst>
                                    <p:animMotion origin="layout" path="M 1.66667E-6 -4.54083E-6 L 0.26962 0.00394 " pathEditMode="relative" rAng="0" ptsTypes="AA">
                                      <p:cBhvr>
                                        <p:cTn id="85" dur="2000" fill="hold"/>
                                        <p:tgtEl>
                                          <p:spTgt spid="46"/>
                                        </p:tgtEl>
                                        <p:attrNameLst>
                                          <p:attrName>ppt_x</p:attrName>
                                          <p:attrName>ppt_y</p:attrName>
                                        </p:attrNameLst>
                                      </p:cBhvr>
                                      <p:rCtr x="13472" y="185"/>
                                    </p:animMotion>
                                  </p:childTnLst>
                                </p:cTn>
                              </p:par>
                            </p:childTnLst>
                          </p:cTn>
                        </p:par>
                        <p:par>
                          <p:cTn id="86" fill="hold">
                            <p:stCondLst>
                              <p:cond delay="10000"/>
                            </p:stCondLst>
                            <p:childTnLst>
                              <p:par>
                                <p:cTn id="87" presetID="10" presetClass="exit" presetSubtype="0" fill="hold" grpId="1" nodeType="afterEffect">
                                  <p:stCondLst>
                                    <p:cond delay="0"/>
                                  </p:stCondLst>
                                  <p:childTnLst>
                                    <p:animEffect transition="out" filter="fade">
                                      <p:cBhvr>
                                        <p:cTn id="88" dur="2000"/>
                                        <p:tgtEl>
                                          <p:spTgt spid="32"/>
                                        </p:tgtEl>
                                      </p:cBhvr>
                                    </p:animEffect>
                                    <p:set>
                                      <p:cBhvr>
                                        <p:cTn id="89" dur="1" fill="hold">
                                          <p:stCondLst>
                                            <p:cond delay="1999"/>
                                          </p:stCondLst>
                                        </p:cTn>
                                        <p:tgtEl>
                                          <p:spTgt spid="3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34"/>
                                        </p:tgtEl>
                                      </p:cBhvr>
                                    </p:animEffect>
                                    <p:set>
                                      <p:cBhvr>
                                        <p:cTn id="92" dur="1" fill="hold">
                                          <p:stCondLst>
                                            <p:cond delay="1999"/>
                                          </p:stCondLst>
                                        </p:cTn>
                                        <p:tgtEl>
                                          <p:spTgt spid="34"/>
                                        </p:tgtEl>
                                        <p:attrNameLst>
                                          <p:attrName>style.visibility</p:attrName>
                                        </p:attrNameLst>
                                      </p:cBhvr>
                                      <p:to>
                                        <p:strVal val="hidden"/>
                                      </p:to>
                                    </p:set>
                                  </p:childTnLst>
                                </p:cTn>
                              </p:par>
                              <p:par>
                                <p:cTn id="93" presetID="6" presetClass="emph" presetSubtype="0" fill="hold" grpId="1" nodeType="withEffect">
                                  <p:stCondLst>
                                    <p:cond delay="0"/>
                                  </p:stCondLst>
                                  <p:childTnLst>
                                    <p:animScale>
                                      <p:cBhvr>
                                        <p:cTn id="94" dur="2000" fill="hold"/>
                                        <p:tgtEl>
                                          <p:spTgt spid="35"/>
                                        </p:tgtEl>
                                      </p:cBhvr>
                                      <p:by x="41600" y="41600"/>
                                    </p:animScale>
                                  </p:childTnLst>
                                </p:cTn>
                              </p:par>
                              <p:par>
                                <p:cTn id="95" presetID="7" presetClass="emph" presetSubtype="2" fill="hold" nodeType="withEffect">
                                  <p:stCondLst>
                                    <p:cond delay="0"/>
                                  </p:stCondLst>
                                  <p:childTnLst>
                                    <p:animClr clrSpc="rgb" dir="cw">
                                      <p:cBhvr>
                                        <p:cTn id="96" dur="2000" fill="hold"/>
                                        <p:tgtEl>
                                          <p:spTgt spid="35"/>
                                        </p:tgtEl>
                                        <p:attrNameLst>
                                          <p:attrName>stroke.color</p:attrName>
                                        </p:attrNameLst>
                                      </p:cBhvr>
                                      <p:to>
                                        <a:schemeClr val="tx1"/>
                                      </p:to>
                                    </p:animClr>
                                    <p:set>
                                      <p:cBhvr>
                                        <p:cTn id="97" dur="2000" fill="hold"/>
                                        <p:tgtEl>
                                          <p:spTgt spid="35"/>
                                        </p:tgtEl>
                                        <p:attrNameLst>
                                          <p:attrName>stroke.on</p:attrName>
                                        </p:attrNameLst>
                                      </p:cBhvr>
                                      <p:to>
                                        <p:strVal val="true"/>
                                      </p:to>
                                    </p:set>
                                  </p:childTnLst>
                                </p:cTn>
                              </p:par>
                              <p:par>
                                <p:cTn id="98" presetID="0" presetClass="path" presetSubtype="0" fill="hold" grpId="2" nodeType="withEffect">
                                  <p:stCondLst>
                                    <p:cond delay="0"/>
                                  </p:stCondLst>
                                  <p:childTnLst>
                                    <p:animMotion origin="layout" path="M 2.22222E-6 0.09977 L 2.22222E-6 -0.00023 " pathEditMode="relative" rAng="0" ptsTypes="AA">
                                      <p:cBhvr>
                                        <p:cTn id="99" dur="2000" fill="hold"/>
                                        <p:tgtEl>
                                          <p:spTgt spid="36">
                                            <p:txEl>
                                              <p:pRg st="0" end="0"/>
                                            </p:txEl>
                                          </p:spTgt>
                                        </p:tgtEl>
                                        <p:attrNameLst>
                                          <p:attrName>ppt_x</p:attrName>
                                          <p:attrName>ppt_y</p:attrName>
                                        </p:attrNameLst>
                                      </p:cBhvr>
                                      <p:rCtr x="0" y="-5000"/>
                                    </p:animMotion>
                                  </p:childTnLst>
                                </p:cTn>
                              </p:par>
                              <p:par>
                                <p:cTn id="100" presetID="6" presetClass="emph" presetSubtype="0" fill="hold" grpId="3" nodeType="withEffect">
                                  <p:stCondLst>
                                    <p:cond delay="0"/>
                                  </p:stCondLst>
                                  <p:childTnLst>
                                    <p:animScale>
                                      <p:cBhvr>
                                        <p:cTn id="101" dur="2000" fill="hold"/>
                                        <p:tgtEl>
                                          <p:spTgt spid="36">
                                            <p:txEl>
                                              <p:pRg st="0" end="0"/>
                                            </p:txEl>
                                          </p:spTgt>
                                        </p:tgtEl>
                                      </p:cBhvr>
                                      <p:by x="50000" y="50000"/>
                                    </p:animScale>
                                  </p:childTnLst>
                                </p:cTn>
                              </p:par>
                              <p:par>
                                <p:cTn id="102" presetID="3" presetClass="emph" presetSubtype="2" fill="hold" grpId="4" nodeType="withEffect">
                                  <p:stCondLst>
                                    <p:cond delay="0"/>
                                  </p:stCondLst>
                                  <p:childTnLst>
                                    <p:animClr clrSpc="rgb" dir="cw">
                                      <p:cBhvr override="childStyle">
                                        <p:cTn id="103" dur="2000" fill="hold"/>
                                        <p:tgtEl>
                                          <p:spTgt spid="36">
                                            <p:txEl>
                                              <p:pRg st="0" end="0"/>
                                            </p:txEl>
                                          </p:spTgt>
                                        </p:tgtEl>
                                        <p:attrNameLst>
                                          <p:attrName>style.color</p:attrName>
                                        </p:attrNameLst>
                                      </p:cBhvr>
                                      <p:to>
                                        <a:schemeClr val="tx1"/>
                                      </p:to>
                                    </p:animClr>
                                  </p:childTnLst>
                                </p:cTn>
                              </p:par>
                              <p:par>
                                <p:cTn id="104" presetID="3" presetClass="emph" presetSubtype="2" fill="hold" nodeType="withEffect">
                                  <p:stCondLst>
                                    <p:cond delay="0"/>
                                  </p:stCondLst>
                                  <p:childTnLst>
                                    <p:animClr clrSpc="rgb" dir="cw">
                                      <p:cBhvr override="childStyle">
                                        <p:cTn id="105" dur="2000" fill="hold"/>
                                        <p:tgtEl>
                                          <p:spTgt spid="39">
                                            <p:txEl>
                                              <p:pRg st="0" end="0"/>
                                            </p:txEl>
                                          </p:spTgt>
                                        </p:tgtEl>
                                        <p:attrNameLst>
                                          <p:attrName>style.color</p:attrName>
                                        </p:attrNameLst>
                                      </p:cBhvr>
                                      <p:to>
                                        <a:schemeClr val="tx1"/>
                                      </p:to>
                                    </p:animClr>
                                  </p:childTnLst>
                                </p:cTn>
                              </p:par>
                              <p:par>
                                <p:cTn id="106" presetID="3" presetClass="emph" presetSubtype="2" fill="hold" nodeType="withEffect">
                                  <p:stCondLst>
                                    <p:cond delay="0"/>
                                  </p:stCondLst>
                                  <p:childTnLst>
                                    <p:animClr clrSpc="rgb" dir="cw">
                                      <p:cBhvr override="childStyle">
                                        <p:cTn id="107" dur="2000" fill="hold"/>
                                        <p:tgtEl>
                                          <p:spTgt spid="37">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4" grpId="0" animBg="1"/>
      <p:bldP spid="34" grpId="1" animBg="1"/>
      <p:bldP spid="35" grpId="0" animBg="1"/>
      <p:bldP spid="35" grpId="1" animBg="1"/>
      <p:bldP spid="36" grpId="0" build="allAtOnce"/>
      <p:bldP spid="36" grpId="1" build="allAtOnce"/>
      <p:bldP spid="36" grpId="2" build="allAtOnce"/>
      <p:bldP spid="36" grpId="3" build="allAtOnce"/>
      <p:bldP spid="36" grpId="4"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457200" y="457200"/>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ed Rectangle 31"/>
          <p:cNvSpPr/>
          <p:nvPr/>
        </p:nvSpPr>
        <p:spPr bwMode="auto">
          <a:xfrm>
            <a:off x="457199" y="457200"/>
            <a:ext cx="3429000" cy="5715000"/>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ounded Rectangle 32"/>
          <p:cNvSpPr/>
          <p:nvPr/>
        </p:nvSpPr>
        <p:spPr bwMode="auto">
          <a:xfrm>
            <a:off x="5257800" y="455699"/>
            <a:ext cx="3429001"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bwMode="auto">
          <a:xfrm>
            <a:off x="5260906" y="457200"/>
            <a:ext cx="3429000" cy="57150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AutoShape 2"/>
          <p:cNvSpPr>
            <a:spLocks noChangeArrowheads="1"/>
          </p:cNvSpPr>
          <p:nvPr/>
        </p:nvSpPr>
        <p:spPr bwMode="auto">
          <a:xfrm>
            <a:off x="3962499" y="2568396"/>
            <a:ext cx="1143000" cy="1691640"/>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p>
            <a:endParaRPr lang="en-US">
              <a:solidFill>
                <a:srgbClr val="000000"/>
              </a:solidFill>
              <a:latin typeface="Calibri" pitchFamily="34" charset="0"/>
            </a:endParaRPr>
          </a:p>
        </p:txBody>
      </p:sp>
      <p:sp>
        <p:nvSpPr>
          <p:cNvPr id="36" name="TextBox 8"/>
          <p:cNvSpPr txBox="1">
            <a:spLocks noChangeArrowheads="1"/>
          </p:cNvSpPr>
          <p:nvPr/>
        </p:nvSpPr>
        <p:spPr bwMode="auto">
          <a:xfrm>
            <a:off x="4003417" y="3733542"/>
            <a:ext cx="832221" cy="185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800" dirty="0">
                <a:latin typeface="Calibri" pitchFamily="34" charset="0"/>
              </a:rPr>
              <a:t>Chemical change</a:t>
            </a:r>
          </a:p>
        </p:txBody>
      </p:sp>
      <p:sp>
        <p:nvSpPr>
          <p:cNvPr id="37" name="TextBox 5"/>
          <p:cNvSpPr txBox="1">
            <a:spLocks noChangeArrowheads="1"/>
          </p:cNvSpPr>
          <p:nvPr/>
        </p:nvSpPr>
        <p:spPr bwMode="auto">
          <a:xfrm>
            <a:off x="6545734" y="6126480"/>
            <a:ext cx="859343" cy="3088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Products</a:t>
            </a:r>
          </a:p>
        </p:txBody>
      </p:sp>
      <p:sp>
        <p:nvSpPr>
          <p:cNvPr id="38" name="TextBox 15"/>
          <p:cNvSpPr txBox="1">
            <a:spLocks noChangeArrowheads="1"/>
          </p:cNvSpPr>
          <p:nvPr/>
        </p:nvSpPr>
        <p:spPr bwMode="auto">
          <a:xfrm>
            <a:off x="6388741" y="5605272"/>
            <a:ext cx="117333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Fatty acids</a:t>
            </a:r>
          </a:p>
          <a:p>
            <a:pPr algn="ctr" eaLnBrk="1" hangingPunct="1"/>
            <a:r>
              <a:rPr lang="en-US" dirty="0">
                <a:latin typeface="Calibri" pitchFamily="34" charset="0"/>
              </a:rPr>
              <a:t>+ glycerol</a:t>
            </a:r>
          </a:p>
        </p:txBody>
      </p:sp>
      <p:sp>
        <p:nvSpPr>
          <p:cNvPr id="39" name="TextBox 6"/>
          <p:cNvSpPr txBox="1">
            <a:spLocks noChangeArrowheads="1"/>
          </p:cNvSpPr>
          <p:nvPr/>
        </p:nvSpPr>
        <p:spPr bwMode="auto">
          <a:xfrm>
            <a:off x="1699381" y="6126480"/>
            <a:ext cx="939621" cy="30886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Reactants</a:t>
            </a:r>
          </a:p>
        </p:txBody>
      </p:sp>
      <p:sp>
        <p:nvSpPr>
          <p:cNvPr id="40" name="TextBox 23"/>
          <p:cNvSpPr txBox="1">
            <a:spLocks noChangeArrowheads="1"/>
          </p:cNvSpPr>
          <p:nvPr/>
        </p:nvSpPr>
        <p:spPr bwMode="auto">
          <a:xfrm>
            <a:off x="1651653" y="5607992"/>
            <a:ext cx="103509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Fat</a:t>
            </a:r>
            <a:br>
              <a:rPr lang="en-US" dirty="0">
                <a:latin typeface="Calibri" pitchFamily="34" charset="0"/>
              </a:rPr>
            </a:br>
            <a:r>
              <a:rPr lang="en-US" dirty="0">
                <a:latin typeface="Calibri" pitchFamily="34" charset="0"/>
              </a:rPr>
              <a:t>(+ water)</a:t>
            </a:r>
          </a:p>
        </p:txBody>
      </p:sp>
      <p:pic>
        <p:nvPicPr>
          <p:cNvPr id="41"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099150" y="1801969"/>
            <a:ext cx="2006349" cy="1057142"/>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072900" y="3427604"/>
            <a:ext cx="2006349" cy="1057142"/>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745711" y="2503602"/>
            <a:ext cx="2006349" cy="1057142"/>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rot="20036509">
            <a:off x="4678115" y="3274270"/>
            <a:ext cx="1483047" cy="768488"/>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5"/>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596470" y="2526724"/>
            <a:ext cx="2919999" cy="1774612"/>
          </a:xfrm>
          <a:prstGeom prst="rect">
            <a:avLst/>
          </a:prstGeom>
          <a:noFill/>
          <a:extLst>
            <a:ext uri="{909E8E84-426E-40dd-AFC4-6F175D3DCCD1}">
              <a14:hiddenFill xmlns="" xmlns:a14="http://schemas.microsoft.com/office/drawing/2010/main">
                <a:solidFill>
                  <a:srgbClr val="FFFFFF"/>
                </a:solidFill>
              </a14:hiddenFill>
            </a:ext>
          </a:extLst>
        </p:spPr>
      </p:pic>
      <p:pic>
        <p:nvPicPr>
          <p:cNvPr id="49" name="Picture 6"/>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64884" y="1094809"/>
            <a:ext cx="685804" cy="320173"/>
          </a:xfrm>
          <a:prstGeom prst="rect">
            <a:avLst/>
          </a:prstGeom>
          <a:noFill/>
          <a:extLst>
            <a:ext uri="{909E8E84-426E-40dd-AFC4-6F175D3DCCD1}">
              <a14:hiddenFill xmlns="" xmlns:a14="http://schemas.microsoft.com/office/drawing/2010/main">
                <a:solidFill>
                  <a:srgbClr val="FFFFFF"/>
                </a:solidFill>
              </a14:hiddenFill>
            </a:ext>
          </a:extLst>
        </p:spPr>
      </p:pic>
      <p:pic>
        <p:nvPicPr>
          <p:cNvPr id="50" name="Picture 6"/>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844359" y="4484746"/>
            <a:ext cx="685804" cy="320173"/>
          </a:xfrm>
          <a:prstGeom prst="rect">
            <a:avLst/>
          </a:prstGeom>
          <a:noFill/>
          <a:extLst>
            <a:ext uri="{909E8E84-426E-40dd-AFC4-6F175D3DCCD1}">
              <a14:hiddenFill xmlns="" xmlns:a14="http://schemas.microsoft.com/office/drawing/2010/main">
                <a:solidFill>
                  <a:srgbClr val="FFFFFF"/>
                </a:solidFill>
              </a14:hiddenFill>
            </a:ext>
          </a:extLst>
        </p:spPr>
      </p:pic>
      <p:pic>
        <p:nvPicPr>
          <p:cNvPr id="53" name="Picture 6"/>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682357" y="4991447"/>
            <a:ext cx="685804" cy="320173"/>
          </a:xfrm>
          <a:prstGeom prst="rect">
            <a:avLst/>
          </a:prstGeom>
          <a:noFill/>
          <a:extLst>
            <a:ext uri="{909E8E84-426E-40dd-AFC4-6F175D3DCCD1}">
              <a14:hiddenFill xmlns="" xmlns:a14="http://schemas.microsoft.com/office/drawing/2010/main">
                <a:solidFill>
                  <a:srgbClr val="FFFFFF"/>
                </a:solidFill>
              </a14:hiddenFill>
            </a:ext>
          </a:extLst>
        </p:spPr>
      </p:pic>
      <p:sp>
        <p:nvSpPr>
          <p:cNvPr id="83" name="Slide Number Placeholder 6"/>
          <p:cNvSpPr>
            <a:spLocks noGrp="1"/>
          </p:cNvSpPr>
          <p:nvPr>
            <p:ph type="sldNum" sz="quarter" idx="4294967295"/>
          </p:nvPr>
        </p:nvSpPr>
        <p:spPr bwMode="auto">
          <a:xfrm>
            <a:off x="6553200" y="6411574"/>
            <a:ext cx="2133600" cy="365125"/>
          </a:xfrm>
          <a:prstGeom prst="rect">
            <a:avLst/>
          </a:prstGeom>
          <a:noFill/>
          <a:ln>
            <a:miter lim="800000"/>
            <a:headEnd/>
            <a:tailEnd/>
          </a:ln>
        </p:spPr>
        <p:txBody>
          <a:bodyPr/>
          <a:lstStyle/>
          <a:p>
            <a:fld id="{27890FA9-870A-2749-A6CC-44FEF073A283}" type="slidenum">
              <a:rPr lang="en-US" smtClean="0"/>
              <a:pPr/>
              <a:t>15</a:t>
            </a:fld>
            <a:endParaRPr lang="en-US" dirty="0"/>
          </a:p>
        </p:txBody>
      </p:sp>
      <p:sp>
        <p:nvSpPr>
          <p:cNvPr id="30" name="Title 1"/>
          <p:cNvSpPr txBox="1">
            <a:spLocks/>
          </p:cNvSpPr>
          <p:nvPr/>
        </p:nvSpPr>
        <p:spPr>
          <a:xfrm>
            <a:off x="3145198" y="594686"/>
            <a:ext cx="2879003" cy="1096628"/>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t>What happens to carbon atoms and chemical energy in digestion?</a:t>
            </a:r>
            <a:endParaRPr lang="en-US" sz="2000" b="1" dirty="0">
              <a:latin typeface="Arial" charset="0"/>
              <a:cs typeface="Arial" charset="0"/>
            </a:endParaRPr>
          </a:p>
        </p:txBody>
      </p:sp>
      <p:sp>
        <p:nvSpPr>
          <p:cNvPr id="22" name="Title 1"/>
          <p:cNvSpPr txBox="1">
            <a:spLocks/>
          </p:cNvSpPr>
          <p:nvPr/>
        </p:nvSpPr>
        <p:spPr>
          <a:xfrm>
            <a:off x="3145536" y="5376672"/>
            <a:ext cx="2880360" cy="914400"/>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000" dirty="0"/>
              <a:t>Carbon atoms stay in organic molecules with high-energy bonds</a:t>
            </a:r>
            <a:endParaRPr lang="en-US" sz="2000" dirty="0">
              <a:latin typeface="Arial" charset="0"/>
              <a:cs typeface="Arial" charset="0"/>
            </a:endParaRPr>
          </a:p>
        </p:txBody>
      </p:sp>
      <p:pic>
        <p:nvPicPr>
          <p:cNvPr id="23" name="Reactant energy type"/>
          <p:cNvPicPr>
            <a:picLocks noChangeAspect="1" noChangeArrowheads="1"/>
          </p:cNvPicPr>
          <p:nvPr/>
        </p:nvPicPr>
        <p:blipFill>
          <a:blip r:embed="rId7"/>
          <a:stretch>
            <a:fillRect/>
          </a:stretch>
        </p:blipFill>
        <p:spPr bwMode="auto">
          <a:xfrm>
            <a:off x="506339" y="5057110"/>
            <a:ext cx="946089" cy="950653"/>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roduct energy type"/>
          <p:cNvPicPr>
            <a:picLocks noChangeAspect="1" noChangeArrowheads="1"/>
          </p:cNvPicPr>
          <p:nvPr/>
        </p:nvPicPr>
        <p:blipFill>
          <a:blip r:embed="rId7"/>
          <a:stretch>
            <a:fillRect/>
          </a:stretch>
        </p:blipFill>
        <p:spPr bwMode="auto">
          <a:xfrm>
            <a:off x="7648432" y="5057111"/>
            <a:ext cx="946089" cy="9506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916856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6" presetClass="emph" presetSubtype="0" fill="hold" grpId="0" nodeType="withEffect">
                                  <p:stCondLst>
                                    <p:cond delay="0"/>
                                  </p:stCondLst>
                                  <p:childTnLst>
                                    <p:animScale>
                                      <p:cBhvr>
                                        <p:cTn id="12" dur="2000" fill="hold"/>
                                        <p:tgtEl>
                                          <p:spTgt spid="35"/>
                                        </p:tgtEl>
                                      </p:cBhvr>
                                      <p:by x="240000" y="240000"/>
                                    </p:animScale>
                                  </p:childTnLst>
                                </p:cTn>
                              </p:par>
                              <p:par>
                                <p:cTn id="13" presetID="7" presetClass="emph" presetSubtype="2" fill="hold" nodeType="withEffect">
                                  <p:stCondLst>
                                    <p:cond delay="0"/>
                                  </p:stCondLst>
                                  <p:childTnLst>
                                    <p:animClr clrSpc="rgb" dir="cw">
                                      <p:cBhvr>
                                        <p:cTn id="14" dur="2000" fill="hold"/>
                                        <p:tgtEl>
                                          <p:spTgt spid="35"/>
                                        </p:tgtEl>
                                        <p:attrNameLst>
                                          <p:attrName>stroke.color</p:attrName>
                                        </p:attrNameLst>
                                      </p:cBhvr>
                                      <p:to>
                                        <a:srgbClr val="00FF00"/>
                                      </p:to>
                                    </p:animClr>
                                    <p:set>
                                      <p:cBhvr>
                                        <p:cTn id="15" dur="2000" fill="hold"/>
                                        <p:tgtEl>
                                          <p:spTgt spid="35"/>
                                        </p:tgtEl>
                                        <p:attrNameLst>
                                          <p:attrName>stroke.on</p:attrName>
                                        </p:attrNameLst>
                                      </p:cBhvr>
                                      <p:to>
                                        <p:strVal val="true"/>
                                      </p:to>
                                    </p:set>
                                  </p:childTnLst>
                                </p:cTn>
                              </p:par>
                              <p:par>
                                <p:cTn id="16" presetID="6" presetClass="emph" presetSubtype="0" fill="hold" nodeType="withEffect">
                                  <p:stCondLst>
                                    <p:cond delay="0"/>
                                  </p:stCondLst>
                                  <p:childTnLst>
                                    <p:animScale>
                                      <p:cBhvr>
                                        <p:cTn id="17" dur="2000" fill="hold"/>
                                        <p:tgtEl>
                                          <p:spTgt spid="36">
                                            <p:txEl>
                                              <p:pRg st="0" end="0"/>
                                            </p:txEl>
                                          </p:spTgt>
                                        </p:tgtEl>
                                      </p:cBhvr>
                                      <p:by x="200000" y="200000"/>
                                    </p:animScale>
                                  </p:childTnLst>
                                </p:cTn>
                              </p:par>
                              <p:par>
                                <p:cTn id="18" presetID="0" presetClass="path" presetSubtype="0" fill="hold" grpId="0" nodeType="withEffect">
                                  <p:stCondLst>
                                    <p:cond delay="0"/>
                                  </p:stCondLst>
                                  <p:childTnLst>
                                    <p:animMotion origin="layout" path="M 2.22222E-6 4.07407E-6 L 2.22222E-6 0.09976 " pathEditMode="relative" rAng="0" ptsTypes="AA">
                                      <p:cBhvr>
                                        <p:cTn id="19" dur="2000" fill="hold"/>
                                        <p:tgtEl>
                                          <p:spTgt spid="36">
                                            <p:txEl>
                                              <p:pRg st="0" end="0"/>
                                            </p:txEl>
                                          </p:spTgt>
                                        </p:tgtEl>
                                        <p:attrNameLst>
                                          <p:attrName>ppt_x</p:attrName>
                                          <p:attrName>ppt_y</p:attrName>
                                        </p:attrNameLst>
                                      </p:cBhvr>
                                      <p:rCtr x="0" y="4977"/>
                                    </p:animMotion>
                                  </p:childTnLst>
                                </p:cTn>
                              </p:par>
                              <p:par>
                                <p:cTn id="20" presetID="3" presetClass="emph" presetSubtype="2" fill="hold" grpId="1" nodeType="withEffect">
                                  <p:stCondLst>
                                    <p:cond delay="0"/>
                                  </p:stCondLst>
                                  <p:childTnLst>
                                    <p:animClr clrSpc="rgb" dir="cw">
                                      <p:cBhvr override="childStyle">
                                        <p:cTn id="21" dur="2000" fill="hold"/>
                                        <p:tgtEl>
                                          <p:spTgt spid="36">
                                            <p:txEl>
                                              <p:pRg st="0" end="0"/>
                                            </p:txEl>
                                          </p:spTgt>
                                        </p:tgtEl>
                                        <p:attrNameLst>
                                          <p:attrName>style.color</p:attrName>
                                        </p:attrNameLst>
                                      </p:cBhvr>
                                      <p:to>
                                        <a:srgbClr val="00FF00"/>
                                      </p:to>
                                    </p:animClr>
                                  </p:childTnLst>
                                </p:cTn>
                              </p:par>
                              <p:par>
                                <p:cTn id="22" presetID="3" presetClass="emph" presetSubtype="2" fill="hold" nodeType="withEffect">
                                  <p:stCondLst>
                                    <p:cond delay="0"/>
                                  </p:stCondLst>
                                  <p:childTnLst>
                                    <p:animClr clrSpc="rgb" dir="cw">
                                      <p:cBhvr override="childStyle">
                                        <p:cTn id="23" dur="2000" fill="hold"/>
                                        <p:tgtEl>
                                          <p:spTgt spid="39">
                                            <p:txEl>
                                              <p:pRg st="0" end="0"/>
                                            </p:txEl>
                                          </p:spTgt>
                                        </p:tgtEl>
                                        <p:attrNameLst>
                                          <p:attrName>style.color</p:attrName>
                                        </p:attrNameLst>
                                      </p:cBhvr>
                                      <p:to>
                                        <a:srgbClr val="0070C0"/>
                                      </p:to>
                                    </p:animClr>
                                  </p:childTnLst>
                                </p:cTn>
                              </p:par>
                              <p:par>
                                <p:cTn id="24" presetID="3" presetClass="emph" presetSubtype="2" fill="hold" nodeType="withEffect">
                                  <p:stCondLst>
                                    <p:cond delay="0"/>
                                  </p:stCondLst>
                                  <p:childTnLst>
                                    <p:animClr clrSpc="rgb" dir="cw">
                                      <p:cBhvr override="childStyle">
                                        <p:cTn id="25" dur="2000" fill="hold"/>
                                        <p:tgtEl>
                                          <p:spTgt spid="37">
                                            <p:txEl>
                                              <p:pRg st="0" end="0"/>
                                            </p:txEl>
                                          </p:spTgt>
                                        </p:tgtEl>
                                        <p:attrNameLst>
                                          <p:attrName>style.color</p:attrName>
                                        </p:attrNameLst>
                                      </p:cBhvr>
                                      <p:to>
                                        <a:srgbClr val="FF0000"/>
                                      </p:to>
                                    </p:animClr>
                                  </p:childTnLst>
                                </p:cTn>
                              </p:par>
                            </p:childTnLst>
                          </p:cTn>
                        </p:par>
                        <p:par>
                          <p:cTn id="26" fill="hold">
                            <p:stCondLst>
                              <p:cond delay="2000"/>
                            </p:stCondLst>
                            <p:childTnLst>
                              <p:par>
                                <p:cTn id="27" presetID="0" presetClass="path" presetSubtype="0" accel="50000" decel="50000" fill="hold" nodeType="afterEffect">
                                  <p:stCondLst>
                                    <p:cond delay="0"/>
                                  </p:stCondLst>
                                  <p:childTnLst>
                                    <p:animMotion origin="layout" path="M 3.88889E-6 4.81481E-6 L 0.26076 -0.02755 " pathEditMode="relative" rAng="0" ptsTypes="AA">
                                      <p:cBhvr>
                                        <p:cTn id="28" dur="2000" fill="hold"/>
                                        <p:tgtEl>
                                          <p:spTgt spid="47"/>
                                        </p:tgtEl>
                                        <p:attrNameLst>
                                          <p:attrName>ppt_x</p:attrName>
                                          <p:attrName>ppt_y</p:attrName>
                                        </p:attrNameLst>
                                      </p:cBhvr>
                                      <p:rCtr x="13038" y="-1389"/>
                                    </p:animMotion>
                                  </p:childTnLst>
                                </p:cTn>
                              </p:par>
                              <p:par>
                                <p:cTn id="29" presetID="0" presetClass="path" presetSubtype="0" accel="50000" decel="50000" fill="hold" nodeType="withEffect">
                                  <p:stCondLst>
                                    <p:cond delay="0"/>
                                  </p:stCondLst>
                                  <p:childTnLst>
                                    <p:animMotion origin="layout" path="M -0.00052 2.22222E-6 L 0.26164 0.12153 " pathEditMode="relative" rAng="0" ptsTypes="AA">
                                      <p:cBhvr>
                                        <p:cTn id="30" dur="2000" fill="hold"/>
                                        <p:tgtEl>
                                          <p:spTgt spid="49"/>
                                        </p:tgtEl>
                                        <p:attrNameLst>
                                          <p:attrName>ppt_x</p:attrName>
                                          <p:attrName>ppt_y</p:attrName>
                                        </p:attrNameLst>
                                      </p:cBhvr>
                                      <p:rCtr x="13108" y="6065"/>
                                    </p:animMotion>
                                  </p:childTnLst>
                                </p:cTn>
                              </p:par>
                              <p:par>
                                <p:cTn id="31" presetID="0" presetClass="path" presetSubtype="0" accel="50000" decel="50000" fill="hold" nodeType="withEffect">
                                  <p:stCondLst>
                                    <p:cond delay="0"/>
                                  </p:stCondLst>
                                  <p:childTnLst>
                                    <p:animMotion origin="layout" path="M 4.44444E-6 1.48148E-6 L 0.24965 -0.12708 " pathEditMode="relative" rAng="0" ptsTypes="AA">
                                      <p:cBhvr>
                                        <p:cTn id="32" dur="2000" fill="hold"/>
                                        <p:tgtEl>
                                          <p:spTgt spid="53"/>
                                        </p:tgtEl>
                                        <p:attrNameLst>
                                          <p:attrName>ppt_x</p:attrName>
                                          <p:attrName>ppt_y</p:attrName>
                                        </p:attrNameLst>
                                      </p:cBhvr>
                                      <p:rCtr x="12483" y="-6366"/>
                                    </p:animMotion>
                                  </p:childTnLst>
                                </p:cTn>
                              </p:par>
                              <p:par>
                                <p:cTn id="33" presetID="0" presetClass="path" presetSubtype="0" accel="50000" decel="50000" fill="hold" nodeType="withEffect">
                                  <p:stCondLst>
                                    <p:cond delay="0"/>
                                  </p:stCondLst>
                                  <p:childTnLst>
                                    <p:animMotion origin="layout" path="M -1.11111E-6 -4.81481E-6 L 0.33316 -0.07106 " pathEditMode="relative" rAng="0" ptsTypes="AA">
                                      <p:cBhvr>
                                        <p:cTn id="34" dur="2000" fill="hold"/>
                                        <p:tgtEl>
                                          <p:spTgt spid="50"/>
                                        </p:tgtEl>
                                        <p:attrNameLst>
                                          <p:attrName>ppt_x</p:attrName>
                                          <p:attrName>ppt_y</p:attrName>
                                        </p:attrNameLst>
                                      </p:cBhvr>
                                      <p:rCtr x="16649" y="-3565"/>
                                    </p:animMotion>
                                  </p:childTnLst>
                                </p:cTn>
                              </p:par>
                              <p:par>
                                <p:cTn id="35" presetID="10" presetClass="exit" presetSubtype="0" fill="hold" nodeType="with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par>
                          <p:cTn id="38" fill="hold">
                            <p:stCondLst>
                              <p:cond delay="4000"/>
                            </p:stCondLst>
                            <p:childTnLst>
                              <p:par>
                                <p:cTn id="39" presetID="0" presetClass="path" presetSubtype="0" accel="50000" decel="50000" fill="hold" nodeType="afterEffect">
                                  <p:stCondLst>
                                    <p:cond delay="0"/>
                                  </p:stCondLst>
                                  <p:childTnLst>
                                    <p:animMotion origin="layout" path="M 0.26076 -0.02755 C 0.26163 -0.03056 0.26319 -0.04028 0.26493 -0.03125 C 0.26475 -0.02963 0.26458 -0.02801 0.26423 -0.02662 C 0.26389 -0.02523 0.26389 -0.02269 0.26284 -0.02292 C 0.26093 -0.02361 0.26007 -0.02662 0.25868 -0.02847 C 0.25798 -0.0294 0.25659 -0.03125 0.25659 -0.03102 C 0.25746 -0.02755 0.26493 -0.0213 0.25937 -0.02384 C 0.2592 -0.02477 0.25798 -0.02708 0.25868 -0.02662 C 0.25972 -0.02593 0.26007 -0.02407 0.26076 -0.02292 C 0.26215 -0.02107 0.26493 -0.01736 0.26493 -0.01713 C 0.26371 -0.02222 0.26441 -0.02407 0.26076 -0.02662 C 0.26007 -0.02639 0.25868 -0.02477 0.25868 -0.02569 C 0.25868 -0.02685 0.26076 -0.02755 0.26076 -0.02732 Z " pathEditMode="relative" rAng="0" ptsTypes="fffffffffffff">
                                      <p:cBhvr>
                                        <p:cTn id="40" dur="2000" fill="hold"/>
                                        <p:tgtEl>
                                          <p:spTgt spid="47"/>
                                        </p:tgtEl>
                                        <p:attrNameLst>
                                          <p:attrName>ppt_x</p:attrName>
                                          <p:attrName>ppt_y</p:attrName>
                                        </p:attrNameLst>
                                      </p:cBhvr>
                                      <p:rCtr x="0" y="-139"/>
                                    </p:animMotion>
                                  </p:childTnLst>
                                </p:cTn>
                              </p:par>
                              <p:par>
                                <p:cTn id="41" presetID="0" presetClass="path" presetSubtype="0" accel="50000" decel="50000" fill="hold" nodeType="withEffect">
                                  <p:stCondLst>
                                    <p:cond delay="0"/>
                                  </p:stCondLst>
                                  <p:childTnLst>
                                    <p:animMotion origin="layout" path="M 0.26164 0.12152 C 0.26181 0.12013 0.26233 0.1155 0.26303 0.11967 C 0.26181 0.12199 0.26164 0.1199 0.2599 0.11921 C 0.26094 0.1206 0.26372 0.12199 0.26164 0.12291 C 0.25921 0.12175 0.26146 0.125 0.25921 0.12291 C 0.25973 0.11967 0.25973 0.1206 0.26164 0.12152 Z " pathEditMode="relative" rAng="0" ptsTypes="ffffff">
                                      <p:cBhvr>
                                        <p:cTn id="42" dur="2000" fill="hold"/>
                                        <p:tgtEl>
                                          <p:spTgt spid="49"/>
                                        </p:tgtEl>
                                        <p:attrNameLst>
                                          <p:attrName>ppt_x</p:attrName>
                                          <p:attrName>ppt_y</p:attrName>
                                        </p:attrNameLst>
                                      </p:cBhvr>
                                      <p:rCtr x="-17" y="-139"/>
                                    </p:animMotion>
                                  </p:childTnLst>
                                </p:cTn>
                              </p:par>
                              <p:par>
                                <p:cTn id="43" presetID="0" presetClass="path" presetSubtype="0" accel="50000" decel="50000" fill="hold" nodeType="withEffect">
                                  <p:stCondLst>
                                    <p:cond delay="0"/>
                                  </p:stCondLst>
                                  <p:childTnLst>
                                    <p:animMotion origin="layout" path="M 0.24965 -0.12708 C 0.25017 -0.12917 0.25121 -0.13056 0.25174 -0.12755 C 0.25087 -0.12431 0.25174 -0.12454 0.25 -0.12523 C 0.24913 -0.12685 0.24861 -0.12732 0.24722 -0.12801 C 0.2467 -0.12986 0.24705 -0.13218 0.24826 -0.12894 C 0.24878 -0.12408 0.24878 -0.12708 0.24965 -0.1294 C 0.25 -0.12871 0.25052 -0.12338 0.24965 -0.12708 Z " pathEditMode="relative" rAng="0" ptsTypes="fffffff">
                                      <p:cBhvr>
                                        <p:cTn id="44" dur="2000" fill="hold"/>
                                        <p:tgtEl>
                                          <p:spTgt spid="53"/>
                                        </p:tgtEl>
                                        <p:attrNameLst>
                                          <p:attrName>ppt_x</p:attrName>
                                          <p:attrName>ppt_y</p:attrName>
                                        </p:attrNameLst>
                                      </p:cBhvr>
                                      <p:rCtr x="-52" y="-69"/>
                                    </p:animMotion>
                                  </p:childTnLst>
                                </p:cTn>
                              </p:par>
                              <p:par>
                                <p:cTn id="45" presetID="0" presetClass="path" presetSubtype="0" accel="50000" decel="50000" fill="hold" nodeType="withEffect">
                                  <p:stCondLst>
                                    <p:cond delay="0"/>
                                  </p:stCondLst>
                                  <p:childTnLst>
                                    <p:animMotion origin="layout" path="M 0.33316 -0.07107 C 0.33385 -0.07338 0.3342 -0.075 0.33593 -0.0757 C 0.33663 -0.07477 0.33732 -0.07153 0.33732 -0.0713 C 0.33715 -0.07014 0.33767 -0.06852 0.33697 -0.06736 C 0.33663 -0.06667 0.33576 -0.06783 0.33524 -0.06829 C 0.3335 -0.07014 0.33229 -0.07315 0.33038 -0.075 C 0.32986 -0.07616 0.32673 -0.07986 0.32934 -0.07431 C 0.33072 -0.07153 0.3309 -0.07176 0.33246 -0.07107 C 0.33402 -0.07153 0.33645 -0.0757 0.33385 -0.07338 C 0.33368 -0.07315 0.33333 -0.07246 0.33316 -0.07199 C 0.33298 -0.07153 0.33246 -0.0706 0.33281 -0.07014 C 0.33298 -0.06991 0.3342 -0.0706 0.33559 -0.07199 C 0.33559 -0.07176 0.33802 -0.07431 0.33802 -0.075 C 0.33802 -0.07523 0.33732 -0.07477 0.33697 -0.07431 C 0.33541 -0.07176 0.33628 -0.06667 0.33489 -0.07315 C 0.3335 -0.07222 0.33402 -0.07315 0.33316 -0.07107 Z " pathEditMode="relative" rAng="0" ptsTypes="ffffffffffffffff">
                                      <p:cBhvr>
                                        <p:cTn id="46" dur="2000" fill="hold"/>
                                        <p:tgtEl>
                                          <p:spTgt spid="50"/>
                                        </p:tgtEl>
                                        <p:attrNameLst>
                                          <p:attrName>ppt_x</p:attrName>
                                          <p:attrName>ppt_y</p:attrName>
                                        </p:attrNameLst>
                                      </p:cBhvr>
                                      <p:rCtr x="-87" y="-231"/>
                                    </p:animMotion>
                                  </p:childTnLst>
                                </p:cTn>
                              </p:par>
                              <p:par>
                                <p:cTn id="47" presetID="10" presetClass="exit" presetSubtype="0" fill="hold" nodeType="withEffect">
                                  <p:stCondLst>
                                    <p:cond delay="1500"/>
                                  </p:stCondLst>
                                  <p:childTnLst>
                                    <p:animEffect transition="out" filter="fade">
                                      <p:cBhvr>
                                        <p:cTn id="48" dur="500"/>
                                        <p:tgtEl>
                                          <p:spTgt spid="47"/>
                                        </p:tgtEl>
                                      </p:cBhvr>
                                    </p:animEffect>
                                    <p:set>
                                      <p:cBhvr>
                                        <p:cTn id="49" dur="1" fill="hold">
                                          <p:stCondLst>
                                            <p:cond delay="499"/>
                                          </p:stCondLst>
                                        </p:cTn>
                                        <p:tgtEl>
                                          <p:spTgt spid="47"/>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49"/>
                                        </p:tgtEl>
                                      </p:cBhvr>
                                    </p:animEffect>
                                    <p:set>
                                      <p:cBhvr>
                                        <p:cTn id="52" dur="1" fill="hold">
                                          <p:stCondLst>
                                            <p:cond delay="499"/>
                                          </p:stCondLst>
                                        </p:cTn>
                                        <p:tgtEl>
                                          <p:spTgt spid="49"/>
                                        </p:tgtEl>
                                        <p:attrNameLst>
                                          <p:attrName>style.visibility</p:attrName>
                                        </p:attrNameLst>
                                      </p:cBhvr>
                                      <p:to>
                                        <p:strVal val="hidden"/>
                                      </p:to>
                                    </p:set>
                                  </p:childTnLst>
                                </p:cTn>
                              </p:par>
                              <p:par>
                                <p:cTn id="53" presetID="10" presetClass="exit" presetSubtype="0" fill="hold" nodeType="withEffect">
                                  <p:stCondLst>
                                    <p:cond delay="1500"/>
                                  </p:stCondLst>
                                  <p:childTnLst>
                                    <p:animEffect transition="out" filter="fade">
                                      <p:cBhvr>
                                        <p:cTn id="54" dur="500"/>
                                        <p:tgtEl>
                                          <p:spTgt spid="53"/>
                                        </p:tgtEl>
                                      </p:cBhvr>
                                    </p:animEffect>
                                    <p:set>
                                      <p:cBhvr>
                                        <p:cTn id="55" dur="1" fill="hold">
                                          <p:stCondLst>
                                            <p:cond delay="499"/>
                                          </p:stCondLst>
                                        </p:cTn>
                                        <p:tgtEl>
                                          <p:spTgt spid="53"/>
                                        </p:tgtEl>
                                        <p:attrNameLst>
                                          <p:attrName>style.visibility</p:attrName>
                                        </p:attrNameLst>
                                      </p:cBhvr>
                                      <p:to>
                                        <p:strVal val="hidden"/>
                                      </p:to>
                                    </p:set>
                                  </p:childTnLst>
                                </p:cTn>
                              </p:par>
                              <p:par>
                                <p:cTn id="56" presetID="10" presetClass="exit" presetSubtype="0" fill="hold" nodeType="withEffect">
                                  <p:stCondLst>
                                    <p:cond delay="1500"/>
                                  </p:stCondLst>
                                  <p:childTnLst>
                                    <p:animEffect transition="out" filter="fade">
                                      <p:cBhvr>
                                        <p:cTn id="57" dur="500"/>
                                        <p:tgtEl>
                                          <p:spTgt spid="50"/>
                                        </p:tgtEl>
                                      </p:cBhvr>
                                    </p:animEffect>
                                    <p:set>
                                      <p:cBhvr>
                                        <p:cTn id="58" dur="1" fill="hold">
                                          <p:stCondLst>
                                            <p:cond delay="499"/>
                                          </p:stCondLst>
                                        </p:cTn>
                                        <p:tgtEl>
                                          <p:spTgt spid="50"/>
                                        </p:tgtEl>
                                        <p:attrNameLst>
                                          <p:attrName>style.visibility</p:attrName>
                                        </p:attrNameLst>
                                      </p:cBhvr>
                                      <p:to>
                                        <p:strVal val="hidden"/>
                                      </p:to>
                                    </p:set>
                                  </p:childTnLst>
                                </p:cTn>
                              </p:par>
                            </p:childTnLst>
                          </p:cTn>
                        </p:par>
                        <p:par>
                          <p:cTn id="59" fill="hold">
                            <p:stCondLst>
                              <p:cond delay="6000"/>
                            </p:stCondLst>
                            <p:childTnLst>
                              <p:par>
                                <p:cTn id="60" presetID="10" presetClass="entr" presetSubtype="0"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par>
                                <p:cTn id="63" presetID="10" presetClass="entr" presetSubtype="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par>
                                <p:cTn id="66" presetID="10" presetClass="entr" presetSubtype="0" fill="hold"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par>
                                <p:cTn id="69" presetID="10" presetClass="entr" presetSubtype="0"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par>
                                <p:cTn id="72" presetID="0" presetClass="path" presetSubtype="0" accel="50000" decel="50000" fill="hold" nodeType="withEffect">
                                  <p:stCondLst>
                                    <p:cond delay="0"/>
                                  </p:stCondLst>
                                  <p:childTnLst>
                                    <p:animMotion origin="layout" path="M 2.22222E-6 2.96296E-6 C -0.0007 0.003 -0.00035 0.00393 -0.00139 0.00138 C -0.00191 0.00023 -0.00191 -0.00186 -0.00278 -0.00186 C -0.00347 -0.00186 -0.00209 2.96296E-6 -0.00139 0.00046 C 0.00017 0.00162 0.00173 0.00185 0.00347 0.00231 C 0.00278 0.00162 -0.0033 -0.00371 -0.00035 -0.00232 C 0.00035 -0.00255 0.00104 -0.00278 0.00173 -0.00278 C 0.00208 -0.00278 0.00087 -0.00278 0.00069 -0.00232 C 2.22222E-6 -0.00116 -0.00087 0.00092 -0.00035 0.00231 C -0.00018 0.003 0.00069 0.00115 0.00069 0.00046 C 0.00069 2.96296E-6 2.22222E-6 0.00162 -0.00035 0.00138 C -0.0007 0.00115 -0.00018 0.00046 2.22222E-6 2.96296E-6 Z " pathEditMode="relative" ptsTypes="ffffffffffff">
                                      <p:cBhvr>
                                        <p:cTn id="73" dur="2000" fill="hold"/>
                                        <p:tgtEl>
                                          <p:spTgt spid="44"/>
                                        </p:tgtEl>
                                        <p:attrNameLst>
                                          <p:attrName>ppt_x</p:attrName>
                                          <p:attrName>ppt_y</p:attrName>
                                        </p:attrNameLst>
                                      </p:cBhvr>
                                    </p:animMotion>
                                  </p:childTnLst>
                                </p:cTn>
                              </p:par>
                              <p:par>
                                <p:cTn id="74" presetID="0" presetClass="path" presetSubtype="0" accel="50000" decel="50000" fill="hold" nodeType="withEffect">
                                  <p:stCondLst>
                                    <p:cond delay="0"/>
                                  </p:stCondLst>
                                  <p:childTnLst>
                                    <p:animMotion origin="layout" path="M 4.44444E-6 3.7037E-7 C -0.00261 -0.00139 -0.00556 -0.00209 -0.00799 -0.00417 C -0.00608 -0.00556 -0.00452 -0.00463 -0.00243 -0.00417 C -0.00209 -0.00394 -0.00157 -0.00371 -0.00139 -0.00324 C -0.00105 -0.00232 -0.00157 -0.0007 -0.00105 3.7037E-7 C -0.0007 0.00046 -0.00035 -0.00093 4.44444E-6 -0.00139 C 0.00052 -0.00185 0.00312 -0.0051 0.00347 -0.0051 C 0.00382 -0.0051 0.00295 -0.00417 0.00277 -0.00371 C 0.0026 -0.00347 0.00208 -0.00047 0.00208 -0.00047 C 0.00243 3.7037E-7 0.00277 -0.00116 0.00312 -0.00139 C 0.00451 -0.00255 0.00434 -0.00232 0.0059 -0.00278 C 0.00659 0.00023 0.00503 0.00416 0.00277 0.00509 C 0.00138 0.00393 0.00052 0.00208 -0.0007 0.00046 C -0.00122 -0.00209 -0.00139 -0.00185 4.44444E-6 3.7037E-7 Z " pathEditMode="relative" ptsTypes="ffffffffffffff">
                                      <p:cBhvr>
                                        <p:cTn id="75" dur="2000" fill="hold"/>
                                        <p:tgtEl>
                                          <p:spTgt spid="46"/>
                                        </p:tgtEl>
                                        <p:attrNameLst>
                                          <p:attrName>ppt_x</p:attrName>
                                          <p:attrName>ppt_y</p:attrName>
                                        </p:attrNameLst>
                                      </p:cBhvr>
                                    </p:animMotion>
                                  </p:childTnLst>
                                </p:cTn>
                              </p:par>
                              <p:par>
                                <p:cTn id="76" presetID="0" presetClass="path" presetSubtype="0" accel="50000" decel="50000" fill="hold" nodeType="withEffect">
                                  <p:stCondLst>
                                    <p:cond delay="0"/>
                                  </p:stCondLst>
                                  <p:childTnLst>
                                    <p:animMotion origin="layout" path="M 1.66667E-6 -7.40741E-7 C 0.00278 -0.00255 0.00121 0.0037 0.00104 0.00509 C 0.00017 0.00255 -0.00087 0.00185 -0.00243 -7.40741E-7 C -0.00278 -0.00046 -0.00399 -0.00139 -0.00347 -0.00139 C -0.00243 -0.00139 -0.00174 0.00023 -0.0007 0.00093 C 0.00087 0.00069 0.00521 -0.00023 0.00104 -0.00139 C 1.66667E-6 -0.00046 -0.00208 0.00394 -0.00139 0.00093 C 0.00017 0.00139 0.00087 0.00324 0.00139 0.00093 C 0.00017 0.00046 0.00052 0.00069 1.66667E-6 -7.40741E-7 Z " pathEditMode="relative" ptsTypes="fffffffff">
                                      <p:cBhvr>
                                        <p:cTn id="77" dur="2000" fill="hold"/>
                                        <p:tgtEl>
                                          <p:spTgt spid="41"/>
                                        </p:tgtEl>
                                        <p:attrNameLst>
                                          <p:attrName>ppt_x</p:attrName>
                                          <p:attrName>ppt_y</p:attrName>
                                        </p:attrNameLst>
                                      </p:cBhvr>
                                    </p:animMotion>
                                  </p:childTnLst>
                                </p:cTn>
                              </p:par>
                              <p:par>
                                <p:cTn id="78" presetID="0" presetClass="path" presetSubtype="0" accel="50000" decel="50000" fill="hold" nodeType="withEffect">
                                  <p:stCondLst>
                                    <p:cond delay="0"/>
                                  </p:stCondLst>
                                  <p:childTnLst>
                                    <p:animMotion origin="layout" path="M 1.66667E-6 3.7037E-6 C -0.00017 -0.00185 -0.00139 -0.00625 0.00104 -0.00509 C 0.00052 -0.00324 1.66667E-6 -0.00301 -0.00139 -0.00232 C -0.00208 -0.00255 -0.00521 -0.00347 -0.00521 -0.00509 C -0.00521 -0.00556 -0.00451 -0.00486 -0.00416 -0.00463 C -0.00347 -0.00417 -0.00278 -0.00324 -0.00208 -0.00278 C -0.00035 -0.00162 -0.00104 -0.00232 0.00035 -0.00093 C 0.00139 -0.00139 0.00538 -0.00509 0.00209 -0.00278 C 0.00156 -0.00185 0.00122 -0.00093 0.0007 3.7037E-6 C 0.00035 0.00069 0.00052 -0.00162 0.00035 -0.00232 C 0.00018 -0.00278 -0.00035 -0.00347 1.66667E-6 -0.00371 C 0.00035 -0.00417 0.00087 -0.00347 0.00139 -0.00324 C 0.00209 -0.00232 0.00399 -0.00185 0.00347 -0.00093 C 0.00278 0.00023 0.00087 3.7037E-6 1.66667E-6 3.7037E-6 Z " pathEditMode="relative" ptsTypes="ffffffffffffff">
                                      <p:cBhvr>
                                        <p:cTn id="79" dur="2000" fill="hold"/>
                                        <p:tgtEl>
                                          <p:spTgt spid="45"/>
                                        </p:tgtEl>
                                        <p:attrNameLst>
                                          <p:attrName>ppt_x</p:attrName>
                                          <p:attrName>ppt_y</p:attrName>
                                        </p:attrNameLst>
                                      </p:cBhvr>
                                    </p:animMotion>
                                  </p:childTnLst>
                                </p:cTn>
                              </p:par>
                            </p:childTnLst>
                          </p:cTn>
                        </p:par>
                        <p:par>
                          <p:cTn id="80" fill="hold">
                            <p:stCondLst>
                              <p:cond delay="8000"/>
                            </p:stCondLst>
                            <p:childTnLst>
                              <p:par>
                                <p:cTn id="81" presetID="0" presetClass="path" presetSubtype="0" accel="50000" decel="50000" fill="hold" nodeType="afterEffect">
                                  <p:stCondLst>
                                    <p:cond delay="0"/>
                                  </p:stCondLst>
                                  <p:childTnLst>
                                    <p:animMotion origin="layout" path="M -3.61111E-6 2.26694E-7 L 0.3474 -0.11265 " pathEditMode="relative" rAng="0" ptsTypes="AA">
                                      <p:cBhvr>
                                        <p:cTn id="82" dur="2000" fill="hold"/>
                                        <p:tgtEl>
                                          <p:spTgt spid="41"/>
                                        </p:tgtEl>
                                        <p:attrNameLst>
                                          <p:attrName>ppt_x</p:attrName>
                                          <p:attrName>ppt_y</p:attrName>
                                        </p:attrNameLst>
                                      </p:cBhvr>
                                      <p:rCtr x="17361" y="-5644"/>
                                    </p:animMotion>
                                  </p:childTnLst>
                                </p:cTn>
                              </p:par>
                              <p:par>
                                <p:cTn id="83" presetID="0" presetClass="path" presetSubtype="0" accel="50000" decel="50000" fill="hold" nodeType="withEffect">
                                  <p:stCondLst>
                                    <p:cond delay="0"/>
                                  </p:stCondLst>
                                  <p:childTnLst>
                                    <p:animMotion origin="layout" path="M 1.94444E-6 -1.61925E-8 L 0.28958 0.00139 " pathEditMode="relative" rAng="0" ptsTypes="AA">
                                      <p:cBhvr>
                                        <p:cTn id="84" dur="2000" fill="hold"/>
                                        <p:tgtEl>
                                          <p:spTgt spid="45"/>
                                        </p:tgtEl>
                                        <p:attrNameLst>
                                          <p:attrName>ppt_x</p:attrName>
                                          <p:attrName>ppt_y</p:attrName>
                                        </p:attrNameLst>
                                      </p:cBhvr>
                                      <p:rCtr x="14479" y="69"/>
                                    </p:animMotion>
                                  </p:childTnLst>
                                </p:cTn>
                              </p:par>
                              <p:par>
                                <p:cTn id="85" presetID="0" presetClass="path" presetSubtype="0" accel="50000" decel="50000" fill="hold" nodeType="withEffect">
                                  <p:stCondLst>
                                    <p:cond delay="0"/>
                                  </p:stCondLst>
                                  <p:childTnLst>
                                    <p:animMotion origin="layout" path="M 4.44444E-6 1.57298E-7 L 0.32187 0.08073 " pathEditMode="relative" rAng="0" ptsTypes="AA">
                                      <p:cBhvr>
                                        <p:cTn id="86" dur="2000" fill="hold"/>
                                        <p:tgtEl>
                                          <p:spTgt spid="44"/>
                                        </p:tgtEl>
                                        <p:attrNameLst>
                                          <p:attrName>ppt_x</p:attrName>
                                          <p:attrName>ppt_y</p:attrName>
                                        </p:attrNameLst>
                                      </p:cBhvr>
                                      <p:rCtr x="16094" y="4025"/>
                                    </p:animMotion>
                                  </p:childTnLst>
                                </p:cTn>
                              </p:par>
                              <p:par>
                                <p:cTn id="87" presetID="0" presetClass="path" presetSubtype="0" accel="50000" decel="50000" fill="hold" nodeType="withEffect">
                                  <p:stCondLst>
                                    <p:cond delay="0"/>
                                  </p:stCondLst>
                                  <p:childTnLst>
                                    <p:animMotion origin="layout" path="M 1.66667E-6 -4.54083E-6 L 0.26962 0.00394 " pathEditMode="relative" rAng="0" ptsTypes="AA">
                                      <p:cBhvr>
                                        <p:cTn id="88" dur="2000" fill="hold"/>
                                        <p:tgtEl>
                                          <p:spTgt spid="46"/>
                                        </p:tgtEl>
                                        <p:attrNameLst>
                                          <p:attrName>ppt_x</p:attrName>
                                          <p:attrName>ppt_y</p:attrName>
                                        </p:attrNameLst>
                                      </p:cBhvr>
                                      <p:rCtr x="13472" y="185"/>
                                    </p:animMotion>
                                  </p:childTnLst>
                                </p:cTn>
                              </p:par>
                            </p:childTnLst>
                          </p:cTn>
                        </p:par>
                        <p:par>
                          <p:cTn id="89" fill="hold">
                            <p:stCondLst>
                              <p:cond delay="10000"/>
                            </p:stCondLst>
                            <p:childTnLst>
                              <p:par>
                                <p:cTn id="90" presetID="10" presetClass="exit" presetSubtype="0" fill="hold" grpId="1" nodeType="afterEffect">
                                  <p:stCondLst>
                                    <p:cond delay="0"/>
                                  </p:stCondLst>
                                  <p:childTnLst>
                                    <p:animEffect transition="out" filter="fade">
                                      <p:cBhvr>
                                        <p:cTn id="91" dur="2000"/>
                                        <p:tgtEl>
                                          <p:spTgt spid="32"/>
                                        </p:tgtEl>
                                      </p:cBhvr>
                                    </p:animEffect>
                                    <p:set>
                                      <p:cBhvr>
                                        <p:cTn id="92" dur="1" fill="hold">
                                          <p:stCondLst>
                                            <p:cond delay="1999"/>
                                          </p:stCondLst>
                                        </p:cTn>
                                        <p:tgtEl>
                                          <p:spTgt spid="32"/>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2000"/>
                                        <p:tgtEl>
                                          <p:spTgt spid="34"/>
                                        </p:tgtEl>
                                      </p:cBhvr>
                                    </p:animEffect>
                                    <p:set>
                                      <p:cBhvr>
                                        <p:cTn id="95" dur="1" fill="hold">
                                          <p:stCondLst>
                                            <p:cond delay="1999"/>
                                          </p:stCondLst>
                                        </p:cTn>
                                        <p:tgtEl>
                                          <p:spTgt spid="34"/>
                                        </p:tgtEl>
                                        <p:attrNameLst>
                                          <p:attrName>style.visibility</p:attrName>
                                        </p:attrNameLst>
                                      </p:cBhvr>
                                      <p:to>
                                        <p:strVal val="hidden"/>
                                      </p:to>
                                    </p:set>
                                  </p:childTnLst>
                                </p:cTn>
                              </p:par>
                              <p:par>
                                <p:cTn id="96" presetID="6" presetClass="emph" presetSubtype="0" fill="hold" grpId="1" nodeType="withEffect">
                                  <p:stCondLst>
                                    <p:cond delay="0"/>
                                  </p:stCondLst>
                                  <p:childTnLst>
                                    <p:animScale>
                                      <p:cBhvr>
                                        <p:cTn id="97" dur="2000" fill="hold"/>
                                        <p:tgtEl>
                                          <p:spTgt spid="35"/>
                                        </p:tgtEl>
                                      </p:cBhvr>
                                      <p:by x="41600" y="41600"/>
                                    </p:animScale>
                                  </p:childTnLst>
                                </p:cTn>
                              </p:par>
                              <p:par>
                                <p:cTn id="98" presetID="7" presetClass="emph" presetSubtype="2" fill="hold" nodeType="withEffect">
                                  <p:stCondLst>
                                    <p:cond delay="0"/>
                                  </p:stCondLst>
                                  <p:childTnLst>
                                    <p:animClr clrSpc="rgb" dir="cw">
                                      <p:cBhvr>
                                        <p:cTn id="99" dur="2000" fill="hold"/>
                                        <p:tgtEl>
                                          <p:spTgt spid="35"/>
                                        </p:tgtEl>
                                        <p:attrNameLst>
                                          <p:attrName>stroke.color</p:attrName>
                                        </p:attrNameLst>
                                      </p:cBhvr>
                                      <p:to>
                                        <a:schemeClr val="tx1"/>
                                      </p:to>
                                    </p:animClr>
                                    <p:set>
                                      <p:cBhvr>
                                        <p:cTn id="100" dur="2000" fill="hold"/>
                                        <p:tgtEl>
                                          <p:spTgt spid="35"/>
                                        </p:tgtEl>
                                        <p:attrNameLst>
                                          <p:attrName>stroke.on</p:attrName>
                                        </p:attrNameLst>
                                      </p:cBhvr>
                                      <p:to>
                                        <p:strVal val="true"/>
                                      </p:to>
                                    </p:set>
                                  </p:childTnLst>
                                </p:cTn>
                              </p:par>
                              <p:par>
                                <p:cTn id="101" presetID="0" presetClass="path" presetSubtype="0" fill="hold" grpId="2" nodeType="withEffect">
                                  <p:stCondLst>
                                    <p:cond delay="0"/>
                                  </p:stCondLst>
                                  <p:childTnLst>
                                    <p:animMotion origin="layout" path="M 2.22222E-6 0.09977 L 2.22222E-6 -0.00023 " pathEditMode="relative" rAng="0" ptsTypes="AA">
                                      <p:cBhvr>
                                        <p:cTn id="102" dur="2000" fill="hold"/>
                                        <p:tgtEl>
                                          <p:spTgt spid="36">
                                            <p:txEl>
                                              <p:pRg st="0" end="0"/>
                                            </p:txEl>
                                          </p:spTgt>
                                        </p:tgtEl>
                                        <p:attrNameLst>
                                          <p:attrName>ppt_x</p:attrName>
                                          <p:attrName>ppt_y</p:attrName>
                                        </p:attrNameLst>
                                      </p:cBhvr>
                                      <p:rCtr x="0" y="-5000"/>
                                    </p:animMotion>
                                  </p:childTnLst>
                                </p:cTn>
                              </p:par>
                              <p:par>
                                <p:cTn id="103" presetID="6" presetClass="emph" presetSubtype="0" fill="hold" grpId="3" nodeType="withEffect">
                                  <p:stCondLst>
                                    <p:cond delay="0"/>
                                  </p:stCondLst>
                                  <p:childTnLst>
                                    <p:animScale>
                                      <p:cBhvr>
                                        <p:cTn id="104" dur="2000" fill="hold"/>
                                        <p:tgtEl>
                                          <p:spTgt spid="36">
                                            <p:txEl>
                                              <p:pRg st="0" end="0"/>
                                            </p:txEl>
                                          </p:spTgt>
                                        </p:tgtEl>
                                      </p:cBhvr>
                                      <p:by x="50000" y="50000"/>
                                    </p:animScale>
                                  </p:childTnLst>
                                </p:cTn>
                              </p:par>
                              <p:par>
                                <p:cTn id="105" presetID="3" presetClass="emph" presetSubtype="2" fill="hold" grpId="4" nodeType="withEffect">
                                  <p:stCondLst>
                                    <p:cond delay="0"/>
                                  </p:stCondLst>
                                  <p:childTnLst>
                                    <p:animClr clrSpc="rgb" dir="cw">
                                      <p:cBhvr override="childStyle">
                                        <p:cTn id="106" dur="2000" fill="hold"/>
                                        <p:tgtEl>
                                          <p:spTgt spid="36">
                                            <p:txEl>
                                              <p:pRg st="0" end="0"/>
                                            </p:txEl>
                                          </p:spTgt>
                                        </p:tgtEl>
                                        <p:attrNameLst>
                                          <p:attrName>style.color</p:attrName>
                                        </p:attrNameLst>
                                      </p:cBhvr>
                                      <p:to>
                                        <a:schemeClr val="tx1"/>
                                      </p:to>
                                    </p:animClr>
                                  </p:childTnLst>
                                </p:cTn>
                              </p:par>
                              <p:par>
                                <p:cTn id="107" presetID="3" presetClass="emph" presetSubtype="2" fill="hold" nodeType="withEffect">
                                  <p:stCondLst>
                                    <p:cond delay="0"/>
                                  </p:stCondLst>
                                  <p:childTnLst>
                                    <p:animClr clrSpc="rgb" dir="cw">
                                      <p:cBhvr override="childStyle">
                                        <p:cTn id="108" dur="2000" fill="hold"/>
                                        <p:tgtEl>
                                          <p:spTgt spid="39">
                                            <p:txEl>
                                              <p:pRg st="0" end="0"/>
                                            </p:txEl>
                                          </p:spTgt>
                                        </p:tgtEl>
                                        <p:attrNameLst>
                                          <p:attrName>style.color</p:attrName>
                                        </p:attrNameLst>
                                      </p:cBhvr>
                                      <p:to>
                                        <a:schemeClr val="tx1"/>
                                      </p:to>
                                    </p:animClr>
                                  </p:childTnLst>
                                </p:cTn>
                              </p:par>
                              <p:par>
                                <p:cTn id="109" presetID="3" presetClass="emph" presetSubtype="2" fill="hold" nodeType="withEffect">
                                  <p:stCondLst>
                                    <p:cond delay="0"/>
                                  </p:stCondLst>
                                  <p:childTnLst>
                                    <p:animClr clrSpc="rgb" dir="cw">
                                      <p:cBhvr override="childStyle">
                                        <p:cTn id="110" dur="2000" fill="hold"/>
                                        <p:tgtEl>
                                          <p:spTgt spid="37">
                                            <p:txEl>
                                              <p:pRg st="0" end="0"/>
                                            </p:txEl>
                                          </p:spTgt>
                                        </p:tgtEl>
                                        <p:attrNameLst>
                                          <p:attrName>style.color</p:attrName>
                                        </p:attrNameLst>
                                      </p:cBhvr>
                                      <p:to>
                                        <a:schemeClr val="tx1"/>
                                      </p:to>
                                    </p:animClr>
                                  </p:childTnLst>
                                </p:cTn>
                              </p:par>
                              <p:par>
                                <p:cTn id="111" presetID="10" presetClass="entr" presetSubtype="0" fill="hold" grpId="0" nodeType="with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fade">
                                      <p:cBhvr>
                                        <p:cTn id="113" dur="500"/>
                                        <p:tgtEl>
                                          <p:spTgt spid="22"/>
                                        </p:tgtEl>
                                      </p:cBhvr>
                                    </p:animEffect>
                                  </p:childTnLst>
                                </p:cTn>
                              </p:par>
                              <p:par>
                                <p:cTn id="114" presetID="10" presetClass="entr" presetSubtype="0"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4" grpId="0" animBg="1"/>
      <p:bldP spid="34" grpId="1" animBg="1"/>
      <p:bldP spid="35" grpId="0" animBg="1"/>
      <p:bldP spid="35" grpId="1" animBg="1"/>
      <p:bldP spid="36" grpId="0" build="allAtOnce"/>
      <p:bldP spid="36" grpId="1" build="allAtOnce"/>
      <p:bldP spid="36" grpId="2" build="allAtOnce"/>
      <p:bldP spid="36" grpId="3" build="allAtOnce"/>
      <p:bldP spid="36" grpId="4" build="allAtOnce"/>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9048"/>
            <a:ext cx="8229600" cy="1066800"/>
          </a:xfrm>
        </p:spPr>
        <p:txBody>
          <a:bodyPr>
            <a:normAutofit/>
          </a:bodyPr>
          <a:lstStyle/>
          <a:p>
            <a:r>
              <a:rPr lang="en-US" dirty="0"/>
              <a:t>Where do digested monomers go?</a:t>
            </a:r>
          </a:p>
        </p:txBody>
      </p:sp>
      <p:pic>
        <p:nvPicPr>
          <p:cNvPr id="3" name="Picture 2" descr="glucose labeled06.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7800" y="1524000"/>
            <a:ext cx="2667000" cy="1778000"/>
          </a:xfrm>
          <a:prstGeom prst="rect">
            <a:avLst/>
          </a:prstGeom>
        </p:spPr>
      </p:pic>
      <p:sp>
        <p:nvSpPr>
          <p:cNvPr id="4" name="TextBox 3"/>
          <p:cNvSpPr txBox="1"/>
          <p:nvPr/>
        </p:nvSpPr>
        <p:spPr>
          <a:xfrm>
            <a:off x="1371600" y="3276600"/>
            <a:ext cx="3048000" cy="584776"/>
          </a:xfrm>
          <a:prstGeom prst="rect">
            <a:avLst/>
          </a:prstGeom>
          <a:noFill/>
        </p:spPr>
        <p:txBody>
          <a:bodyPr wrap="square" rtlCol="0">
            <a:spAutoFit/>
          </a:bodyPr>
          <a:lstStyle/>
          <a:p>
            <a:r>
              <a:rPr lang="en-US" sz="3200" dirty="0"/>
              <a:t>glucose</a:t>
            </a:r>
          </a:p>
        </p:txBody>
      </p:sp>
      <p:sp>
        <p:nvSpPr>
          <p:cNvPr id="9" name="TextBox 8"/>
          <p:cNvSpPr txBox="1"/>
          <p:nvPr/>
        </p:nvSpPr>
        <p:spPr>
          <a:xfrm>
            <a:off x="1219200" y="5867400"/>
            <a:ext cx="3048000" cy="584776"/>
          </a:xfrm>
          <a:prstGeom prst="rect">
            <a:avLst/>
          </a:prstGeom>
          <a:noFill/>
        </p:spPr>
        <p:txBody>
          <a:bodyPr wrap="square" rtlCol="0">
            <a:spAutoFit/>
          </a:bodyPr>
          <a:lstStyle/>
          <a:p>
            <a:r>
              <a:rPr lang="en-US" sz="3200" dirty="0"/>
              <a:t>glycerol</a:t>
            </a:r>
          </a:p>
        </p:txBody>
      </p:sp>
      <p:sp>
        <p:nvSpPr>
          <p:cNvPr id="10" name="TextBox 9"/>
          <p:cNvSpPr txBox="1"/>
          <p:nvPr/>
        </p:nvSpPr>
        <p:spPr>
          <a:xfrm>
            <a:off x="5492140" y="5855904"/>
            <a:ext cx="3048000" cy="584776"/>
          </a:xfrm>
          <a:prstGeom prst="rect">
            <a:avLst/>
          </a:prstGeom>
          <a:noFill/>
        </p:spPr>
        <p:txBody>
          <a:bodyPr wrap="square" rtlCol="0">
            <a:spAutoFit/>
          </a:bodyPr>
          <a:lstStyle/>
          <a:p>
            <a:r>
              <a:rPr lang="en-US" sz="3200" dirty="0"/>
              <a:t>amino acid</a:t>
            </a:r>
          </a:p>
        </p:txBody>
      </p:sp>
      <p:sp>
        <p:nvSpPr>
          <p:cNvPr id="11" name="TextBox 10"/>
          <p:cNvSpPr txBox="1"/>
          <p:nvPr/>
        </p:nvSpPr>
        <p:spPr>
          <a:xfrm>
            <a:off x="5410200" y="3302000"/>
            <a:ext cx="3048000" cy="584776"/>
          </a:xfrm>
          <a:prstGeom prst="rect">
            <a:avLst/>
          </a:prstGeom>
          <a:noFill/>
        </p:spPr>
        <p:txBody>
          <a:bodyPr wrap="square" rtlCol="0">
            <a:spAutoFit/>
          </a:bodyPr>
          <a:lstStyle/>
          <a:p>
            <a:r>
              <a:rPr lang="en-US" sz="3200" dirty="0"/>
              <a:t>fatty acid</a:t>
            </a:r>
          </a:p>
        </p:txBody>
      </p:sp>
      <p:pic>
        <p:nvPicPr>
          <p:cNvPr id="5" name="Picture 4" descr="glycerol labeled06.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5591" y="4438073"/>
            <a:ext cx="2372591" cy="1581727"/>
          </a:xfrm>
          <a:prstGeom prst="rect">
            <a:avLst/>
          </a:prstGeom>
        </p:spPr>
      </p:pic>
      <p:pic>
        <p:nvPicPr>
          <p:cNvPr id="6" name="Picture 5" descr="saturated fatty acid labeled06.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00600" y="1295400"/>
            <a:ext cx="3429000" cy="2286000"/>
          </a:xfrm>
          <a:prstGeom prst="rect">
            <a:avLst/>
          </a:prstGeom>
        </p:spPr>
      </p:pic>
      <p:pic>
        <p:nvPicPr>
          <p:cNvPr id="7" name="Picture 6" descr="amino acid A labeled06.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24400" y="3886776"/>
            <a:ext cx="3733800" cy="2133024"/>
          </a:xfrm>
          <a:prstGeom prst="rect">
            <a:avLst/>
          </a:prstGeom>
        </p:spPr>
      </p:pic>
      <p:sp>
        <p:nvSpPr>
          <p:cNvPr id="8" name="Slide Number Placeholder 7"/>
          <p:cNvSpPr>
            <a:spLocks noGrp="1"/>
          </p:cNvSpPr>
          <p:nvPr>
            <p:ph type="sldNum" sz="quarter" idx="4294967295"/>
          </p:nvPr>
        </p:nvSpPr>
        <p:spPr>
          <a:xfrm>
            <a:off x="6553200" y="6411574"/>
            <a:ext cx="2133600" cy="365125"/>
          </a:xfrm>
          <a:prstGeom prst="rect">
            <a:avLst/>
          </a:prstGeom>
        </p:spPr>
        <p:txBody>
          <a:bodyPr/>
          <a:lstStyle/>
          <a:p>
            <a:fld id="{D3A1C050-F6FE-0E43-A9D0-F8EEADE3D1E4}" type="slidenum">
              <a:rPr lang="en-US" smtClean="0"/>
              <a:pPr/>
              <a:t>16</a:t>
            </a:fld>
            <a:endParaRPr lang="en-US"/>
          </a:p>
        </p:txBody>
      </p:sp>
      <p:pic>
        <p:nvPicPr>
          <p:cNvPr id="12" name="Picture 2" descr="C:\Users\Christa Haverly\Dropbox (CarbonTIME)\2 CTIME2 General (1)\2.2 Curriculum Development\2.2.2 Media and Images\1 From Craig\Graphics-Images\animal cell 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2975263"/>
            <a:ext cx="1981200" cy="197802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4" name="Straight Arrow Connector 13"/>
          <p:cNvCxnSpPr/>
          <p:nvPr/>
        </p:nvCxnSpPr>
        <p:spPr>
          <a:xfrm>
            <a:off x="3331853" y="2498269"/>
            <a:ext cx="374732" cy="680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2895600" y="4438073"/>
            <a:ext cx="436253" cy="3951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4911766" y="2975262"/>
            <a:ext cx="498434" cy="340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5099132" y="4163786"/>
            <a:ext cx="393008" cy="2742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579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Connecting Questions about Processes at Different Scales: Biosynthesis</a:t>
            </a:r>
          </a:p>
        </p:txBody>
      </p:sp>
      <p:sp>
        <p:nvSpPr>
          <p:cNvPr id="3" name="Slide Number Placeholder 2"/>
          <p:cNvSpPr>
            <a:spLocks noGrp="1"/>
          </p:cNvSpPr>
          <p:nvPr>
            <p:ph type="sldNum" sz="quarter" idx="12"/>
          </p:nvPr>
        </p:nvSpPr>
        <p:spPr/>
        <p:txBody>
          <a:bodyPr/>
          <a:lstStyle/>
          <a:p>
            <a:pPr>
              <a:defRPr/>
            </a:pPr>
            <a:fld id="{5D792AEC-9DB8-45F6-BF24-EC4A02790AA9}" type="slidenum">
              <a:rPr lang="en-US"/>
              <a:pPr>
                <a:defRPr/>
              </a:pPr>
              <a:t>17</a:t>
            </a:fld>
            <a:endParaRPr lang="en-US"/>
          </a:p>
        </p:txBody>
      </p:sp>
      <p:graphicFrame>
        <p:nvGraphicFramePr>
          <p:cNvPr id="9" name="Content Placeholder 4"/>
          <p:cNvGraphicFramePr>
            <a:graphicFrameLocks noGrp="1"/>
          </p:cNvGraphicFramePr>
          <p:nvPr>
            <p:ph sz="half" idx="2"/>
          </p:nvPr>
        </p:nvGraphicFramePr>
        <p:xfrm>
          <a:off x="770023" y="2159000"/>
          <a:ext cx="7507703" cy="2702306"/>
        </p:xfrm>
        <a:graphic>
          <a:graphicData uri="http://schemas.openxmlformats.org/drawingml/2006/table">
            <a:tbl>
              <a:tblPr firstRow="1" bandRow="1">
                <a:tableStyleId>{7E9639D4-E3E2-4D34-9284-5A2195B3D0D7}</a:tableStyleId>
              </a:tblPr>
              <a:tblGrid>
                <a:gridCol w="3814702">
                  <a:extLst>
                    <a:ext uri="{9D8B030D-6E8A-4147-A177-3AD203B41FA5}">
                      <a16:colId xmlns:a16="http://schemas.microsoft.com/office/drawing/2014/main" val="20000"/>
                    </a:ext>
                  </a:extLst>
                </a:gridCol>
                <a:gridCol w="3693001">
                  <a:extLst>
                    <a:ext uri="{9D8B030D-6E8A-4147-A177-3AD203B41FA5}">
                      <a16:colId xmlns:a16="http://schemas.microsoft.com/office/drawing/2014/main" val="20001"/>
                    </a:ext>
                  </a:extLst>
                </a:gridCol>
              </a:tblGrid>
              <a:tr h="370840">
                <a:tc>
                  <a:txBody>
                    <a:bodyPr/>
                    <a:lstStyle/>
                    <a:p>
                      <a:pPr algn="ctr"/>
                      <a:r>
                        <a:rPr lang="en-US" sz="2400" dirty="0"/>
                        <a:t>Scale</a:t>
                      </a:r>
                    </a:p>
                  </a:txBody>
                  <a:tcPr marL="44873" marR="44873"/>
                </a:tc>
                <a:tc>
                  <a:txBody>
                    <a:bodyPr/>
                    <a:lstStyle/>
                    <a:p>
                      <a:pPr algn="ctr"/>
                      <a:r>
                        <a:rPr lang="en-US" sz="2400" dirty="0"/>
                        <a:t>Questions</a:t>
                      </a:r>
                    </a:p>
                  </a:txBody>
                  <a:tcPr marL="44873" marR="44873"/>
                </a:tc>
                <a:extLst>
                  <a:ext uri="{0D108BD9-81ED-4DB2-BD59-A6C34878D82A}">
                    <a16:rowId xmlns:a16="http://schemas.microsoft.com/office/drawing/2014/main" val="10000"/>
                  </a:ext>
                </a:extLst>
              </a:tr>
              <a:tr h="599186">
                <a:tc>
                  <a:txBody>
                    <a:bodyPr/>
                    <a:lstStyle/>
                    <a:p>
                      <a:r>
                        <a:rPr lang="en-US" sz="2400" dirty="0"/>
                        <a:t>Macroscopic</a:t>
                      </a:r>
                      <a:r>
                        <a:rPr lang="en-US" sz="2400" baseline="0" dirty="0"/>
                        <a:t> Scale</a:t>
                      </a:r>
                      <a:endParaRPr lang="en-US" sz="2400" dirty="0"/>
                    </a:p>
                  </a:txBody>
                  <a:tcPr marL="44873" marR="44873" anchor="ctr"/>
                </a:tc>
                <a:tc>
                  <a:txBody>
                    <a:bodyPr/>
                    <a:lstStyle/>
                    <a:p>
                      <a:r>
                        <a:rPr lang="en-US" sz="2400" dirty="0"/>
                        <a:t>How do</a:t>
                      </a:r>
                      <a:r>
                        <a:rPr lang="en-US" sz="2400" baseline="0" dirty="0"/>
                        <a:t> cows grow?</a:t>
                      </a:r>
                      <a:endParaRPr lang="en-US" sz="2400" dirty="0"/>
                    </a:p>
                  </a:txBody>
                  <a:tcPr marL="44873" marR="44873" anchor="ctr"/>
                </a:tc>
                <a:extLst>
                  <a:ext uri="{0D108BD9-81ED-4DB2-BD59-A6C34878D82A}">
                    <a16:rowId xmlns:a16="http://schemas.microsoft.com/office/drawing/2014/main" val="10001"/>
                  </a:ext>
                </a:extLst>
              </a:tr>
              <a:tr h="553974">
                <a:tc>
                  <a:txBody>
                    <a:bodyPr/>
                    <a:lstStyle/>
                    <a:p>
                      <a:r>
                        <a:rPr lang="en-US" sz="2400" dirty="0"/>
                        <a:t>Microscopic</a:t>
                      </a:r>
                      <a:r>
                        <a:rPr lang="en-US" sz="2400" baseline="0" dirty="0"/>
                        <a:t> Scale</a:t>
                      </a:r>
                      <a:endParaRPr lang="en-US" sz="2400" dirty="0"/>
                    </a:p>
                  </a:txBody>
                  <a:tcPr marL="44873" marR="44873" anchor="ctr"/>
                </a:tc>
                <a:tc>
                  <a:txBody>
                    <a:bodyPr/>
                    <a:lstStyle/>
                    <a:p>
                      <a:r>
                        <a:rPr lang="en-US" sz="2400" dirty="0"/>
                        <a:t>How do cows’ cells use small organic molecules to grow?</a:t>
                      </a:r>
                    </a:p>
                  </a:txBody>
                  <a:tcPr marL="44873" marR="44873" anchor="ctr"/>
                </a:tc>
                <a:extLst>
                  <a:ext uri="{0D108BD9-81ED-4DB2-BD59-A6C34878D82A}">
                    <a16:rowId xmlns:a16="http://schemas.microsoft.com/office/drawing/2014/main" val="10002"/>
                  </a:ext>
                </a:extLst>
              </a:tr>
              <a:tr h="553974">
                <a:tc>
                  <a:txBody>
                    <a:bodyPr/>
                    <a:lstStyle/>
                    <a:p>
                      <a:r>
                        <a:rPr lang="en-US" sz="2400" dirty="0"/>
                        <a:t>Atomic-Molecular</a:t>
                      </a:r>
                      <a:r>
                        <a:rPr lang="en-US" sz="2400" baseline="0" dirty="0"/>
                        <a:t> Scale</a:t>
                      </a:r>
                      <a:endParaRPr lang="en-US" sz="2400" dirty="0"/>
                    </a:p>
                  </a:txBody>
                  <a:tcPr marL="44873" marR="4487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How do cells</a:t>
                      </a:r>
                      <a:r>
                        <a:rPr lang="en-US" sz="2400" baseline="0" dirty="0"/>
                        <a:t> make their large organic molecules</a:t>
                      </a:r>
                      <a:r>
                        <a:rPr lang="en-US" sz="2400" dirty="0"/>
                        <a:t>? </a:t>
                      </a:r>
                    </a:p>
                  </a:txBody>
                  <a:tcPr marL="44873" marR="44873"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7753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Documents and Settings\Craig Douglas\My Documents\for JJ\Visual Teaching Tools\Animal\food use flow chart.png"/>
          <p:cNvPicPr>
            <a:picLocks noChangeAspect="1" noChangeArrowheads="1"/>
          </p:cNvPicPr>
          <p:nvPr/>
        </p:nvPicPr>
        <p:blipFill rotWithShape="1">
          <a:blip r:embed="rId3">
            <a:extLst>
              <a:ext uri="{28A0092B-C50C-407E-A947-70E740481C1C}">
                <a14:useLocalDpi xmlns:a14="http://schemas.microsoft.com/office/drawing/2010/main" val="0"/>
              </a:ext>
            </a:extLst>
          </a:blip>
          <a:srcRect l="4447" t="6493" r="4447" b="6517"/>
          <a:stretch/>
        </p:blipFill>
        <p:spPr bwMode="auto">
          <a:xfrm>
            <a:off x="457200" y="457200"/>
            <a:ext cx="8229600" cy="5954713"/>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TextBox 4"/>
          <p:cNvSpPr txBox="1">
            <a:spLocks noChangeArrowheads="1"/>
          </p:cNvSpPr>
          <p:nvPr/>
        </p:nvSpPr>
        <p:spPr bwMode="auto">
          <a:xfrm>
            <a:off x="1116013" y="3153375"/>
            <a:ext cx="8064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en-US" sz="2400" dirty="0"/>
              <a:t>Food</a:t>
            </a:r>
          </a:p>
        </p:txBody>
      </p:sp>
      <p:sp>
        <p:nvSpPr>
          <p:cNvPr id="22" name="TextBox 6"/>
          <p:cNvSpPr txBox="1">
            <a:spLocks noChangeArrowheads="1"/>
          </p:cNvSpPr>
          <p:nvPr/>
        </p:nvSpPr>
        <p:spPr bwMode="auto">
          <a:xfrm>
            <a:off x="3798888" y="3153375"/>
            <a:ext cx="13525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en-US" sz="2400"/>
              <a:t>Digestion</a:t>
            </a:r>
          </a:p>
        </p:txBody>
      </p:sp>
      <p:sp>
        <p:nvSpPr>
          <p:cNvPr id="23" name="TextBox 8"/>
          <p:cNvSpPr txBox="1">
            <a:spLocks noChangeArrowheads="1"/>
          </p:cNvSpPr>
          <p:nvPr/>
        </p:nvSpPr>
        <p:spPr bwMode="auto">
          <a:xfrm>
            <a:off x="6627723" y="1795194"/>
            <a:ext cx="17272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altLang="en-US" sz="2400" dirty="0"/>
              <a:t>Materials</a:t>
            </a:r>
            <a:br>
              <a:rPr lang="en-US" altLang="en-US" sz="2400" dirty="0"/>
            </a:br>
            <a:r>
              <a:rPr lang="en-US" altLang="en-US" sz="2400" dirty="0"/>
              <a:t>for growth:</a:t>
            </a:r>
            <a:br>
              <a:rPr lang="en-US" altLang="en-US" sz="2400" dirty="0"/>
            </a:br>
            <a:r>
              <a:rPr lang="en-US" altLang="en-US" sz="2400" dirty="0"/>
              <a:t>Biosynthesis</a:t>
            </a:r>
          </a:p>
        </p:txBody>
      </p:sp>
      <p:sp>
        <p:nvSpPr>
          <p:cNvPr id="24" name="TextBox 10"/>
          <p:cNvSpPr txBox="1">
            <a:spLocks noChangeArrowheads="1"/>
          </p:cNvSpPr>
          <p:nvPr/>
        </p:nvSpPr>
        <p:spPr bwMode="auto">
          <a:xfrm>
            <a:off x="6733247" y="3875568"/>
            <a:ext cx="15367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altLang="en-US" sz="2400" dirty="0"/>
              <a:t>Energy:</a:t>
            </a:r>
            <a:br>
              <a:rPr lang="en-US" altLang="en-US" sz="2400" dirty="0"/>
            </a:br>
            <a:r>
              <a:rPr lang="en-US" altLang="en-US" sz="2400" dirty="0"/>
              <a:t>Cellular </a:t>
            </a:r>
            <a:br>
              <a:rPr lang="en-US" altLang="en-US" sz="2400" dirty="0"/>
            </a:br>
            <a:r>
              <a:rPr lang="en-US" altLang="en-US" sz="2400" dirty="0"/>
              <a:t>respiration</a:t>
            </a:r>
          </a:p>
        </p:txBody>
      </p:sp>
      <p:sp>
        <p:nvSpPr>
          <p:cNvPr id="2" name="Title 1"/>
          <p:cNvSpPr>
            <a:spLocks noGrp="1"/>
          </p:cNvSpPr>
          <p:nvPr>
            <p:ph type="title"/>
          </p:nvPr>
        </p:nvSpPr>
        <p:spPr>
          <a:xfrm>
            <a:off x="457200" y="457200"/>
            <a:ext cx="8229600" cy="703943"/>
          </a:xfrm>
        </p:spPr>
        <p:txBody>
          <a:bodyPr>
            <a:normAutofit fontScale="90000"/>
          </a:bodyPr>
          <a:lstStyle/>
          <a:p>
            <a:pPr fontAlgn="auto">
              <a:spcBef>
                <a:spcPts val="0"/>
              </a:spcBef>
              <a:spcAft>
                <a:spcPts val="0"/>
              </a:spcAft>
              <a:defRPr/>
            </a:pPr>
            <a:r>
              <a:rPr lang="en-US" dirty="0"/>
              <a:t>How do cows’ cells use food to grow?</a:t>
            </a:r>
          </a:p>
        </p:txBody>
      </p:sp>
      <p:sp>
        <p:nvSpPr>
          <p:cNvPr id="3" name="Slide Number Placeholder 2"/>
          <p:cNvSpPr>
            <a:spLocks noGrp="1"/>
          </p:cNvSpPr>
          <p:nvPr>
            <p:ph type="sldNum" sz="quarter" idx="12"/>
          </p:nvPr>
        </p:nvSpPr>
        <p:spPr/>
        <p:txBody>
          <a:bodyPr/>
          <a:lstStyle/>
          <a:p>
            <a:fld id="{D3A1C050-F6FE-0E43-A9D0-F8EEADE3D1E4}" type="slidenum">
              <a:rPr lang="en-US" smtClean="0"/>
              <a:pPr/>
              <a:t>18</a:t>
            </a:fld>
            <a:endParaRPr lang="en-US"/>
          </a:p>
        </p:txBody>
      </p:sp>
      <p:sp>
        <p:nvSpPr>
          <p:cNvPr id="18" name="Oval 17"/>
          <p:cNvSpPr/>
          <p:nvPr/>
        </p:nvSpPr>
        <p:spPr>
          <a:xfrm>
            <a:off x="6496191" y="1510301"/>
            <a:ext cx="1990264" cy="176993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511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59"/>
            <a:ext cx="8229600" cy="844004"/>
          </a:xfrm>
        </p:spPr>
        <p:txBody>
          <a:bodyPr>
            <a:normAutofit/>
          </a:bodyPr>
          <a:lstStyle/>
          <a:p>
            <a:r>
              <a:rPr lang="en-US" dirty="0"/>
              <a:t>Remember what’s in cow muscles</a:t>
            </a:r>
          </a:p>
        </p:txBody>
      </p:sp>
      <p:sp>
        <p:nvSpPr>
          <p:cNvPr id="3" name="Content Placeholder 2"/>
          <p:cNvSpPr>
            <a:spLocks noGrp="1"/>
          </p:cNvSpPr>
          <p:nvPr>
            <p:ph idx="1"/>
          </p:nvPr>
        </p:nvSpPr>
        <p:spPr>
          <a:xfrm>
            <a:off x="457201" y="1105751"/>
            <a:ext cx="5486399" cy="5029200"/>
          </a:xfrm>
        </p:spPr>
        <p:txBody>
          <a:bodyPr>
            <a:normAutofit/>
          </a:bodyPr>
          <a:lstStyle/>
          <a:p>
            <a:pPr marL="0" indent="0">
              <a:buNone/>
            </a:pPr>
            <a:r>
              <a:rPr lang="en-US" dirty="0"/>
              <a:t>PROTEIN</a:t>
            </a:r>
            <a:endParaRPr lang="en-US" sz="8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FAT</a:t>
            </a:r>
          </a:p>
        </p:txBody>
      </p:sp>
      <p:sp>
        <p:nvSpPr>
          <p:cNvPr id="6" name="Slide Number Placeholder 5"/>
          <p:cNvSpPr>
            <a:spLocks noGrp="1"/>
          </p:cNvSpPr>
          <p:nvPr>
            <p:ph type="sldNum" sz="quarter" idx="4294967295"/>
          </p:nvPr>
        </p:nvSpPr>
        <p:spPr>
          <a:xfrm>
            <a:off x="6553200" y="6411574"/>
            <a:ext cx="2133600" cy="365125"/>
          </a:xfrm>
          <a:prstGeom prst="rect">
            <a:avLst/>
          </a:prstGeom>
        </p:spPr>
        <p:txBody>
          <a:bodyPr/>
          <a:lstStyle/>
          <a:p>
            <a:fld id="{D3A1C050-F6FE-0E43-A9D0-F8EEADE3D1E4}" type="slidenum">
              <a:rPr lang="en-US" smtClean="0"/>
              <a:pPr/>
              <a:t>19</a:t>
            </a:fld>
            <a:endParaRPr lang="en-US"/>
          </a:p>
        </p:txBody>
      </p:sp>
      <p:pic>
        <p:nvPicPr>
          <p:cNvPr id="12" name="Picture 1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2618" y="963839"/>
            <a:ext cx="2955633" cy="5636776"/>
          </a:xfrm>
          <a:prstGeom prst="rect">
            <a:avLst/>
          </a:prstGeom>
          <a:noFill/>
          <a:ln w="9525">
            <a:noFill/>
            <a:miter lim="800000"/>
            <a:headEnd/>
            <a:tailEnd/>
          </a:ln>
        </p:spPr>
      </p:pic>
      <p:pic>
        <p:nvPicPr>
          <p:cNvPr id="14" name="Picture 13"/>
          <p:cNvPicPr>
            <a:picLocks noChangeAspect="1"/>
          </p:cNvPicPr>
          <p:nvPr/>
        </p:nvPicPr>
        <p:blipFill>
          <a:blip r:embed="rId4"/>
          <a:stretch>
            <a:fillRect/>
          </a:stretch>
        </p:blipFill>
        <p:spPr>
          <a:xfrm rot="5400000">
            <a:off x="1669070" y="447799"/>
            <a:ext cx="2020934" cy="4324171"/>
          </a:xfrm>
          <a:prstGeom prst="rect">
            <a:avLst/>
          </a:prstGeom>
        </p:spPr>
      </p:pic>
      <p:pic>
        <p:nvPicPr>
          <p:cNvPr id="15" name="Picture 14"/>
          <p:cNvPicPr>
            <a:picLocks noChangeAspect="1"/>
          </p:cNvPicPr>
          <p:nvPr/>
        </p:nvPicPr>
        <p:blipFill>
          <a:blip r:embed="rId5"/>
          <a:stretch>
            <a:fillRect/>
          </a:stretch>
        </p:blipFill>
        <p:spPr>
          <a:xfrm>
            <a:off x="1185200" y="3525521"/>
            <a:ext cx="2669429" cy="3332480"/>
          </a:xfrm>
          <a:prstGeom prst="rect">
            <a:avLst/>
          </a:prstGeom>
        </p:spPr>
      </p:pic>
    </p:spTree>
    <p:extLst>
      <p:ext uri="{BB962C8B-B14F-4D97-AF65-F5344CB8AC3E}">
        <p14:creationId xmlns:p14="http://schemas.microsoft.com/office/powerpoint/2010/main" val="2475694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C5A694-C366-0448-B786-07E98FED6322}"/>
              </a:ext>
            </a:extLst>
          </p:cNvPr>
          <p:cNvPicPr>
            <a:picLocks noChangeAspect="1"/>
          </p:cNvPicPr>
          <p:nvPr/>
        </p:nvPicPr>
        <p:blipFill>
          <a:blip r:embed="rId3"/>
          <a:srcRect/>
          <a:stretch/>
        </p:blipFill>
        <p:spPr>
          <a:xfrm>
            <a:off x="106057" y="840905"/>
            <a:ext cx="8931885" cy="5176189"/>
          </a:xfrm>
          <a:prstGeom prst="rect">
            <a:avLst/>
          </a:prstGeom>
        </p:spPr>
      </p:pic>
      <p:sp>
        <p:nvSpPr>
          <p:cNvPr id="4" name="Title 3"/>
          <p:cNvSpPr>
            <a:spLocks noGrp="1"/>
          </p:cNvSpPr>
          <p:nvPr>
            <p:ph type="title"/>
          </p:nvPr>
        </p:nvSpPr>
        <p:spPr/>
        <p:txBody>
          <a:bodyPr/>
          <a:lstStyle/>
          <a:p>
            <a:r>
              <a:rPr lang="en-US" dirty="0"/>
              <a:t>Unit Map</a:t>
            </a:r>
          </a:p>
        </p:txBody>
      </p:sp>
      <p:sp>
        <p:nvSpPr>
          <p:cNvPr id="3" name="Slide Number Placeholder 2"/>
          <p:cNvSpPr>
            <a:spLocks noGrp="1"/>
          </p:cNvSpPr>
          <p:nvPr>
            <p:ph type="sldNum" sz="quarter" idx="12"/>
          </p:nvPr>
        </p:nvSpPr>
        <p:spPr/>
        <p:txBody>
          <a:bodyPr/>
          <a:lstStyle/>
          <a:p>
            <a:endParaRPr lang="en-US" dirty="0"/>
          </a:p>
        </p:txBody>
      </p:sp>
      <p:sp>
        <p:nvSpPr>
          <p:cNvPr id="7" name="Oval Callout 6"/>
          <p:cNvSpPr>
            <a:spLocks noChangeArrowheads="1"/>
          </p:cNvSpPr>
          <p:nvPr/>
        </p:nvSpPr>
        <p:spPr bwMode="auto">
          <a:xfrm>
            <a:off x="6480695" y="491014"/>
            <a:ext cx="924560" cy="924560"/>
          </a:xfrm>
          <a:prstGeom prst="wedgeEllipseCallout">
            <a:avLst>
              <a:gd name="adj1" fmla="val -14850"/>
              <a:gd name="adj2" fmla="val 99878"/>
            </a:avLst>
          </a:prstGeom>
          <a:solidFill>
            <a:schemeClr val="tx1">
              <a:lumMod val="65000"/>
              <a:lumOff val="35000"/>
            </a:schemeClr>
          </a:solidFill>
          <a:ln w="9525">
            <a:solidFill>
              <a:schemeClr val="tx1">
                <a:lumMod val="50000"/>
                <a:lumOff val="50000"/>
              </a:schemeClr>
            </a:solidFill>
            <a:miter lim="800000"/>
            <a:headEnd/>
            <a:tailEnd/>
          </a:ln>
          <a:effectLst>
            <a:outerShdw dist="23000" dir="5400000" rotWithShape="0">
              <a:srgbClr val="808080">
                <a:alpha val="34998"/>
              </a:srgbClr>
            </a:outerShdw>
          </a:effectLst>
        </p:spPr>
        <p:txBody>
          <a:bodyPr rot="0" vert="horz" wrap="square" lIns="91440" tIns="45720" rIns="91440" bIns="45720" anchor="ctr" anchorCtr="0" upright="1">
            <a:noAutofit/>
          </a:bodyPr>
          <a:lstStyle/>
          <a:p>
            <a:pPr marL="0" marR="0" algn="ctr">
              <a:spcBef>
                <a:spcPts val="0"/>
              </a:spcBef>
              <a:spcAft>
                <a:spcPts val="600"/>
              </a:spcAft>
            </a:pPr>
            <a:r>
              <a:rPr lang="en-US" sz="1100" dirty="0">
                <a:solidFill>
                  <a:srgbClr val="FFFFFF"/>
                </a:solidFill>
                <a:effectLst/>
                <a:latin typeface="Arial"/>
                <a:ea typeface="Times New Roman"/>
              </a:rPr>
              <a:t>You are here</a:t>
            </a:r>
            <a:endParaRPr lang="en-US" sz="1100" dirty="0">
              <a:effectLst/>
              <a:latin typeface="Arial"/>
              <a:ea typeface="Times New Roman"/>
            </a:endParaRPr>
          </a:p>
        </p:txBody>
      </p:sp>
      <p:sp>
        <p:nvSpPr>
          <p:cNvPr id="2" name="Rectangle 1">
            <a:extLst>
              <a:ext uri="{FF2B5EF4-FFF2-40B4-BE49-F238E27FC236}">
                <a16:creationId xmlns:a16="http://schemas.microsoft.com/office/drawing/2014/main" id="{BD7E444E-96CF-4D52-974C-45EF9A881E36}"/>
              </a:ext>
            </a:extLst>
          </p:cNvPr>
          <p:cNvSpPr/>
          <p:nvPr/>
        </p:nvSpPr>
        <p:spPr>
          <a:xfrm>
            <a:off x="8385114" y="6411893"/>
            <a:ext cx="301686" cy="369332"/>
          </a:xfrm>
          <a:prstGeom prst="rect">
            <a:avLst/>
          </a:prstGeom>
        </p:spPr>
        <p:txBody>
          <a:bodyPr wrap="none">
            <a:spAutoFit/>
          </a:bodyPr>
          <a:lstStyle/>
          <a:p>
            <a:fld id="{D3A1C050-F6FE-0E43-A9D0-F8EEADE3D1E4}" type="slidenum">
              <a:rPr lang="en-US"/>
              <a:pPr/>
              <a:t>2</a:t>
            </a:fld>
            <a:endParaRPr lang="en-US" dirty="0"/>
          </a:p>
        </p:txBody>
      </p:sp>
    </p:spTree>
    <p:extLst>
      <p:ext uri="{BB962C8B-B14F-4D97-AF65-F5344CB8AC3E}">
        <p14:creationId xmlns:p14="http://schemas.microsoft.com/office/powerpoint/2010/main" val="2882471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662"/>
            <a:ext cx="8229600" cy="1143000"/>
          </a:xfrm>
        </p:spPr>
        <p:txBody>
          <a:bodyPr/>
          <a:lstStyle/>
          <a:p>
            <a:r>
              <a:rPr lang="en-US" dirty="0"/>
              <a:t>Build Cow Muscles (Biosynthesis)</a:t>
            </a:r>
          </a:p>
        </p:txBody>
      </p:sp>
      <p:sp>
        <p:nvSpPr>
          <p:cNvPr id="3" name="Content Placeholder 2"/>
          <p:cNvSpPr>
            <a:spLocks noGrp="1"/>
          </p:cNvSpPr>
          <p:nvPr>
            <p:ph idx="1"/>
          </p:nvPr>
        </p:nvSpPr>
        <p:spPr>
          <a:xfrm>
            <a:off x="457200" y="1380071"/>
            <a:ext cx="8229599" cy="2192862"/>
          </a:xfrm>
        </p:spPr>
        <p:txBody>
          <a:bodyPr>
            <a:normAutofit/>
          </a:bodyPr>
          <a:lstStyle/>
          <a:p>
            <a:pPr marL="0" indent="0">
              <a:buNone/>
            </a:pPr>
            <a:r>
              <a:rPr lang="en-US" dirty="0"/>
              <a:t>Build PROTEIN molecules by taping 4 </a:t>
            </a:r>
            <a:r>
              <a:rPr lang="en-US" dirty="0">
                <a:solidFill>
                  <a:srgbClr val="FF0000"/>
                </a:solidFill>
              </a:rPr>
              <a:t>amino acid </a:t>
            </a:r>
            <a:r>
              <a:rPr lang="en-US" dirty="0"/>
              <a:t>monomers together. </a:t>
            </a:r>
          </a:p>
          <a:p>
            <a:pPr marL="0" indent="0">
              <a:buNone/>
            </a:pPr>
            <a:r>
              <a:rPr lang="en-US" sz="2000" dirty="0"/>
              <a:t>Notice you will need to remove an –H and –OH from each amino acid.  Tape these back together to make water.</a:t>
            </a:r>
          </a:p>
        </p:txBody>
      </p:sp>
      <p:sp>
        <p:nvSpPr>
          <p:cNvPr id="6" name="Slide Number Placeholder 5"/>
          <p:cNvSpPr>
            <a:spLocks noGrp="1"/>
          </p:cNvSpPr>
          <p:nvPr>
            <p:ph type="sldNum" sz="quarter" idx="4294967295"/>
          </p:nvPr>
        </p:nvSpPr>
        <p:spPr>
          <a:xfrm>
            <a:off x="6553200" y="6411574"/>
            <a:ext cx="2133600" cy="365125"/>
          </a:xfrm>
          <a:prstGeom prst="rect">
            <a:avLst/>
          </a:prstGeom>
        </p:spPr>
        <p:txBody>
          <a:bodyPr/>
          <a:lstStyle/>
          <a:p>
            <a:fld id="{D3A1C050-F6FE-0E43-A9D0-F8EEADE3D1E4}" type="slidenum">
              <a:rPr lang="en-US" smtClean="0"/>
              <a:pPr/>
              <a:t>20</a:t>
            </a:fld>
            <a:endParaRPr lang="en-US"/>
          </a:p>
        </p:txBody>
      </p:sp>
      <p:pic>
        <p:nvPicPr>
          <p:cNvPr id="23" name="Picture 22"/>
          <p:cNvPicPr>
            <a:picLocks noChangeAspect="1"/>
          </p:cNvPicPr>
          <p:nvPr/>
        </p:nvPicPr>
        <p:blipFill>
          <a:blip r:embed="rId3"/>
          <a:stretch>
            <a:fillRect/>
          </a:stretch>
        </p:blipFill>
        <p:spPr>
          <a:xfrm rot="5400000">
            <a:off x="6024418" y="2549561"/>
            <a:ext cx="1962702" cy="4199573"/>
          </a:xfrm>
          <a:prstGeom prst="rect">
            <a:avLst/>
          </a:prstGeom>
        </p:spPr>
      </p:pic>
      <p:pic>
        <p:nvPicPr>
          <p:cNvPr id="24" name="Picture 23"/>
          <p:cNvPicPr>
            <a:picLocks noChangeAspect="1"/>
          </p:cNvPicPr>
          <p:nvPr/>
        </p:nvPicPr>
        <p:blipFill>
          <a:blip r:embed="rId4"/>
          <a:stretch>
            <a:fillRect/>
          </a:stretch>
        </p:blipFill>
        <p:spPr>
          <a:xfrm>
            <a:off x="5621078" y="5630699"/>
            <a:ext cx="2263629" cy="685812"/>
          </a:xfrm>
          <a:prstGeom prst="rect">
            <a:avLst/>
          </a:prstGeom>
        </p:spPr>
      </p:pic>
      <p:pic>
        <p:nvPicPr>
          <p:cNvPr id="27" name="Picture 26"/>
          <p:cNvPicPr>
            <a:picLocks noChangeAspect="1"/>
          </p:cNvPicPr>
          <p:nvPr/>
        </p:nvPicPr>
        <p:blipFill>
          <a:blip r:embed="rId5"/>
          <a:stretch>
            <a:fillRect/>
          </a:stretch>
        </p:blipFill>
        <p:spPr>
          <a:xfrm>
            <a:off x="237794" y="3725144"/>
            <a:ext cx="1700034" cy="1750656"/>
          </a:xfrm>
          <a:prstGeom prst="rect">
            <a:avLst/>
          </a:prstGeom>
        </p:spPr>
      </p:pic>
      <p:pic>
        <p:nvPicPr>
          <p:cNvPr id="28" name="Picture 27"/>
          <p:cNvPicPr>
            <a:picLocks noChangeAspect="1"/>
          </p:cNvPicPr>
          <p:nvPr/>
        </p:nvPicPr>
        <p:blipFill>
          <a:blip r:embed="rId6"/>
          <a:stretch>
            <a:fillRect/>
          </a:stretch>
        </p:blipFill>
        <p:spPr>
          <a:xfrm>
            <a:off x="112782" y="5263203"/>
            <a:ext cx="1687380" cy="1535518"/>
          </a:xfrm>
          <a:prstGeom prst="rect">
            <a:avLst/>
          </a:prstGeom>
        </p:spPr>
      </p:pic>
      <p:pic>
        <p:nvPicPr>
          <p:cNvPr id="29" name="Picture 28"/>
          <p:cNvPicPr>
            <a:picLocks noChangeAspect="1"/>
          </p:cNvPicPr>
          <p:nvPr/>
        </p:nvPicPr>
        <p:blipFill>
          <a:blip r:embed="rId7"/>
          <a:stretch>
            <a:fillRect/>
          </a:stretch>
        </p:blipFill>
        <p:spPr>
          <a:xfrm>
            <a:off x="1891629" y="3802812"/>
            <a:ext cx="1653633" cy="1856120"/>
          </a:xfrm>
          <a:prstGeom prst="rect">
            <a:avLst/>
          </a:prstGeom>
        </p:spPr>
      </p:pic>
      <p:sp>
        <p:nvSpPr>
          <p:cNvPr id="25" name="Right Arrow 24"/>
          <p:cNvSpPr/>
          <p:nvPr/>
        </p:nvSpPr>
        <p:spPr>
          <a:xfrm>
            <a:off x="3427888" y="3226613"/>
            <a:ext cx="1478095" cy="1924795"/>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427888" y="3784957"/>
            <a:ext cx="1253068" cy="646331"/>
          </a:xfrm>
          <a:prstGeom prst="rect">
            <a:avLst/>
          </a:prstGeom>
          <a:noFill/>
        </p:spPr>
        <p:txBody>
          <a:bodyPr wrap="square" rtlCol="0">
            <a:spAutoFit/>
          </a:bodyPr>
          <a:lstStyle/>
          <a:p>
            <a:pPr algn="ctr"/>
            <a:r>
              <a:rPr lang="en-US" dirty="0"/>
              <a:t>Chemical change</a:t>
            </a:r>
          </a:p>
        </p:txBody>
      </p:sp>
      <p:pic>
        <p:nvPicPr>
          <p:cNvPr id="13" name="Picture 12"/>
          <p:cNvPicPr>
            <a:picLocks noChangeAspect="1"/>
          </p:cNvPicPr>
          <p:nvPr/>
        </p:nvPicPr>
        <p:blipFill>
          <a:blip r:embed="rId8"/>
          <a:stretch>
            <a:fillRect/>
          </a:stretch>
        </p:blipFill>
        <p:spPr>
          <a:xfrm rot="5400000">
            <a:off x="2357320" y="5269900"/>
            <a:ext cx="1120413" cy="1676243"/>
          </a:xfrm>
          <a:prstGeom prst="rect">
            <a:avLst/>
          </a:prstGeom>
        </p:spPr>
      </p:pic>
    </p:spTree>
    <p:extLst>
      <p:ext uri="{BB962C8B-B14F-4D97-AF65-F5344CB8AC3E}">
        <p14:creationId xmlns:p14="http://schemas.microsoft.com/office/powerpoint/2010/main" val="3496164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457200" y="457200"/>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ed Rectangle 31"/>
          <p:cNvSpPr/>
          <p:nvPr/>
        </p:nvSpPr>
        <p:spPr bwMode="auto">
          <a:xfrm>
            <a:off x="457199" y="457200"/>
            <a:ext cx="3429000" cy="5715000"/>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ounded Rectangle 32"/>
          <p:cNvSpPr/>
          <p:nvPr/>
        </p:nvSpPr>
        <p:spPr bwMode="auto">
          <a:xfrm>
            <a:off x="5257800" y="455699"/>
            <a:ext cx="3429001"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bwMode="auto">
          <a:xfrm>
            <a:off x="5260906" y="457200"/>
            <a:ext cx="3429000" cy="57150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AutoShape 2"/>
          <p:cNvSpPr>
            <a:spLocks noChangeArrowheads="1"/>
          </p:cNvSpPr>
          <p:nvPr/>
        </p:nvSpPr>
        <p:spPr bwMode="auto">
          <a:xfrm>
            <a:off x="3962499" y="2568396"/>
            <a:ext cx="1143000" cy="1691640"/>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p>
            <a:endParaRPr lang="en-US">
              <a:solidFill>
                <a:srgbClr val="000000"/>
              </a:solidFill>
              <a:latin typeface="Calibri" pitchFamily="34" charset="0"/>
            </a:endParaRPr>
          </a:p>
        </p:txBody>
      </p:sp>
      <p:sp>
        <p:nvSpPr>
          <p:cNvPr id="36" name="TextBox 8"/>
          <p:cNvSpPr txBox="1">
            <a:spLocks noChangeArrowheads="1"/>
          </p:cNvSpPr>
          <p:nvPr/>
        </p:nvSpPr>
        <p:spPr bwMode="auto">
          <a:xfrm>
            <a:off x="4003417" y="3733542"/>
            <a:ext cx="832221" cy="185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800" dirty="0">
                <a:latin typeface="Calibri" pitchFamily="34" charset="0"/>
              </a:rPr>
              <a:t>Chemical change</a:t>
            </a:r>
          </a:p>
        </p:txBody>
      </p:sp>
      <p:sp>
        <p:nvSpPr>
          <p:cNvPr id="37" name="TextBox 5"/>
          <p:cNvSpPr txBox="1">
            <a:spLocks noChangeArrowheads="1"/>
          </p:cNvSpPr>
          <p:nvPr/>
        </p:nvSpPr>
        <p:spPr bwMode="auto">
          <a:xfrm>
            <a:off x="6545734" y="6126480"/>
            <a:ext cx="859343" cy="3088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Products</a:t>
            </a:r>
          </a:p>
        </p:txBody>
      </p:sp>
      <p:sp>
        <p:nvSpPr>
          <p:cNvPr id="38" name="TextBox 15"/>
          <p:cNvSpPr txBox="1">
            <a:spLocks noChangeArrowheads="1"/>
          </p:cNvSpPr>
          <p:nvPr/>
        </p:nvSpPr>
        <p:spPr bwMode="auto">
          <a:xfrm>
            <a:off x="6125558" y="5605272"/>
            <a:ext cx="169969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Protein polymer</a:t>
            </a:r>
            <a:br>
              <a:rPr lang="en-US" dirty="0">
                <a:latin typeface="Calibri" pitchFamily="34" charset="0"/>
              </a:rPr>
            </a:br>
            <a:r>
              <a:rPr lang="en-US" dirty="0">
                <a:latin typeface="Calibri" pitchFamily="34" charset="0"/>
              </a:rPr>
              <a:t>(+ water)</a:t>
            </a:r>
          </a:p>
        </p:txBody>
      </p:sp>
      <p:sp>
        <p:nvSpPr>
          <p:cNvPr id="39" name="TextBox 6"/>
          <p:cNvSpPr txBox="1">
            <a:spLocks noChangeArrowheads="1"/>
          </p:cNvSpPr>
          <p:nvPr/>
        </p:nvSpPr>
        <p:spPr bwMode="auto">
          <a:xfrm>
            <a:off x="1699381" y="6126480"/>
            <a:ext cx="939621" cy="30886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Reactants</a:t>
            </a:r>
          </a:p>
        </p:txBody>
      </p:sp>
      <p:pic>
        <p:nvPicPr>
          <p:cNvPr id="41" name="alanine"/>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82461" y="1094611"/>
            <a:ext cx="1491048" cy="1109841"/>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alanine"/>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79261" y="4309886"/>
            <a:ext cx="1491048" cy="1109841"/>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glycine"/>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566480" y="2533041"/>
            <a:ext cx="1264000" cy="1078857"/>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glycine"/>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267547" y="2619176"/>
            <a:ext cx="1264000" cy="1078857"/>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rotein"/>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rot="20312804">
            <a:off x="2760680" y="2380409"/>
            <a:ext cx="3660064" cy="1702476"/>
          </a:xfrm>
          <a:prstGeom prst="rect">
            <a:avLst/>
          </a:prstGeom>
          <a:noFill/>
          <a:extLst>
            <a:ext uri="{909E8E84-426E-40dd-AFC4-6F175D3DCCD1}">
              <a14:hiddenFill xmlns="" xmlns:a14="http://schemas.microsoft.com/office/drawing/2010/main">
                <a:solidFill>
                  <a:srgbClr val="FFFFFF"/>
                </a:solidFill>
              </a14:hiddenFill>
            </a:ext>
          </a:extLst>
        </p:spPr>
      </p:pic>
      <p:pic>
        <p:nvPicPr>
          <p:cNvPr id="49" name="water" descr="C:\Documents and Settings\Craig Douglas\My Documents\for JJ\Systems &amp; Scale\molecules\water0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71893" y="2185489"/>
            <a:ext cx="731524" cy="347552"/>
          </a:xfrm>
          <a:prstGeom prst="rect">
            <a:avLst/>
          </a:prstGeom>
          <a:noFill/>
          <a:extLst>
            <a:ext uri="{909E8E84-426E-40dd-AFC4-6F175D3DCCD1}">
              <a14:hiddenFill xmlns="" xmlns:a14="http://schemas.microsoft.com/office/drawing/2010/main">
                <a:solidFill>
                  <a:srgbClr val="FFFFFF"/>
                </a:solidFill>
              </a14:hiddenFill>
            </a:ext>
          </a:extLst>
        </p:spPr>
      </p:pic>
      <p:pic>
        <p:nvPicPr>
          <p:cNvPr id="50" name="water" descr="C:\Documents and Settings\Craig Douglas\My Documents\for JJ\Systems &amp; Scale\molecules\water0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96737" y="4184466"/>
            <a:ext cx="731524" cy="347552"/>
          </a:xfrm>
          <a:prstGeom prst="rect">
            <a:avLst/>
          </a:prstGeom>
          <a:noFill/>
          <a:extLst>
            <a:ext uri="{909E8E84-426E-40dd-AFC4-6F175D3DCCD1}">
              <a14:hiddenFill xmlns="" xmlns:a14="http://schemas.microsoft.com/office/drawing/2010/main">
                <a:solidFill>
                  <a:srgbClr val="FFFFFF"/>
                </a:solidFill>
              </a14:hiddenFill>
            </a:ext>
          </a:extLst>
        </p:spPr>
      </p:pic>
      <p:pic>
        <p:nvPicPr>
          <p:cNvPr id="53" name="water" descr="C:\Documents and Settings\Craig Douglas\My Documents\for JJ\Systems &amp; Scale\molecules\water0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95144" y="3836914"/>
            <a:ext cx="731524" cy="347552"/>
          </a:xfrm>
          <a:prstGeom prst="rect">
            <a:avLst/>
          </a:prstGeom>
          <a:noFill/>
          <a:extLst>
            <a:ext uri="{909E8E84-426E-40dd-AFC4-6F175D3DCCD1}">
              <a14:hiddenFill xmlns="" xmlns:a14="http://schemas.microsoft.com/office/drawing/2010/main">
                <a:solidFill>
                  <a:srgbClr val="FFFFFF"/>
                </a:solidFill>
              </a14:hiddenFill>
            </a:ext>
          </a:extLst>
        </p:spPr>
      </p:pic>
      <p:sp>
        <p:nvSpPr>
          <p:cNvPr id="83" name="Slide Number Placeholder 6"/>
          <p:cNvSpPr>
            <a:spLocks noGrp="1"/>
          </p:cNvSpPr>
          <p:nvPr>
            <p:ph type="sldNum" sz="quarter" idx="4294967295"/>
          </p:nvPr>
        </p:nvSpPr>
        <p:spPr bwMode="auto">
          <a:xfrm>
            <a:off x="6553200" y="6411574"/>
            <a:ext cx="2133600" cy="365125"/>
          </a:xfrm>
          <a:prstGeom prst="rect">
            <a:avLst/>
          </a:prstGeom>
          <a:noFill/>
          <a:ln>
            <a:miter lim="800000"/>
            <a:headEnd/>
            <a:tailEnd/>
          </a:ln>
        </p:spPr>
        <p:txBody>
          <a:bodyPr/>
          <a:lstStyle/>
          <a:p>
            <a:fld id="{27890FA9-870A-2749-A6CC-44FEF073A283}" type="slidenum">
              <a:rPr lang="en-US" smtClean="0"/>
              <a:pPr/>
              <a:t>21</a:t>
            </a:fld>
            <a:endParaRPr lang="en-US" dirty="0"/>
          </a:p>
        </p:txBody>
      </p:sp>
      <p:sp>
        <p:nvSpPr>
          <p:cNvPr id="30" name="Title 1"/>
          <p:cNvSpPr txBox="1">
            <a:spLocks/>
          </p:cNvSpPr>
          <p:nvPr/>
        </p:nvSpPr>
        <p:spPr>
          <a:xfrm>
            <a:off x="3145198" y="594686"/>
            <a:ext cx="2879003" cy="1096628"/>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t>What happens to carbon atoms and chemical energy in biosynthesis?</a:t>
            </a:r>
            <a:endParaRPr lang="en-US" sz="2000" b="1" dirty="0">
              <a:latin typeface="Arial" charset="0"/>
              <a:cs typeface="Arial" charset="0"/>
            </a:endParaRPr>
          </a:p>
        </p:txBody>
      </p:sp>
      <p:sp>
        <p:nvSpPr>
          <p:cNvPr id="23" name="TextBox 23"/>
          <p:cNvSpPr txBox="1">
            <a:spLocks noChangeArrowheads="1"/>
          </p:cNvSpPr>
          <p:nvPr/>
        </p:nvSpPr>
        <p:spPr bwMode="auto">
          <a:xfrm>
            <a:off x="1525435" y="5605272"/>
            <a:ext cx="12875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Amino acid </a:t>
            </a:r>
            <a:br>
              <a:rPr lang="en-US" dirty="0">
                <a:latin typeface="Calibri" pitchFamily="34" charset="0"/>
              </a:rPr>
            </a:br>
            <a:r>
              <a:rPr lang="en-US" dirty="0">
                <a:latin typeface="Calibri" pitchFamily="34" charset="0"/>
              </a:rPr>
              <a:t>monomers</a:t>
            </a:r>
          </a:p>
        </p:txBody>
      </p:sp>
    </p:spTree>
    <p:extLst>
      <p:ext uri="{BB962C8B-B14F-4D97-AF65-F5344CB8AC3E}">
        <p14:creationId xmlns:p14="http://schemas.microsoft.com/office/powerpoint/2010/main" val="18859626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6" presetClass="emph" presetSubtype="0" fill="hold" grpId="0" nodeType="withEffect">
                                  <p:stCondLst>
                                    <p:cond delay="0"/>
                                  </p:stCondLst>
                                  <p:childTnLst>
                                    <p:animScale>
                                      <p:cBhvr>
                                        <p:cTn id="12" dur="2000" fill="hold"/>
                                        <p:tgtEl>
                                          <p:spTgt spid="35"/>
                                        </p:tgtEl>
                                      </p:cBhvr>
                                      <p:by x="240000" y="240000"/>
                                    </p:animScale>
                                  </p:childTnLst>
                                </p:cTn>
                              </p:par>
                              <p:par>
                                <p:cTn id="13" presetID="7" presetClass="emph" presetSubtype="2" fill="hold" nodeType="withEffect">
                                  <p:stCondLst>
                                    <p:cond delay="0"/>
                                  </p:stCondLst>
                                  <p:childTnLst>
                                    <p:animClr clrSpc="rgb" dir="cw">
                                      <p:cBhvr>
                                        <p:cTn id="14" dur="2000" fill="hold"/>
                                        <p:tgtEl>
                                          <p:spTgt spid="35"/>
                                        </p:tgtEl>
                                        <p:attrNameLst>
                                          <p:attrName>stroke.color</p:attrName>
                                        </p:attrNameLst>
                                      </p:cBhvr>
                                      <p:to>
                                        <a:srgbClr val="00FF00"/>
                                      </p:to>
                                    </p:animClr>
                                    <p:set>
                                      <p:cBhvr>
                                        <p:cTn id="15" dur="2000" fill="hold"/>
                                        <p:tgtEl>
                                          <p:spTgt spid="35"/>
                                        </p:tgtEl>
                                        <p:attrNameLst>
                                          <p:attrName>stroke.on</p:attrName>
                                        </p:attrNameLst>
                                      </p:cBhvr>
                                      <p:to>
                                        <p:strVal val="true"/>
                                      </p:to>
                                    </p:set>
                                  </p:childTnLst>
                                </p:cTn>
                              </p:par>
                              <p:par>
                                <p:cTn id="16" presetID="6" presetClass="emph" presetSubtype="0" fill="hold" nodeType="withEffect">
                                  <p:stCondLst>
                                    <p:cond delay="0"/>
                                  </p:stCondLst>
                                  <p:childTnLst>
                                    <p:animScale>
                                      <p:cBhvr>
                                        <p:cTn id="17" dur="2000" fill="hold"/>
                                        <p:tgtEl>
                                          <p:spTgt spid="36">
                                            <p:txEl>
                                              <p:pRg st="0" end="0"/>
                                            </p:txEl>
                                          </p:spTgt>
                                        </p:tgtEl>
                                      </p:cBhvr>
                                      <p:by x="200000" y="200000"/>
                                    </p:animScale>
                                  </p:childTnLst>
                                </p:cTn>
                              </p:par>
                              <p:par>
                                <p:cTn id="18" presetID="0" presetClass="path" presetSubtype="0" fill="hold" grpId="0" nodeType="withEffect">
                                  <p:stCondLst>
                                    <p:cond delay="0"/>
                                  </p:stCondLst>
                                  <p:childTnLst>
                                    <p:animMotion origin="layout" path="M 2.22222E-6 4.07407E-6 L 2.22222E-6 0.09976 " pathEditMode="relative" rAng="0" ptsTypes="AA">
                                      <p:cBhvr>
                                        <p:cTn id="19" dur="2000" fill="hold"/>
                                        <p:tgtEl>
                                          <p:spTgt spid="36">
                                            <p:txEl>
                                              <p:pRg st="0" end="0"/>
                                            </p:txEl>
                                          </p:spTgt>
                                        </p:tgtEl>
                                        <p:attrNameLst>
                                          <p:attrName>ppt_x</p:attrName>
                                          <p:attrName>ppt_y</p:attrName>
                                        </p:attrNameLst>
                                      </p:cBhvr>
                                      <p:rCtr x="0" y="4977"/>
                                    </p:animMotion>
                                  </p:childTnLst>
                                </p:cTn>
                              </p:par>
                              <p:par>
                                <p:cTn id="20" presetID="3" presetClass="emph" presetSubtype="2" fill="hold" grpId="1" nodeType="withEffect">
                                  <p:stCondLst>
                                    <p:cond delay="0"/>
                                  </p:stCondLst>
                                  <p:childTnLst>
                                    <p:animClr clrSpc="rgb" dir="cw">
                                      <p:cBhvr override="childStyle">
                                        <p:cTn id="21" dur="2000" fill="hold"/>
                                        <p:tgtEl>
                                          <p:spTgt spid="36">
                                            <p:txEl>
                                              <p:pRg st="0" end="0"/>
                                            </p:txEl>
                                          </p:spTgt>
                                        </p:tgtEl>
                                        <p:attrNameLst>
                                          <p:attrName>style.color</p:attrName>
                                        </p:attrNameLst>
                                      </p:cBhvr>
                                      <p:to>
                                        <a:srgbClr val="00FF00"/>
                                      </p:to>
                                    </p:animClr>
                                  </p:childTnLst>
                                </p:cTn>
                              </p:par>
                              <p:par>
                                <p:cTn id="22" presetID="3" presetClass="emph" presetSubtype="2" fill="hold" nodeType="withEffect">
                                  <p:stCondLst>
                                    <p:cond delay="0"/>
                                  </p:stCondLst>
                                  <p:childTnLst>
                                    <p:animClr clrSpc="rgb" dir="cw">
                                      <p:cBhvr override="childStyle">
                                        <p:cTn id="23" dur="2000" fill="hold"/>
                                        <p:tgtEl>
                                          <p:spTgt spid="39">
                                            <p:txEl>
                                              <p:pRg st="0" end="0"/>
                                            </p:txEl>
                                          </p:spTgt>
                                        </p:tgtEl>
                                        <p:attrNameLst>
                                          <p:attrName>style.color</p:attrName>
                                        </p:attrNameLst>
                                      </p:cBhvr>
                                      <p:to>
                                        <a:srgbClr val="0070C0"/>
                                      </p:to>
                                    </p:animClr>
                                  </p:childTnLst>
                                </p:cTn>
                              </p:par>
                              <p:par>
                                <p:cTn id="24" presetID="3" presetClass="emph" presetSubtype="2" fill="hold" nodeType="withEffect">
                                  <p:stCondLst>
                                    <p:cond delay="0"/>
                                  </p:stCondLst>
                                  <p:childTnLst>
                                    <p:animClr clrSpc="rgb" dir="cw">
                                      <p:cBhvr override="childStyle">
                                        <p:cTn id="25" dur="2000" fill="hold"/>
                                        <p:tgtEl>
                                          <p:spTgt spid="37">
                                            <p:txEl>
                                              <p:pRg st="0" end="0"/>
                                            </p:txEl>
                                          </p:spTgt>
                                        </p:tgtEl>
                                        <p:attrNameLst>
                                          <p:attrName>style.color</p:attrName>
                                        </p:attrNameLst>
                                      </p:cBhvr>
                                      <p:to>
                                        <a:srgbClr val="FF0000"/>
                                      </p:to>
                                    </p:animClr>
                                  </p:childTnLst>
                                </p:cTn>
                              </p:par>
                            </p:childTnLst>
                          </p:cTn>
                        </p:par>
                        <p:par>
                          <p:cTn id="26" fill="hold">
                            <p:stCondLst>
                              <p:cond delay="2000"/>
                            </p:stCondLst>
                            <p:childTnLst>
                              <p:par>
                                <p:cTn id="27" presetID="0" presetClass="path" presetSubtype="0" accel="50000" decel="50000" fill="hold" nodeType="afterEffect">
                                  <p:stCondLst>
                                    <p:cond delay="0"/>
                                  </p:stCondLst>
                                  <p:childTnLst>
                                    <p:animMotion origin="layout" path="M -3.88889E-6 -3.10433E-6 L 0.27882 0.12839 " pathEditMode="relative" rAng="0" ptsTypes="AA">
                                      <p:cBhvr>
                                        <p:cTn id="28" dur="2000" fill="hold"/>
                                        <p:tgtEl>
                                          <p:spTgt spid="41"/>
                                        </p:tgtEl>
                                        <p:attrNameLst>
                                          <p:attrName>ppt_x</p:attrName>
                                          <p:attrName>ppt_y</p:attrName>
                                        </p:attrNameLst>
                                      </p:cBhvr>
                                      <p:rCtr x="13941" y="6408"/>
                                    </p:animMotion>
                                  </p:childTnLst>
                                </p:cTn>
                              </p:par>
                              <p:par>
                                <p:cTn id="29" presetID="0" presetClass="path" presetSubtype="0" accel="50000" decel="50000" fill="hold" nodeType="withEffect">
                                  <p:stCondLst>
                                    <p:cond delay="0"/>
                                  </p:stCondLst>
                                  <p:childTnLst>
                                    <p:animMotion origin="layout" path="M 1.66667E-6 0 L 0.24792 0.02106 " pathEditMode="relative" rAng="0" ptsTypes="AA">
                                      <p:cBhvr>
                                        <p:cTn id="30" dur="2000" fill="hold"/>
                                        <p:tgtEl>
                                          <p:spTgt spid="45"/>
                                        </p:tgtEl>
                                        <p:attrNameLst>
                                          <p:attrName>ppt_x</p:attrName>
                                          <p:attrName>ppt_y</p:attrName>
                                        </p:attrNameLst>
                                      </p:cBhvr>
                                      <p:rCtr x="12396" y="1042"/>
                                    </p:animMotion>
                                  </p:childTnLst>
                                </p:cTn>
                              </p:par>
                              <p:par>
                                <p:cTn id="31" presetID="0" presetClass="path" presetSubtype="0" accel="50000" decel="50000" fill="hold" nodeType="withEffect">
                                  <p:stCondLst>
                                    <p:cond delay="0"/>
                                  </p:stCondLst>
                                  <p:childTnLst>
                                    <p:animMotion origin="layout" path="M -1.66667E-6 -1.97317E-6 L 0.29896 -0.1145 " pathEditMode="relative" rAng="0" ptsTypes="AA">
                                      <p:cBhvr>
                                        <p:cTn id="32" dur="2000" fill="hold"/>
                                        <p:tgtEl>
                                          <p:spTgt spid="44"/>
                                        </p:tgtEl>
                                        <p:attrNameLst>
                                          <p:attrName>ppt_x</p:attrName>
                                          <p:attrName>ppt_y</p:attrName>
                                        </p:attrNameLst>
                                      </p:cBhvr>
                                      <p:rCtr x="14948" y="-5737"/>
                                    </p:animMotion>
                                  </p:childTnLst>
                                </p:cTn>
                              </p:par>
                              <p:par>
                                <p:cTn id="33" presetID="0" presetClass="path" presetSubtype="0" accel="50000" decel="50000" fill="hold" nodeType="withEffect">
                                  <p:stCondLst>
                                    <p:cond delay="0"/>
                                  </p:stCondLst>
                                  <p:childTnLst>
                                    <p:animMotion origin="layout" path="M -1.38889E-6 -1.30928E-6 L 0.26111 0.03007 " pathEditMode="relative" rAng="0" ptsTypes="AA">
                                      <p:cBhvr>
                                        <p:cTn id="34" dur="2000" fill="hold"/>
                                        <p:tgtEl>
                                          <p:spTgt spid="46"/>
                                        </p:tgtEl>
                                        <p:attrNameLst>
                                          <p:attrName>ppt_x</p:attrName>
                                          <p:attrName>ppt_y</p:attrName>
                                        </p:attrNameLst>
                                      </p:cBhvr>
                                      <p:rCtr x="13056" y="1504"/>
                                    </p:animMotion>
                                  </p:childTnLst>
                                </p:cTn>
                              </p:par>
                            </p:childTnLst>
                          </p:cTn>
                        </p:par>
                        <p:par>
                          <p:cTn id="35" fill="hold">
                            <p:stCondLst>
                              <p:cond delay="4000"/>
                            </p:stCondLst>
                            <p:childTnLst>
                              <p:par>
                                <p:cTn id="36" presetID="0" presetClass="path" presetSubtype="0" accel="50000" decel="50000" fill="hold" nodeType="afterEffect">
                                  <p:stCondLst>
                                    <p:cond delay="0"/>
                                  </p:stCondLst>
                                  <p:childTnLst>
                                    <p:animMotion origin="layout" path="M 0.29896 -0.11458 C 0.29826 -0.11157 0.29861 -0.11065 0.29757 -0.11319 C 0.29705 -0.11435 0.29705 -0.11643 0.29618 -0.11643 C 0.29549 -0.11643 0.29687 -0.11458 0.29757 -0.11412 C 0.29913 -0.11296 0.30069 -0.11273 0.30243 -0.11227 C 0.30174 -0.11296 0.29566 -0.11829 0.29861 -0.1169 C 0.29931 -0.11713 0.3 -0.11736 0.30069 -0.11736 C 0.30104 -0.11736 0.29983 -0.11736 0.29965 -0.1169 C 0.29896 -0.11574 0.29809 -0.11366 0.29861 -0.11227 C 0.29878 -0.11157 0.29965 -0.11343 0.29965 -0.11412 C 0.29965 -0.11458 0.29896 -0.11296 0.29861 -0.11319 C 0.29826 -0.11343 0.29878 -0.11412 0.29896 -0.11458 Z " pathEditMode="relative" rAng="0" ptsTypes="ffffffffffff">
                                      <p:cBhvr>
                                        <p:cTn id="37" dur="2000" fill="hold"/>
                                        <p:tgtEl>
                                          <p:spTgt spid="44"/>
                                        </p:tgtEl>
                                        <p:attrNameLst>
                                          <p:attrName>ppt_x</p:attrName>
                                          <p:attrName>ppt_y</p:attrName>
                                        </p:attrNameLst>
                                      </p:cBhvr>
                                      <p:rCtr x="0" y="0"/>
                                    </p:animMotion>
                                  </p:childTnLst>
                                </p:cTn>
                              </p:par>
                              <p:par>
                                <p:cTn id="38" presetID="0" presetClass="path" presetSubtype="0" accel="50000" decel="50000" fill="hold" nodeType="withEffect">
                                  <p:stCondLst>
                                    <p:cond delay="0"/>
                                  </p:stCondLst>
                                  <p:childTnLst>
                                    <p:animMotion origin="layout" path="M 0.26111 0.03009 C 0.25851 0.0287 0.25556 0.02801 0.25313 0.02592 C 0.25504 0.02454 0.2566 0.02546 0.25868 0.02592 C 0.25903 0.02616 0.25955 0.02639 0.25972 0.02685 C 0.26007 0.02778 0.25955 0.0294 0.26007 0.03009 C 0.26042 0.03055 0.26077 0.02917 0.26111 0.0287 C 0.26163 0.02824 0.26424 0.025 0.26459 0.025 C 0.26493 0.025 0.26407 0.02592 0.26389 0.02639 C 0.26372 0.02662 0.2632 0.02963 0.2632 0.02986 C 0.26354 0.03009 0.26389 0.02893 0.26424 0.0287 C 0.26563 0.02755 0.26545 0.02778 0.26702 0.02731 C 0.26771 0.03032 0.26615 0.03426 0.26389 0.03518 C 0.2625 0.03403 0.26163 0.03217 0.26042 0.03055 C 0.2599 0.02801 0.25972 0.02824 0.26111 0.03009 Z " pathEditMode="relative" rAng="0" ptsTypes="ffffffffffffff">
                                      <p:cBhvr>
                                        <p:cTn id="39" dur="2000" fill="hold"/>
                                        <p:tgtEl>
                                          <p:spTgt spid="46"/>
                                        </p:tgtEl>
                                        <p:attrNameLst>
                                          <p:attrName>ppt_x</p:attrName>
                                          <p:attrName>ppt_y</p:attrName>
                                        </p:attrNameLst>
                                      </p:cBhvr>
                                      <p:rCtr x="-69" y="-23"/>
                                    </p:animMotion>
                                  </p:childTnLst>
                                </p:cTn>
                              </p:par>
                              <p:par>
                                <p:cTn id="40" presetID="0" presetClass="path" presetSubtype="0" accel="50000" decel="50000" fill="hold" nodeType="withEffect">
                                  <p:stCondLst>
                                    <p:cond delay="0"/>
                                  </p:stCondLst>
                                  <p:childTnLst>
                                    <p:animMotion origin="layout" path="M 0.27882 0.12847 C 0.28159 0.12593 0.28003 0.13218 0.27986 0.13356 C 0.27899 0.13102 0.27795 0.13032 0.27639 0.12847 C 0.27604 0.12801 0.27482 0.12708 0.27534 0.12708 C 0.27639 0.12708 0.27708 0.1287 0.27812 0.1294 C 0.27968 0.12917 0.28402 0.12824 0.27986 0.12708 C 0.27882 0.12801 0.27673 0.13241 0.27743 0.1294 C 0.27899 0.12986 0.27968 0.13171 0.28021 0.1294 C 0.27899 0.12894 0.27934 0.12917 0.27882 0.12847 Z " pathEditMode="relative" rAng="0" ptsTypes="fffffffff">
                                      <p:cBhvr>
                                        <p:cTn id="41" dur="2000" fill="hold"/>
                                        <p:tgtEl>
                                          <p:spTgt spid="41"/>
                                        </p:tgtEl>
                                        <p:attrNameLst>
                                          <p:attrName>ppt_x</p:attrName>
                                          <p:attrName>ppt_y</p:attrName>
                                        </p:attrNameLst>
                                      </p:cBhvr>
                                      <p:rCtr x="52" y="116"/>
                                    </p:animMotion>
                                  </p:childTnLst>
                                </p:cTn>
                              </p:par>
                              <p:par>
                                <p:cTn id="42" presetID="0" presetClass="path" presetSubtype="0" accel="50000" decel="50000" fill="hold" nodeType="withEffect">
                                  <p:stCondLst>
                                    <p:cond delay="0"/>
                                  </p:stCondLst>
                                  <p:childTnLst>
                                    <p:animMotion origin="layout" path="M 0.24792 0.02106 C 0.24774 0.01921 0.24653 0.01481 0.24896 0.01597 C 0.24844 0.01782 0.24792 0.01806 0.24653 0.01875 C 0.24583 0.01852 0.24271 0.01759 0.24271 0.01597 C 0.24271 0.01551 0.2434 0.0162 0.24375 0.01643 C 0.24444 0.0169 0.24514 0.01782 0.24583 0.01829 C 0.24757 0.01944 0.24687 0.01875 0.24826 0.02014 C 0.2493 0.01968 0.2533 0.01597 0.25 0.01829 C 0.24948 0.01921 0.24913 0.02014 0.24861 0.02106 C 0.24826 0.02176 0.24844 0.01944 0.24826 0.01875 C 0.24809 0.01829 0.24757 0.01759 0.24792 0.01736 C 0.24826 0.0169 0.24878 0.01759 0.2493 0.01782 C 0.25 0.01875 0.25191 0.01921 0.25139 0.02014 C 0.25069 0.0213 0.24878 0.02106 0.24792 0.02106 Z " pathEditMode="relative" rAng="0" ptsTypes="ffffffffffffff">
                                      <p:cBhvr>
                                        <p:cTn id="43" dur="2000" fill="hold"/>
                                        <p:tgtEl>
                                          <p:spTgt spid="45"/>
                                        </p:tgtEl>
                                        <p:attrNameLst>
                                          <p:attrName>ppt_x</p:attrName>
                                          <p:attrName>ppt_y</p:attrName>
                                        </p:attrNameLst>
                                      </p:cBhvr>
                                      <p:rCtr x="0" y="-278"/>
                                    </p:animMotion>
                                  </p:childTnLst>
                                </p:cTn>
                              </p:par>
                              <p:par>
                                <p:cTn id="44" presetID="10" presetClass="exit" presetSubtype="0" fill="hold" nodeType="withEffect">
                                  <p:stCondLst>
                                    <p:cond delay="1500"/>
                                  </p:stCondLst>
                                  <p:childTnLst>
                                    <p:animEffect transition="out" filter="fade">
                                      <p:cBhvr>
                                        <p:cTn id="45" dur="500"/>
                                        <p:tgtEl>
                                          <p:spTgt spid="41"/>
                                        </p:tgtEl>
                                      </p:cBhvr>
                                    </p:animEffect>
                                    <p:set>
                                      <p:cBhvr>
                                        <p:cTn id="46" dur="1" fill="hold">
                                          <p:stCondLst>
                                            <p:cond delay="499"/>
                                          </p:stCondLst>
                                        </p:cTn>
                                        <p:tgtEl>
                                          <p:spTgt spid="41"/>
                                        </p:tgtEl>
                                        <p:attrNameLst>
                                          <p:attrName>style.visibility</p:attrName>
                                        </p:attrNameLst>
                                      </p:cBhvr>
                                      <p:to>
                                        <p:strVal val="hidden"/>
                                      </p:to>
                                    </p:set>
                                  </p:childTnLst>
                                </p:cTn>
                              </p:par>
                              <p:par>
                                <p:cTn id="47" presetID="10" presetClass="exit" presetSubtype="0" fill="hold" nodeType="withEffect">
                                  <p:stCondLst>
                                    <p:cond delay="1500"/>
                                  </p:stCondLst>
                                  <p:childTnLst>
                                    <p:animEffect transition="out" filter="fade">
                                      <p:cBhvr>
                                        <p:cTn id="48" dur="500"/>
                                        <p:tgtEl>
                                          <p:spTgt spid="45"/>
                                        </p:tgtEl>
                                      </p:cBhvr>
                                    </p:animEffect>
                                    <p:set>
                                      <p:cBhvr>
                                        <p:cTn id="49" dur="1" fill="hold">
                                          <p:stCondLst>
                                            <p:cond delay="499"/>
                                          </p:stCondLst>
                                        </p:cTn>
                                        <p:tgtEl>
                                          <p:spTgt spid="45"/>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44"/>
                                        </p:tgtEl>
                                      </p:cBhvr>
                                    </p:animEffect>
                                    <p:set>
                                      <p:cBhvr>
                                        <p:cTn id="52" dur="1" fill="hold">
                                          <p:stCondLst>
                                            <p:cond delay="499"/>
                                          </p:stCondLst>
                                        </p:cTn>
                                        <p:tgtEl>
                                          <p:spTgt spid="44"/>
                                        </p:tgtEl>
                                        <p:attrNameLst>
                                          <p:attrName>style.visibility</p:attrName>
                                        </p:attrNameLst>
                                      </p:cBhvr>
                                      <p:to>
                                        <p:strVal val="hidden"/>
                                      </p:to>
                                    </p:set>
                                  </p:childTnLst>
                                </p:cTn>
                              </p:par>
                              <p:par>
                                <p:cTn id="53" presetID="10" presetClass="exit" presetSubtype="0" fill="hold" nodeType="withEffect">
                                  <p:stCondLst>
                                    <p:cond delay="1500"/>
                                  </p:stCondLst>
                                  <p:childTnLst>
                                    <p:animEffect transition="out" filter="fade">
                                      <p:cBhvr>
                                        <p:cTn id="54" dur="500"/>
                                        <p:tgtEl>
                                          <p:spTgt spid="46"/>
                                        </p:tgtEl>
                                      </p:cBhvr>
                                    </p:animEffect>
                                    <p:set>
                                      <p:cBhvr>
                                        <p:cTn id="55" dur="1" fill="hold">
                                          <p:stCondLst>
                                            <p:cond delay="499"/>
                                          </p:stCondLst>
                                        </p:cTn>
                                        <p:tgtEl>
                                          <p:spTgt spid="46"/>
                                        </p:tgtEl>
                                        <p:attrNameLst>
                                          <p:attrName>style.visibility</p:attrName>
                                        </p:attrNameLst>
                                      </p:cBhvr>
                                      <p:to>
                                        <p:strVal val="hidden"/>
                                      </p:to>
                                    </p:set>
                                  </p:childTnLst>
                                </p:cTn>
                              </p:par>
                            </p:childTnLst>
                          </p:cTn>
                        </p:par>
                        <p:par>
                          <p:cTn id="56" fill="hold">
                            <p:stCondLst>
                              <p:cond delay="6000"/>
                            </p:stCondLst>
                            <p:childTnLst>
                              <p:par>
                                <p:cTn id="57" presetID="10"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par>
                                <p:cTn id="66" presetID="10" presetClass="entr" presetSubtype="0" fill="hold"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par>
                                <p:cTn id="69" presetID="0" presetClass="path" presetSubtype="0" accel="50000" decel="50000" fill="hold" nodeType="withEffect">
                                  <p:stCondLst>
                                    <p:cond delay="0"/>
                                  </p:stCondLst>
                                  <p:childTnLst>
                                    <p:animMotion origin="layout" path="M -3.33333E-6 1.51978E-6 C 0.00087 -0.00301 0.00243 -0.01272 0.00417 -0.0037 C 0.004 -0.00208 0.00382 -0.00046 0.00348 0.00092 C 0.00313 0.00231 0.00313 0.00486 0.00209 0.00462 C 0.00018 0.00393 -0.00069 0.00092 -0.00208 -0.00093 C -0.00277 -0.00185 -0.00416 -0.0037 -0.00416 -0.00347 C -0.0033 1.51978E-6 0.00417 0.00624 -0.00139 0.0037 C -0.00156 0.00277 -0.00277 0.00046 -0.00208 0.00092 C -0.00104 0.00162 -0.00069 0.00347 -3.33333E-6 0.00462 C 0.00139 0.00648 0.00417 0.01018 0.00417 0.01041 C 0.00295 0.00532 0.00365 0.00347 -3.33333E-6 0.00092 C -0.00069 0.00116 -0.00208 0.00277 -0.00208 0.00185 C -0.00208 0.00069 -3.33333E-6 1.51978E-6 -3.33333E-6 0.00023 Z " pathEditMode="relative" rAng="0" ptsTypes="fffffffffffff">
                                      <p:cBhvr>
                                        <p:cTn id="70" dur="2000" fill="hold"/>
                                        <p:tgtEl>
                                          <p:spTgt spid="47"/>
                                        </p:tgtEl>
                                        <p:attrNameLst>
                                          <p:attrName>ppt_x</p:attrName>
                                          <p:attrName>ppt_y</p:attrName>
                                        </p:attrNameLst>
                                      </p:cBhvr>
                                      <p:rCtr x="0" y="-116"/>
                                    </p:animMotion>
                                  </p:childTnLst>
                                </p:cTn>
                              </p:par>
                              <p:par>
                                <p:cTn id="71" presetID="0" presetClass="path" presetSubtype="0" accel="50000" decel="50000" fill="hold" nodeType="withEffect">
                                  <p:stCondLst>
                                    <p:cond delay="0"/>
                                  </p:stCondLst>
                                  <p:childTnLst>
                                    <p:animMotion origin="layout" path="M 1.66667E-6 2.89151E-6 C 0.00017 -0.00139 0.00069 -0.00602 0.00139 -0.00185 C 0.00017 0.00046 1.66667E-6 -0.00162 -0.00174 -0.00232 C -0.0007 -0.00093 0.00208 0.00046 1.66667E-6 0.00139 C -0.00243 0.00023 -0.00018 0.00347 -0.00243 0.00139 C -0.00191 -0.00185 -0.00191 -0.00093 1.66667E-6 2.89151E-6 Z " pathEditMode="relative" rAng="0" ptsTypes="ffffff">
                                      <p:cBhvr>
                                        <p:cTn id="72" dur="2000" fill="hold"/>
                                        <p:tgtEl>
                                          <p:spTgt spid="49"/>
                                        </p:tgtEl>
                                        <p:attrNameLst>
                                          <p:attrName>ppt_x</p:attrName>
                                          <p:attrName>ppt_y</p:attrName>
                                        </p:attrNameLst>
                                      </p:cBhvr>
                                      <p:rCtr x="-17" y="-139"/>
                                    </p:animMotion>
                                  </p:childTnLst>
                                </p:cTn>
                              </p:par>
                              <p:par>
                                <p:cTn id="73" presetID="0" presetClass="path" presetSubtype="0" accel="50000" decel="50000" fill="hold" nodeType="withEffect">
                                  <p:stCondLst>
                                    <p:cond delay="0"/>
                                  </p:stCondLst>
                                  <p:childTnLst>
                                    <p:animMotion origin="layout" path="M 3.05556E-6 2.41499E-6 C 0.00052 -0.00208 0.00156 -0.00347 0.00208 -0.00047 C 0.00121 0.00277 0.00208 0.00254 0.00034 0.00185 C -0.00052 0.00023 -0.00104 -0.00023 -0.00243 -0.00093 C -0.00295 -0.00278 -0.00261 -0.00509 -0.00139 -0.00185 C -0.00087 0.003 -0.00087 2.41499E-6 3.05556E-6 -0.00232 C 0.00034 -0.00162 0.00087 0.0037 3.05556E-6 2.41499E-6 Z " pathEditMode="relative" rAng="0" ptsTypes="fffffff">
                                      <p:cBhvr>
                                        <p:cTn id="74" dur="2000" fill="hold"/>
                                        <p:tgtEl>
                                          <p:spTgt spid="53"/>
                                        </p:tgtEl>
                                        <p:attrNameLst>
                                          <p:attrName>ppt_x</p:attrName>
                                          <p:attrName>ppt_y</p:attrName>
                                        </p:attrNameLst>
                                      </p:cBhvr>
                                      <p:rCtr x="-52" y="-69"/>
                                    </p:animMotion>
                                  </p:childTnLst>
                                </p:cTn>
                              </p:par>
                              <p:par>
                                <p:cTn id="75" presetID="0" presetClass="path" presetSubtype="0" accel="50000" decel="50000" fill="hold" nodeType="withEffect">
                                  <p:stCondLst>
                                    <p:cond delay="0"/>
                                  </p:stCondLst>
                                  <p:childTnLst>
                                    <p:animMotion origin="layout" path="M 4.72222E-6 -1.19593E-6 C 0.00069 -0.00231 0.00104 -0.00393 0.00277 -0.00463 C 0.00347 -0.0037 0.00416 -0.00046 0.00416 -0.00023 C 0.00399 0.00093 0.00451 0.00255 0.00381 0.0037 C 0.00347 0.0044 0.0026 0.00324 0.00208 0.00278 C 0.00034 0.00093 -0.00087 -0.00208 -0.00278 -0.00393 C -0.0033 -0.00509 -0.00643 -0.00879 -0.00382 -0.00324 C -0.00244 -0.00046 -0.00226 -0.00069 -0.0007 -1.19593E-6 C 0.00086 -0.00046 0.00329 -0.00463 0.00069 -0.00231 C 0.00052 -0.00208 0.00017 -0.00139 4.72222E-6 -0.00092 C -0.00018 -0.00046 -0.0007 0.00046 -0.00035 0.00093 C -0.00018 0.00116 0.00104 0.00046 0.00243 -0.00092 C 0.00243 -0.00069 0.00486 -0.00324 0.00486 -0.00393 C 0.00486 -0.00416 0.00416 -0.0037 0.00381 -0.00324 C 0.00225 -0.00069 0.00312 0.0044 0.00173 -0.00208 C 0.00034 -0.00116 0.00086 -0.00208 4.72222E-6 -1.19593E-6 Z " pathEditMode="relative" rAng="0" ptsTypes="ffffffffffffffff">
                                      <p:cBhvr>
                                        <p:cTn id="76" dur="2000" fill="hold"/>
                                        <p:tgtEl>
                                          <p:spTgt spid="50"/>
                                        </p:tgtEl>
                                        <p:attrNameLst>
                                          <p:attrName>ppt_x</p:attrName>
                                          <p:attrName>ppt_y</p:attrName>
                                        </p:attrNameLst>
                                      </p:cBhvr>
                                      <p:rCtr x="-87" y="-231"/>
                                    </p:animMotion>
                                  </p:childTnLst>
                                </p:cTn>
                              </p:par>
                            </p:childTnLst>
                          </p:cTn>
                        </p:par>
                        <p:par>
                          <p:cTn id="77" fill="hold">
                            <p:stCondLst>
                              <p:cond delay="8000"/>
                            </p:stCondLst>
                            <p:childTnLst>
                              <p:par>
                                <p:cTn id="78" presetID="0" presetClass="path" presetSubtype="0" accel="50000" decel="50000" fill="hold" nodeType="afterEffect">
                                  <p:stCondLst>
                                    <p:cond delay="0"/>
                                  </p:stCondLst>
                                  <p:childTnLst>
                                    <p:animMotion origin="layout" path="M 3.88889E-6 4.81481E-6 L 0.26076 -0.02755 " pathEditMode="relative" rAng="0" ptsTypes="AA">
                                      <p:cBhvr>
                                        <p:cTn id="79" dur="2000" fill="hold"/>
                                        <p:tgtEl>
                                          <p:spTgt spid="47"/>
                                        </p:tgtEl>
                                        <p:attrNameLst>
                                          <p:attrName>ppt_x</p:attrName>
                                          <p:attrName>ppt_y</p:attrName>
                                        </p:attrNameLst>
                                      </p:cBhvr>
                                      <p:rCtr x="13038" y="-1389"/>
                                    </p:animMotion>
                                  </p:childTnLst>
                                </p:cTn>
                              </p:par>
                              <p:par>
                                <p:cTn id="80" presetID="0" presetClass="path" presetSubtype="0" accel="50000" decel="50000" fill="hold" nodeType="withEffect">
                                  <p:stCondLst>
                                    <p:cond delay="0"/>
                                  </p:stCondLst>
                                  <p:childTnLst>
                                    <p:animMotion origin="layout" path="M -3.05556E-6 -1.48148E-6 L 0.3349 -0.13009 " pathEditMode="relative" rAng="0" ptsTypes="AA">
                                      <p:cBhvr>
                                        <p:cTn id="81" dur="2000" fill="hold"/>
                                        <p:tgtEl>
                                          <p:spTgt spid="49"/>
                                        </p:tgtEl>
                                        <p:attrNameLst>
                                          <p:attrName>ppt_x</p:attrName>
                                          <p:attrName>ppt_y</p:attrName>
                                        </p:attrNameLst>
                                      </p:cBhvr>
                                      <p:rCtr x="16736" y="-6505"/>
                                    </p:animMotion>
                                  </p:childTnLst>
                                </p:cTn>
                              </p:par>
                              <p:par>
                                <p:cTn id="82" presetID="0" presetClass="path" presetSubtype="0" accel="50000" decel="50000" fill="hold" nodeType="withEffect">
                                  <p:stCondLst>
                                    <p:cond delay="0"/>
                                  </p:stCondLst>
                                  <p:childTnLst>
                                    <p:animMotion origin="layout" path="M -3.33333E-6 -9.808E-7 L 0.3165 0.03354 " pathEditMode="relative" rAng="0" ptsTypes="AA">
                                      <p:cBhvr>
                                        <p:cTn id="83" dur="2000" fill="hold"/>
                                        <p:tgtEl>
                                          <p:spTgt spid="53"/>
                                        </p:tgtEl>
                                        <p:attrNameLst>
                                          <p:attrName>ppt_x</p:attrName>
                                          <p:attrName>ppt_y</p:attrName>
                                        </p:attrNameLst>
                                      </p:cBhvr>
                                      <p:rCtr x="15816" y="1666"/>
                                    </p:animMotion>
                                  </p:childTnLst>
                                </p:cTn>
                              </p:par>
                              <p:par>
                                <p:cTn id="84" presetID="0" presetClass="path" presetSubtype="0" accel="50000" decel="50000" fill="hold" nodeType="withEffect">
                                  <p:stCondLst>
                                    <p:cond delay="0"/>
                                  </p:stCondLst>
                                  <p:childTnLst>
                                    <p:animMotion origin="layout" path="M 0 -2.96296E-6 L 0.27274 0.12894 " pathEditMode="relative" rAng="0" ptsTypes="AA">
                                      <p:cBhvr>
                                        <p:cTn id="85" dur="2000" fill="hold"/>
                                        <p:tgtEl>
                                          <p:spTgt spid="50"/>
                                        </p:tgtEl>
                                        <p:attrNameLst>
                                          <p:attrName>ppt_x</p:attrName>
                                          <p:attrName>ppt_y</p:attrName>
                                        </p:attrNameLst>
                                      </p:cBhvr>
                                      <p:rCtr x="13628" y="6435"/>
                                    </p:animMotion>
                                  </p:childTnLst>
                                </p:cTn>
                              </p:par>
                            </p:childTnLst>
                          </p:cTn>
                        </p:par>
                        <p:par>
                          <p:cTn id="86" fill="hold">
                            <p:stCondLst>
                              <p:cond delay="10000"/>
                            </p:stCondLst>
                            <p:childTnLst>
                              <p:par>
                                <p:cTn id="87" presetID="10" presetClass="exit" presetSubtype="0" fill="hold" grpId="1" nodeType="afterEffect">
                                  <p:stCondLst>
                                    <p:cond delay="0"/>
                                  </p:stCondLst>
                                  <p:childTnLst>
                                    <p:animEffect transition="out" filter="fade">
                                      <p:cBhvr>
                                        <p:cTn id="88" dur="2000"/>
                                        <p:tgtEl>
                                          <p:spTgt spid="32"/>
                                        </p:tgtEl>
                                      </p:cBhvr>
                                    </p:animEffect>
                                    <p:set>
                                      <p:cBhvr>
                                        <p:cTn id="89" dur="1" fill="hold">
                                          <p:stCondLst>
                                            <p:cond delay="1999"/>
                                          </p:stCondLst>
                                        </p:cTn>
                                        <p:tgtEl>
                                          <p:spTgt spid="3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34"/>
                                        </p:tgtEl>
                                      </p:cBhvr>
                                    </p:animEffect>
                                    <p:set>
                                      <p:cBhvr>
                                        <p:cTn id="92" dur="1" fill="hold">
                                          <p:stCondLst>
                                            <p:cond delay="1999"/>
                                          </p:stCondLst>
                                        </p:cTn>
                                        <p:tgtEl>
                                          <p:spTgt spid="34"/>
                                        </p:tgtEl>
                                        <p:attrNameLst>
                                          <p:attrName>style.visibility</p:attrName>
                                        </p:attrNameLst>
                                      </p:cBhvr>
                                      <p:to>
                                        <p:strVal val="hidden"/>
                                      </p:to>
                                    </p:set>
                                  </p:childTnLst>
                                </p:cTn>
                              </p:par>
                              <p:par>
                                <p:cTn id="93" presetID="6" presetClass="emph" presetSubtype="0" fill="hold" grpId="1" nodeType="withEffect">
                                  <p:stCondLst>
                                    <p:cond delay="0"/>
                                  </p:stCondLst>
                                  <p:childTnLst>
                                    <p:animScale>
                                      <p:cBhvr>
                                        <p:cTn id="94" dur="2000" fill="hold"/>
                                        <p:tgtEl>
                                          <p:spTgt spid="35"/>
                                        </p:tgtEl>
                                      </p:cBhvr>
                                      <p:by x="41600" y="41600"/>
                                    </p:animScale>
                                  </p:childTnLst>
                                </p:cTn>
                              </p:par>
                              <p:par>
                                <p:cTn id="95" presetID="7" presetClass="emph" presetSubtype="2" fill="hold" nodeType="withEffect">
                                  <p:stCondLst>
                                    <p:cond delay="0"/>
                                  </p:stCondLst>
                                  <p:childTnLst>
                                    <p:animClr clrSpc="rgb" dir="cw">
                                      <p:cBhvr>
                                        <p:cTn id="96" dur="2000" fill="hold"/>
                                        <p:tgtEl>
                                          <p:spTgt spid="35"/>
                                        </p:tgtEl>
                                        <p:attrNameLst>
                                          <p:attrName>stroke.color</p:attrName>
                                        </p:attrNameLst>
                                      </p:cBhvr>
                                      <p:to>
                                        <a:schemeClr val="tx1"/>
                                      </p:to>
                                    </p:animClr>
                                    <p:set>
                                      <p:cBhvr>
                                        <p:cTn id="97" dur="2000" fill="hold"/>
                                        <p:tgtEl>
                                          <p:spTgt spid="35"/>
                                        </p:tgtEl>
                                        <p:attrNameLst>
                                          <p:attrName>stroke.on</p:attrName>
                                        </p:attrNameLst>
                                      </p:cBhvr>
                                      <p:to>
                                        <p:strVal val="true"/>
                                      </p:to>
                                    </p:set>
                                  </p:childTnLst>
                                </p:cTn>
                              </p:par>
                              <p:par>
                                <p:cTn id="98" presetID="0" presetClass="path" presetSubtype="0" fill="hold" grpId="2" nodeType="withEffect">
                                  <p:stCondLst>
                                    <p:cond delay="0"/>
                                  </p:stCondLst>
                                  <p:childTnLst>
                                    <p:animMotion origin="layout" path="M 2.22222E-6 0.09977 L 2.22222E-6 -0.00023 " pathEditMode="relative" rAng="0" ptsTypes="AA">
                                      <p:cBhvr>
                                        <p:cTn id="99" dur="2000" fill="hold"/>
                                        <p:tgtEl>
                                          <p:spTgt spid="36">
                                            <p:txEl>
                                              <p:pRg st="0" end="0"/>
                                            </p:txEl>
                                          </p:spTgt>
                                        </p:tgtEl>
                                        <p:attrNameLst>
                                          <p:attrName>ppt_x</p:attrName>
                                          <p:attrName>ppt_y</p:attrName>
                                        </p:attrNameLst>
                                      </p:cBhvr>
                                      <p:rCtr x="0" y="-5000"/>
                                    </p:animMotion>
                                  </p:childTnLst>
                                </p:cTn>
                              </p:par>
                              <p:par>
                                <p:cTn id="100" presetID="6" presetClass="emph" presetSubtype="0" fill="hold" grpId="3" nodeType="withEffect">
                                  <p:stCondLst>
                                    <p:cond delay="0"/>
                                  </p:stCondLst>
                                  <p:childTnLst>
                                    <p:animScale>
                                      <p:cBhvr>
                                        <p:cTn id="101" dur="2000" fill="hold"/>
                                        <p:tgtEl>
                                          <p:spTgt spid="36">
                                            <p:txEl>
                                              <p:pRg st="0" end="0"/>
                                            </p:txEl>
                                          </p:spTgt>
                                        </p:tgtEl>
                                      </p:cBhvr>
                                      <p:by x="50000" y="50000"/>
                                    </p:animScale>
                                  </p:childTnLst>
                                </p:cTn>
                              </p:par>
                              <p:par>
                                <p:cTn id="102" presetID="3" presetClass="emph" presetSubtype="2" fill="hold" grpId="4" nodeType="withEffect">
                                  <p:stCondLst>
                                    <p:cond delay="0"/>
                                  </p:stCondLst>
                                  <p:childTnLst>
                                    <p:animClr clrSpc="rgb" dir="cw">
                                      <p:cBhvr override="childStyle">
                                        <p:cTn id="103" dur="2000" fill="hold"/>
                                        <p:tgtEl>
                                          <p:spTgt spid="36">
                                            <p:txEl>
                                              <p:pRg st="0" end="0"/>
                                            </p:txEl>
                                          </p:spTgt>
                                        </p:tgtEl>
                                        <p:attrNameLst>
                                          <p:attrName>style.color</p:attrName>
                                        </p:attrNameLst>
                                      </p:cBhvr>
                                      <p:to>
                                        <a:schemeClr val="tx1"/>
                                      </p:to>
                                    </p:animClr>
                                  </p:childTnLst>
                                </p:cTn>
                              </p:par>
                              <p:par>
                                <p:cTn id="104" presetID="3" presetClass="emph" presetSubtype="2" fill="hold" nodeType="withEffect">
                                  <p:stCondLst>
                                    <p:cond delay="0"/>
                                  </p:stCondLst>
                                  <p:childTnLst>
                                    <p:animClr clrSpc="rgb" dir="cw">
                                      <p:cBhvr override="childStyle">
                                        <p:cTn id="105" dur="2000" fill="hold"/>
                                        <p:tgtEl>
                                          <p:spTgt spid="39">
                                            <p:txEl>
                                              <p:pRg st="0" end="0"/>
                                            </p:txEl>
                                          </p:spTgt>
                                        </p:tgtEl>
                                        <p:attrNameLst>
                                          <p:attrName>style.color</p:attrName>
                                        </p:attrNameLst>
                                      </p:cBhvr>
                                      <p:to>
                                        <a:schemeClr val="tx1"/>
                                      </p:to>
                                    </p:animClr>
                                  </p:childTnLst>
                                </p:cTn>
                              </p:par>
                              <p:par>
                                <p:cTn id="106" presetID="3" presetClass="emph" presetSubtype="2" fill="hold" nodeType="withEffect">
                                  <p:stCondLst>
                                    <p:cond delay="0"/>
                                  </p:stCondLst>
                                  <p:childTnLst>
                                    <p:animClr clrSpc="rgb" dir="cw">
                                      <p:cBhvr override="childStyle">
                                        <p:cTn id="107" dur="2000" fill="hold"/>
                                        <p:tgtEl>
                                          <p:spTgt spid="37">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4" grpId="0" animBg="1"/>
      <p:bldP spid="34" grpId="1" animBg="1"/>
      <p:bldP spid="35" grpId="0" animBg="1"/>
      <p:bldP spid="35" grpId="1" animBg="1"/>
      <p:bldP spid="36" grpId="0" build="allAtOnce"/>
      <p:bldP spid="36" grpId="1" build="allAtOnce"/>
      <p:bldP spid="36" grpId="2" build="allAtOnce"/>
      <p:bldP spid="36" grpId="3" build="allAtOnce"/>
      <p:bldP spid="36" grpId="4"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457200" y="457200"/>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ed Rectangle 31"/>
          <p:cNvSpPr/>
          <p:nvPr/>
        </p:nvSpPr>
        <p:spPr bwMode="auto">
          <a:xfrm>
            <a:off x="457199" y="457200"/>
            <a:ext cx="3429000" cy="5715000"/>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ounded Rectangle 32"/>
          <p:cNvSpPr/>
          <p:nvPr/>
        </p:nvSpPr>
        <p:spPr bwMode="auto">
          <a:xfrm>
            <a:off x="5257800" y="455699"/>
            <a:ext cx="3429001"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bwMode="auto">
          <a:xfrm>
            <a:off x="5260906" y="457200"/>
            <a:ext cx="3429000" cy="57150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AutoShape 2"/>
          <p:cNvSpPr>
            <a:spLocks noChangeArrowheads="1"/>
          </p:cNvSpPr>
          <p:nvPr/>
        </p:nvSpPr>
        <p:spPr bwMode="auto">
          <a:xfrm>
            <a:off x="3962499" y="2568396"/>
            <a:ext cx="1143000" cy="1691640"/>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p>
            <a:endParaRPr lang="en-US">
              <a:solidFill>
                <a:srgbClr val="000000"/>
              </a:solidFill>
              <a:latin typeface="Calibri" pitchFamily="34" charset="0"/>
            </a:endParaRPr>
          </a:p>
        </p:txBody>
      </p:sp>
      <p:sp>
        <p:nvSpPr>
          <p:cNvPr id="36" name="TextBox 8"/>
          <p:cNvSpPr txBox="1">
            <a:spLocks noChangeArrowheads="1"/>
          </p:cNvSpPr>
          <p:nvPr/>
        </p:nvSpPr>
        <p:spPr bwMode="auto">
          <a:xfrm>
            <a:off x="4003417" y="3733542"/>
            <a:ext cx="832221" cy="185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800" dirty="0">
                <a:latin typeface="Calibri" pitchFamily="34" charset="0"/>
              </a:rPr>
              <a:t>Chemical change</a:t>
            </a:r>
          </a:p>
        </p:txBody>
      </p:sp>
      <p:sp>
        <p:nvSpPr>
          <p:cNvPr id="37" name="TextBox 5"/>
          <p:cNvSpPr txBox="1">
            <a:spLocks noChangeArrowheads="1"/>
          </p:cNvSpPr>
          <p:nvPr/>
        </p:nvSpPr>
        <p:spPr bwMode="auto">
          <a:xfrm>
            <a:off x="6545734" y="6126480"/>
            <a:ext cx="859343" cy="3088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Products</a:t>
            </a:r>
          </a:p>
        </p:txBody>
      </p:sp>
      <p:sp>
        <p:nvSpPr>
          <p:cNvPr id="38" name="TextBox 15"/>
          <p:cNvSpPr txBox="1">
            <a:spLocks noChangeArrowheads="1"/>
          </p:cNvSpPr>
          <p:nvPr/>
        </p:nvSpPr>
        <p:spPr bwMode="auto">
          <a:xfrm>
            <a:off x="6125558" y="5605272"/>
            <a:ext cx="169969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Protein polymer</a:t>
            </a:r>
            <a:br>
              <a:rPr lang="en-US" dirty="0">
                <a:latin typeface="Calibri" pitchFamily="34" charset="0"/>
              </a:rPr>
            </a:br>
            <a:r>
              <a:rPr lang="en-US" dirty="0">
                <a:latin typeface="Calibri" pitchFamily="34" charset="0"/>
              </a:rPr>
              <a:t>(+ water)</a:t>
            </a:r>
          </a:p>
        </p:txBody>
      </p:sp>
      <p:sp>
        <p:nvSpPr>
          <p:cNvPr id="39" name="TextBox 6"/>
          <p:cNvSpPr txBox="1">
            <a:spLocks noChangeArrowheads="1"/>
          </p:cNvSpPr>
          <p:nvPr/>
        </p:nvSpPr>
        <p:spPr bwMode="auto">
          <a:xfrm>
            <a:off x="1699381" y="6126480"/>
            <a:ext cx="939621" cy="30886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Reactants</a:t>
            </a:r>
          </a:p>
        </p:txBody>
      </p:sp>
      <p:pic>
        <p:nvPicPr>
          <p:cNvPr id="41" name="alanine"/>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82461" y="1094611"/>
            <a:ext cx="1491047" cy="1109841"/>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alanine"/>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79261" y="4309886"/>
            <a:ext cx="1491047" cy="1109841"/>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glycine"/>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566480" y="2533041"/>
            <a:ext cx="1263999" cy="1078857"/>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glycine"/>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267547" y="2619176"/>
            <a:ext cx="1263999" cy="1078857"/>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rotein"/>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rot="20312804">
            <a:off x="2760680" y="2380409"/>
            <a:ext cx="3660063" cy="1702476"/>
          </a:xfrm>
          <a:prstGeom prst="rect">
            <a:avLst/>
          </a:prstGeom>
          <a:noFill/>
          <a:extLst>
            <a:ext uri="{909E8E84-426E-40dd-AFC4-6F175D3DCCD1}">
              <a14:hiddenFill xmlns="" xmlns:a14="http://schemas.microsoft.com/office/drawing/2010/main">
                <a:solidFill>
                  <a:srgbClr val="FFFFFF"/>
                </a:solidFill>
              </a14:hiddenFill>
            </a:ext>
          </a:extLst>
        </p:spPr>
      </p:pic>
      <p:pic>
        <p:nvPicPr>
          <p:cNvPr id="49" name="wat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3271893" y="2188506"/>
            <a:ext cx="731524" cy="341518"/>
          </a:xfrm>
          <a:prstGeom prst="rect">
            <a:avLst/>
          </a:prstGeom>
          <a:noFill/>
          <a:extLst>
            <a:ext uri="{909E8E84-426E-40dd-AFC4-6F175D3DCCD1}">
              <a14:hiddenFill xmlns="" xmlns:a14="http://schemas.microsoft.com/office/drawing/2010/main">
                <a:solidFill>
                  <a:srgbClr val="FFFFFF"/>
                </a:solidFill>
              </a14:hiddenFill>
            </a:ext>
          </a:extLst>
        </p:spPr>
      </p:pic>
      <p:pic>
        <p:nvPicPr>
          <p:cNvPr id="50" name="wat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3596737" y="4187483"/>
            <a:ext cx="731524" cy="341518"/>
          </a:xfrm>
          <a:prstGeom prst="rect">
            <a:avLst/>
          </a:prstGeom>
          <a:noFill/>
          <a:extLst>
            <a:ext uri="{909E8E84-426E-40dd-AFC4-6F175D3DCCD1}">
              <a14:hiddenFill xmlns="" xmlns:a14="http://schemas.microsoft.com/office/drawing/2010/main">
                <a:solidFill>
                  <a:srgbClr val="FFFFFF"/>
                </a:solidFill>
              </a14:hiddenFill>
            </a:ext>
          </a:extLst>
        </p:spPr>
      </p:pic>
      <p:pic>
        <p:nvPicPr>
          <p:cNvPr id="53" name="wat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4895144" y="3839931"/>
            <a:ext cx="731524" cy="341518"/>
          </a:xfrm>
          <a:prstGeom prst="rect">
            <a:avLst/>
          </a:prstGeom>
          <a:noFill/>
          <a:extLst>
            <a:ext uri="{909E8E84-426E-40dd-AFC4-6F175D3DCCD1}">
              <a14:hiddenFill xmlns="" xmlns:a14="http://schemas.microsoft.com/office/drawing/2010/main">
                <a:solidFill>
                  <a:srgbClr val="FFFFFF"/>
                </a:solidFill>
              </a14:hiddenFill>
            </a:ext>
          </a:extLst>
        </p:spPr>
      </p:pic>
      <p:sp>
        <p:nvSpPr>
          <p:cNvPr id="83" name="Slide Number Placeholder 6"/>
          <p:cNvSpPr>
            <a:spLocks noGrp="1"/>
          </p:cNvSpPr>
          <p:nvPr>
            <p:ph type="sldNum" sz="quarter" idx="4294967295"/>
          </p:nvPr>
        </p:nvSpPr>
        <p:spPr bwMode="auto">
          <a:xfrm>
            <a:off x="6553200" y="6411574"/>
            <a:ext cx="2133600" cy="365125"/>
          </a:xfrm>
          <a:prstGeom prst="rect">
            <a:avLst/>
          </a:prstGeom>
          <a:noFill/>
          <a:ln>
            <a:miter lim="800000"/>
            <a:headEnd/>
            <a:tailEnd/>
          </a:ln>
        </p:spPr>
        <p:txBody>
          <a:bodyPr/>
          <a:lstStyle/>
          <a:p>
            <a:fld id="{27890FA9-870A-2749-A6CC-44FEF073A283}" type="slidenum">
              <a:rPr lang="en-US" smtClean="0"/>
              <a:pPr/>
              <a:t>22</a:t>
            </a:fld>
            <a:endParaRPr lang="en-US" dirty="0"/>
          </a:p>
        </p:txBody>
      </p:sp>
      <p:sp>
        <p:nvSpPr>
          <p:cNvPr id="30" name="Title 1"/>
          <p:cNvSpPr txBox="1">
            <a:spLocks/>
          </p:cNvSpPr>
          <p:nvPr/>
        </p:nvSpPr>
        <p:spPr>
          <a:xfrm>
            <a:off x="3145198" y="594686"/>
            <a:ext cx="2879003" cy="1096628"/>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t>What happens to carbon atoms and chemical energy in biosynthesis?</a:t>
            </a:r>
            <a:endParaRPr lang="en-US" sz="2000" b="1" dirty="0">
              <a:latin typeface="Arial" charset="0"/>
              <a:cs typeface="Arial" charset="0"/>
            </a:endParaRPr>
          </a:p>
        </p:txBody>
      </p:sp>
      <p:sp>
        <p:nvSpPr>
          <p:cNvPr id="23" name="TextBox 23"/>
          <p:cNvSpPr txBox="1">
            <a:spLocks noChangeArrowheads="1"/>
          </p:cNvSpPr>
          <p:nvPr/>
        </p:nvSpPr>
        <p:spPr bwMode="auto">
          <a:xfrm>
            <a:off x="1525435" y="5605272"/>
            <a:ext cx="12875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Amino acid </a:t>
            </a:r>
            <a:br>
              <a:rPr lang="en-US" dirty="0">
                <a:latin typeface="Calibri" pitchFamily="34" charset="0"/>
              </a:rPr>
            </a:br>
            <a:r>
              <a:rPr lang="en-US" dirty="0">
                <a:latin typeface="Calibri" pitchFamily="34" charset="0"/>
              </a:rPr>
              <a:t>monomers</a:t>
            </a:r>
          </a:p>
        </p:txBody>
      </p:sp>
      <p:sp>
        <p:nvSpPr>
          <p:cNvPr id="22" name="Title 1"/>
          <p:cNvSpPr txBox="1">
            <a:spLocks/>
          </p:cNvSpPr>
          <p:nvPr/>
        </p:nvSpPr>
        <p:spPr>
          <a:xfrm>
            <a:off x="3145536" y="5376672"/>
            <a:ext cx="2880360" cy="914400"/>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000" dirty="0"/>
              <a:t>Carbon atoms stay in organic molecules with high-energy bonds</a:t>
            </a:r>
            <a:endParaRPr lang="en-US" sz="2000" dirty="0">
              <a:latin typeface="Arial" charset="0"/>
              <a:cs typeface="Arial" charset="0"/>
            </a:endParaRPr>
          </a:p>
        </p:txBody>
      </p:sp>
      <p:pic>
        <p:nvPicPr>
          <p:cNvPr id="24" name="Reactant energy type"/>
          <p:cNvPicPr>
            <a:picLocks noChangeAspect="1" noChangeArrowheads="1"/>
          </p:cNvPicPr>
          <p:nvPr/>
        </p:nvPicPr>
        <p:blipFill>
          <a:blip r:embed="rId7"/>
          <a:stretch>
            <a:fillRect/>
          </a:stretch>
        </p:blipFill>
        <p:spPr bwMode="auto">
          <a:xfrm>
            <a:off x="506339" y="5081982"/>
            <a:ext cx="946089" cy="950653"/>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roduct energy type"/>
          <p:cNvPicPr>
            <a:picLocks noChangeAspect="1" noChangeArrowheads="1"/>
          </p:cNvPicPr>
          <p:nvPr/>
        </p:nvPicPr>
        <p:blipFill>
          <a:blip r:embed="rId7"/>
          <a:stretch>
            <a:fillRect/>
          </a:stretch>
        </p:blipFill>
        <p:spPr bwMode="auto">
          <a:xfrm>
            <a:off x="7648432" y="5057111"/>
            <a:ext cx="946089" cy="9506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456858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6" presetClass="emph" presetSubtype="0" fill="hold" grpId="0" nodeType="withEffect">
                                  <p:stCondLst>
                                    <p:cond delay="0"/>
                                  </p:stCondLst>
                                  <p:childTnLst>
                                    <p:animScale>
                                      <p:cBhvr>
                                        <p:cTn id="12" dur="2000" fill="hold"/>
                                        <p:tgtEl>
                                          <p:spTgt spid="35"/>
                                        </p:tgtEl>
                                      </p:cBhvr>
                                      <p:by x="240000" y="240000"/>
                                    </p:animScale>
                                  </p:childTnLst>
                                </p:cTn>
                              </p:par>
                              <p:par>
                                <p:cTn id="13" presetID="7" presetClass="emph" presetSubtype="2" fill="hold" nodeType="withEffect">
                                  <p:stCondLst>
                                    <p:cond delay="0"/>
                                  </p:stCondLst>
                                  <p:childTnLst>
                                    <p:animClr clrSpc="rgb" dir="cw">
                                      <p:cBhvr>
                                        <p:cTn id="14" dur="2000" fill="hold"/>
                                        <p:tgtEl>
                                          <p:spTgt spid="35"/>
                                        </p:tgtEl>
                                        <p:attrNameLst>
                                          <p:attrName>stroke.color</p:attrName>
                                        </p:attrNameLst>
                                      </p:cBhvr>
                                      <p:to>
                                        <a:srgbClr val="00FF00"/>
                                      </p:to>
                                    </p:animClr>
                                    <p:set>
                                      <p:cBhvr>
                                        <p:cTn id="15" dur="2000" fill="hold"/>
                                        <p:tgtEl>
                                          <p:spTgt spid="35"/>
                                        </p:tgtEl>
                                        <p:attrNameLst>
                                          <p:attrName>stroke.on</p:attrName>
                                        </p:attrNameLst>
                                      </p:cBhvr>
                                      <p:to>
                                        <p:strVal val="true"/>
                                      </p:to>
                                    </p:set>
                                  </p:childTnLst>
                                </p:cTn>
                              </p:par>
                              <p:par>
                                <p:cTn id="16" presetID="6" presetClass="emph" presetSubtype="0" fill="hold" nodeType="withEffect">
                                  <p:stCondLst>
                                    <p:cond delay="0"/>
                                  </p:stCondLst>
                                  <p:childTnLst>
                                    <p:animScale>
                                      <p:cBhvr>
                                        <p:cTn id="17" dur="2000" fill="hold"/>
                                        <p:tgtEl>
                                          <p:spTgt spid="36">
                                            <p:txEl>
                                              <p:pRg st="0" end="0"/>
                                            </p:txEl>
                                          </p:spTgt>
                                        </p:tgtEl>
                                      </p:cBhvr>
                                      <p:by x="200000" y="200000"/>
                                    </p:animScale>
                                  </p:childTnLst>
                                </p:cTn>
                              </p:par>
                              <p:par>
                                <p:cTn id="18" presetID="0" presetClass="path" presetSubtype="0" fill="hold" grpId="0" nodeType="withEffect">
                                  <p:stCondLst>
                                    <p:cond delay="0"/>
                                  </p:stCondLst>
                                  <p:childTnLst>
                                    <p:animMotion origin="layout" path="M 2.22222E-6 4.07407E-6 L 2.22222E-6 0.09976 " pathEditMode="relative" rAng="0" ptsTypes="AA">
                                      <p:cBhvr>
                                        <p:cTn id="19" dur="2000" fill="hold"/>
                                        <p:tgtEl>
                                          <p:spTgt spid="36">
                                            <p:txEl>
                                              <p:pRg st="0" end="0"/>
                                            </p:txEl>
                                          </p:spTgt>
                                        </p:tgtEl>
                                        <p:attrNameLst>
                                          <p:attrName>ppt_x</p:attrName>
                                          <p:attrName>ppt_y</p:attrName>
                                        </p:attrNameLst>
                                      </p:cBhvr>
                                      <p:rCtr x="0" y="4977"/>
                                    </p:animMotion>
                                  </p:childTnLst>
                                </p:cTn>
                              </p:par>
                              <p:par>
                                <p:cTn id="20" presetID="3" presetClass="emph" presetSubtype="2" fill="hold" grpId="1" nodeType="withEffect">
                                  <p:stCondLst>
                                    <p:cond delay="0"/>
                                  </p:stCondLst>
                                  <p:childTnLst>
                                    <p:animClr clrSpc="rgb" dir="cw">
                                      <p:cBhvr override="childStyle">
                                        <p:cTn id="21" dur="2000" fill="hold"/>
                                        <p:tgtEl>
                                          <p:spTgt spid="36">
                                            <p:txEl>
                                              <p:pRg st="0" end="0"/>
                                            </p:txEl>
                                          </p:spTgt>
                                        </p:tgtEl>
                                        <p:attrNameLst>
                                          <p:attrName>style.color</p:attrName>
                                        </p:attrNameLst>
                                      </p:cBhvr>
                                      <p:to>
                                        <a:srgbClr val="00FF00"/>
                                      </p:to>
                                    </p:animClr>
                                  </p:childTnLst>
                                </p:cTn>
                              </p:par>
                              <p:par>
                                <p:cTn id="22" presetID="3" presetClass="emph" presetSubtype="2" fill="hold" nodeType="withEffect">
                                  <p:stCondLst>
                                    <p:cond delay="0"/>
                                  </p:stCondLst>
                                  <p:childTnLst>
                                    <p:animClr clrSpc="rgb" dir="cw">
                                      <p:cBhvr override="childStyle">
                                        <p:cTn id="23" dur="2000" fill="hold"/>
                                        <p:tgtEl>
                                          <p:spTgt spid="39">
                                            <p:txEl>
                                              <p:pRg st="0" end="0"/>
                                            </p:txEl>
                                          </p:spTgt>
                                        </p:tgtEl>
                                        <p:attrNameLst>
                                          <p:attrName>style.color</p:attrName>
                                        </p:attrNameLst>
                                      </p:cBhvr>
                                      <p:to>
                                        <a:srgbClr val="0070C0"/>
                                      </p:to>
                                    </p:animClr>
                                  </p:childTnLst>
                                </p:cTn>
                              </p:par>
                              <p:par>
                                <p:cTn id="24" presetID="3" presetClass="emph" presetSubtype="2" fill="hold" nodeType="withEffect">
                                  <p:stCondLst>
                                    <p:cond delay="0"/>
                                  </p:stCondLst>
                                  <p:childTnLst>
                                    <p:animClr clrSpc="rgb" dir="cw">
                                      <p:cBhvr override="childStyle">
                                        <p:cTn id="25" dur="2000" fill="hold"/>
                                        <p:tgtEl>
                                          <p:spTgt spid="37">
                                            <p:txEl>
                                              <p:pRg st="0" end="0"/>
                                            </p:txEl>
                                          </p:spTgt>
                                        </p:tgtEl>
                                        <p:attrNameLst>
                                          <p:attrName>style.color</p:attrName>
                                        </p:attrNameLst>
                                      </p:cBhvr>
                                      <p:to>
                                        <a:srgbClr val="FF0000"/>
                                      </p:to>
                                    </p:animClr>
                                  </p:childTnLst>
                                </p:cTn>
                              </p:par>
                            </p:childTnLst>
                          </p:cTn>
                        </p:par>
                        <p:par>
                          <p:cTn id="26" fill="hold">
                            <p:stCondLst>
                              <p:cond delay="2000"/>
                            </p:stCondLst>
                            <p:childTnLst>
                              <p:par>
                                <p:cTn id="27" presetID="0" presetClass="path" presetSubtype="0" accel="50000" decel="50000" fill="hold" nodeType="afterEffect">
                                  <p:stCondLst>
                                    <p:cond delay="0"/>
                                  </p:stCondLst>
                                  <p:childTnLst>
                                    <p:animMotion origin="layout" path="M -3.88889E-6 -3.10433E-6 L 0.27882 0.12839 " pathEditMode="relative" rAng="0" ptsTypes="AA">
                                      <p:cBhvr>
                                        <p:cTn id="28" dur="2000" fill="hold"/>
                                        <p:tgtEl>
                                          <p:spTgt spid="41"/>
                                        </p:tgtEl>
                                        <p:attrNameLst>
                                          <p:attrName>ppt_x</p:attrName>
                                          <p:attrName>ppt_y</p:attrName>
                                        </p:attrNameLst>
                                      </p:cBhvr>
                                      <p:rCtr x="13941" y="6408"/>
                                    </p:animMotion>
                                  </p:childTnLst>
                                </p:cTn>
                              </p:par>
                              <p:par>
                                <p:cTn id="29" presetID="0" presetClass="path" presetSubtype="0" accel="50000" decel="50000" fill="hold" nodeType="withEffect">
                                  <p:stCondLst>
                                    <p:cond delay="0"/>
                                  </p:stCondLst>
                                  <p:childTnLst>
                                    <p:animMotion origin="layout" path="M 1.66667E-6 0 L 0.24792 0.02106 " pathEditMode="relative" rAng="0" ptsTypes="AA">
                                      <p:cBhvr>
                                        <p:cTn id="30" dur="2000" fill="hold"/>
                                        <p:tgtEl>
                                          <p:spTgt spid="45"/>
                                        </p:tgtEl>
                                        <p:attrNameLst>
                                          <p:attrName>ppt_x</p:attrName>
                                          <p:attrName>ppt_y</p:attrName>
                                        </p:attrNameLst>
                                      </p:cBhvr>
                                      <p:rCtr x="12396" y="1042"/>
                                    </p:animMotion>
                                  </p:childTnLst>
                                </p:cTn>
                              </p:par>
                              <p:par>
                                <p:cTn id="31" presetID="0" presetClass="path" presetSubtype="0" accel="50000" decel="50000" fill="hold" nodeType="withEffect">
                                  <p:stCondLst>
                                    <p:cond delay="0"/>
                                  </p:stCondLst>
                                  <p:childTnLst>
                                    <p:animMotion origin="layout" path="M -1.66667E-6 -1.97317E-6 L 0.29896 -0.1145 " pathEditMode="relative" rAng="0" ptsTypes="AA">
                                      <p:cBhvr>
                                        <p:cTn id="32" dur="2000" fill="hold"/>
                                        <p:tgtEl>
                                          <p:spTgt spid="44"/>
                                        </p:tgtEl>
                                        <p:attrNameLst>
                                          <p:attrName>ppt_x</p:attrName>
                                          <p:attrName>ppt_y</p:attrName>
                                        </p:attrNameLst>
                                      </p:cBhvr>
                                      <p:rCtr x="14948" y="-5737"/>
                                    </p:animMotion>
                                  </p:childTnLst>
                                </p:cTn>
                              </p:par>
                              <p:par>
                                <p:cTn id="33" presetID="0" presetClass="path" presetSubtype="0" accel="50000" decel="50000" fill="hold" nodeType="withEffect">
                                  <p:stCondLst>
                                    <p:cond delay="0"/>
                                  </p:stCondLst>
                                  <p:childTnLst>
                                    <p:animMotion origin="layout" path="M -1.38889E-6 -1.30928E-6 L 0.26111 0.03007 " pathEditMode="relative" rAng="0" ptsTypes="AA">
                                      <p:cBhvr>
                                        <p:cTn id="34" dur="2000" fill="hold"/>
                                        <p:tgtEl>
                                          <p:spTgt spid="46"/>
                                        </p:tgtEl>
                                        <p:attrNameLst>
                                          <p:attrName>ppt_x</p:attrName>
                                          <p:attrName>ppt_y</p:attrName>
                                        </p:attrNameLst>
                                      </p:cBhvr>
                                      <p:rCtr x="13056" y="1504"/>
                                    </p:animMotion>
                                  </p:childTnLst>
                                </p:cTn>
                              </p:par>
                              <p:par>
                                <p:cTn id="35" presetID="10" presetClass="exit" presetSubtype="0" fill="hold" nodeType="withEffect">
                                  <p:stCondLst>
                                    <p:cond delay="0"/>
                                  </p:stCondLst>
                                  <p:childTnLst>
                                    <p:animEffect transition="out" filter="fad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par>
                          <p:cTn id="38" fill="hold">
                            <p:stCondLst>
                              <p:cond delay="4000"/>
                            </p:stCondLst>
                            <p:childTnLst>
                              <p:par>
                                <p:cTn id="39" presetID="0" presetClass="path" presetSubtype="0" accel="50000" decel="50000" fill="hold" nodeType="afterEffect">
                                  <p:stCondLst>
                                    <p:cond delay="0"/>
                                  </p:stCondLst>
                                  <p:childTnLst>
                                    <p:animMotion origin="layout" path="M 0.29896 -0.11458 C 0.29826 -0.11157 0.29861 -0.11065 0.29757 -0.11319 C 0.29705 -0.11435 0.29705 -0.11643 0.29618 -0.11643 C 0.29549 -0.11643 0.29687 -0.11458 0.29757 -0.11412 C 0.29913 -0.11296 0.30069 -0.11273 0.30243 -0.11227 C 0.30174 -0.11296 0.29566 -0.11829 0.29861 -0.1169 C 0.29931 -0.11713 0.3 -0.11736 0.30069 -0.11736 C 0.30104 -0.11736 0.29983 -0.11736 0.29965 -0.1169 C 0.29896 -0.11574 0.29809 -0.11366 0.29861 -0.11227 C 0.29878 -0.11157 0.29965 -0.11343 0.29965 -0.11412 C 0.29965 -0.11458 0.29896 -0.11296 0.29861 -0.11319 C 0.29826 -0.11343 0.29878 -0.11412 0.29896 -0.11458 Z " pathEditMode="relative" rAng="0" ptsTypes="ffffffffffff">
                                      <p:cBhvr>
                                        <p:cTn id="40" dur="2000" fill="hold"/>
                                        <p:tgtEl>
                                          <p:spTgt spid="44"/>
                                        </p:tgtEl>
                                        <p:attrNameLst>
                                          <p:attrName>ppt_x</p:attrName>
                                          <p:attrName>ppt_y</p:attrName>
                                        </p:attrNameLst>
                                      </p:cBhvr>
                                      <p:rCtr x="0" y="0"/>
                                    </p:animMotion>
                                  </p:childTnLst>
                                </p:cTn>
                              </p:par>
                              <p:par>
                                <p:cTn id="41" presetID="0" presetClass="path" presetSubtype="0" accel="50000" decel="50000" fill="hold" nodeType="withEffect">
                                  <p:stCondLst>
                                    <p:cond delay="0"/>
                                  </p:stCondLst>
                                  <p:childTnLst>
                                    <p:animMotion origin="layout" path="M 0.26111 0.03009 C 0.25851 0.0287 0.25556 0.02801 0.25313 0.02592 C 0.25504 0.02454 0.2566 0.02546 0.25868 0.02592 C 0.25903 0.02616 0.25955 0.02639 0.25972 0.02685 C 0.26007 0.02778 0.25955 0.0294 0.26007 0.03009 C 0.26042 0.03055 0.26077 0.02917 0.26111 0.0287 C 0.26163 0.02824 0.26424 0.025 0.26459 0.025 C 0.26493 0.025 0.26407 0.02592 0.26389 0.02639 C 0.26372 0.02662 0.2632 0.02963 0.2632 0.02986 C 0.26354 0.03009 0.26389 0.02893 0.26424 0.0287 C 0.26563 0.02755 0.26545 0.02778 0.26702 0.02731 C 0.26771 0.03032 0.26615 0.03426 0.26389 0.03518 C 0.2625 0.03403 0.26163 0.03217 0.26042 0.03055 C 0.2599 0.02801 0.25972 0.02824 0.26111 0.03009 Z " pathEditMode="relative" rAng="0" ptsTypes="ffffffffffffff">
                                      <p:cBhvr>
                                        <p:cTn id="42" dur="2000" fill="hold"/>
                                        <p:tgtEl>
                                          <p:spTgt spid="46"/>
                                        </p:tgtEl>
                                        <p:attrNameLst>
                                          <p:attrName>ppt_x</p:attrName>
                                          <p:attrName>ppt_y</p:attrName>
                                        </p:attrNameLst>
                                      </p:cBhvr>
                                      <p:rCtr x="-69" y="-23"/>
                                    </p:animMotion>
                                  </p:childTnLst>
                                </p:cTn>
                              </p:par>
                              <p:par>
                                <p:cTn id="43" presetID="0" presetClass="path" presetSubtype="0" accel="50000" decel="50000" fill="hold" nodeType="withEffect">
                                  <p:stCondLst>
                                    <p:cond delay="0"/>
                                  </p:stCondLst>
                                  <p:childTnLst>
                                    <p:animMotion origin="layout" path="M 0.27882 0.12847 C 0.28159 0.12593 0.28003 0.13218 0.27986 0.13356 C 0.27899 0.13102 0.27795 0.13032 0.27639 0.12847 C 0.27604 0.12801 0.27482 0.12708 0.27534 0.12708 C 0.27639 0.12708 0.27708 0.1287 0.27812 0.1294 C 0.27968 0.12917 0.28402 0.12824 0.27986 0.12708 C 0.27882 0.12801 0.27673 0.13241 0.27743 0.1294 C 0.27899 0.12986 0.27968 0.13171 0.28021 0.1294 C 0.27899 0.12894 0.27934 0.12917 0.27882 0.12847 Z " pathEditMode="relative" rAng="0" ptsTypes="fffffffff">
                                      <p:cBhvr>
                                        <p:cTn id="44" dur="2000" fill="hold"/>
                                        <p:tgtEl>
                                          <p:spTgt spid="41"/>
                                        </p:tgtEl>
                                        <p:attrNameLst>
                                          <p:attrName>ppt_x</p:attrName>
                                          <p:attrName>ppt_y</p:attrName>
                                        </p:attrNameLst>
                                      </p:cBhvr>
                                      <p:rCtr x="52" y="116"/>
                                    </p:animMotion>
                                  </p:childTnLst>
                                </p:cTn>
                              </p:par>
                              <p:par>
                                <p:cTn id="45" presetID="0" presetClass="path" presetSubtype="0" accel="50000" decel="50000" fill="hold" nodeType="withEffect">
                                  <p:stCondLst>
                                    <p:cond delay="0"/>
                                  </p:stCondLst>
                                  <p:childTnLst>
                                    <p:animMotion origin="layout" path="M 0.24792 0.02106 C 0.24774 0.01921 0.24653 0.01481 0.24896 0.01597 C 0.24844 0.01782 0.24792 0.01806 0.24653 0.01875 C 0.24583 0.01852 0.24271 0.01759 0.24271 0.01597 C 0.24271 0.01551 0.2434 0.0162 0.24375 0.01643 C 0.24444 0.0169 0.24514 0.01782 0.24583 0.01829 C 0.24757 0.01944 0.24687 0.01875 0.24826 0.02014 C 0.2493 0.01968 0.2533 0.01597 0.25 0.01829 C 0.24948 0.01921 0.24913 0.02014 0.24861 0.02106 C 0.24826 0.02176 0.24844 0.01944 0.24826 0.01875 C 0.24809 0.01829 0.24757 0.01759 0.24792 0.01736 C 0.24826 0.0169 0.24878 0.01759 0.2493 0.01782 C 0.25 0.01875 0.25191 0.01921 0.25139 0.02014 C 0.25069 0.0213 0.24878 0.02106 0.24792 0.02106 Z " pathEditMode="relative" rAng="0" ptsTypes="ffffffffffffff">
                                      <p:cBhvr>
                                        <p:cTn id="46" dur="2000" fill="hold"/>
                                        <p:tgtEl>
                                          <p:spTgt spid="45"/>
                                        </p:tgtEl>
                                        <p:attrNameLst>
                                          <p:attrName>ppt_x</p:attrName>
                                          <p:attrName>ppt_y</p:attrName>
                                        </p:attrNameLst>
                                      </p:cBhvr>
                                      <p:rCtr x="0" y="-278"/>
                                    </p:animMotion>
                                  </p:childTnLst>
                                </p:cTn>
                              </p:par>
                              <p:par>
                                <p:cTn id="47" presetID="10" presetClass="exit" presetSubtype="0" fill="hold" nodeType="withEffect">
                                  <p:stCondLst>
                                    <p:cond delay="1500"/>
                                  </p:stCondLst>
                                  <p:childTnLst>
                                    <p:animEffect transition="out" filter="fade">
                                      <p:cBhvr>
                                        <p:cTn id="48" dur="500"/>
                                        <p:tgtEl>
                                          <p:spTgt spid="41"/>
                                        </p:tgtEl>
                                      </p:cBhvr>
                                    </p:animEffect>
                                    <p:set>
                                      <p:cBhvr>
                                        <p:cTn id="49" dur="1" fill="hold">
                                          <p:stCondLst>
                                            <p:cond delay="499"/>
                                          </p:stCondLst>
                                        </p:cTn>
                                        <p:tgtEl>
                                          <p:spTgt spid="41"/>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45"/>
                                        </p:tgtEl>
                                      </p:cBhvr>
                                    </p:animEffect>
                                    <p:set>
                                      <p:cBhvr>
                                        <p:cTn id="52" dur="1" fill="hold">
                                          <p:stCondLst>
                                            <p:cond delay="499"/>
                                          </p:stCondLst>
                                        </p:cTn>
                                        <p:tgtEl>
                                          <p:spTgt spid="45"/>
                                        </p:tgtEl>
                                        <p:attrNameLst>
                                          <p:attrName>style.visibility</p:attrName>
                                        </p:attrNameLst>
                                      </p:cBhvr>
                                      <p:to>
                                        <p:strVal val="hidden"/>
                                      </p:to>
                                    </p:set>
                                  </p:childTnLst>
                                </p:cTn>
                              </p:par>
                              <p:par>
                                <p:cTn id="53" presetID="10" presetClass="exit" presetSubtype="0" fill="hold" nodeType="withEffect">
                                  <p:stCondLst>
                                    <p:cond delay="1500"/>
                                  </p:stCondLst>
                                  <p:childTnLst>
                                    <p:animEffect transition="out" filter="fade">
                                      <p:cBhvr>
                                        <p:cTn id="54" dur="500"/>
                                        <p:tgtEl>
                                          <p:spTgt spid="44"/>
                                        </p:tgtEl>
                                      </p:cBhvr>
                                    </p:animEffect>
                                    <p:set>
                                      <p:cBhvr>
                                        <p:cTn id="55" dur="1" fill="hold">
                                          <p:stCondLst>
                                            <p:cond delay="499"/>
                                          </p:stCondLst>
                                        </p:cTn>
                                        <p:tgtEl>
                                          <p:spTgt spid="44"/>
                                        </p:tgtEl>
                                        <p:attrNameLst>
                                          <p:attrName>style.visibility</p:attrName>
                                        </p:attrNameLst>
                                      </p:cBhvr>
                                      <p:to>
                                        <p:strVal val="hidden"/>
                                      </p:to>
                                    </p:set>
                                  </p:childTnLst>
                                </p:cTn>
                              </p:par>
                              <p:par>
                                <p:cTn id="56" presetID="10" presetClass="exit" presetSubtype="0" fill="hold" nodeType="withEffect">
                                  <p:stCondLst>
                                    <p:cond delay="1500"/>
                                  </p:stCondLst>
                                  <p:childTnLst>
                                    <p:animEffect transition="out" filter="fade">
                                      <p:cBhvr>
                                        <p:cTn id="57" dur="500"/>
                                        <p:tgtEl>
                                          <p:spTgt spid="46"/>
                                        </p:tgtEl>
                                      </p:cBhvr>
                                    </p:animEffect>
                                    <p:set>
                                      <p:cBhvr>
                                        <p:cTn id="58" dur="1" fill="hold">
                                          <p:stCondLst>
                                            <p:cond delay="499"/>
                                          </p:stCondLst>
                                        </p:cTn>
                                        <p:tgtEl>
                                          <p:spTgt spid="46"/>
                                        </p:tgtEl>
                                        <p:attrNameLst>
                                          <p:attrName>style.visibility</p:attrName>
                                        </p:attrNameLst>
                                      </p:cBhvr>
                                      <p:to>
                                        <p:strVal val="hidden"/>
                                      </p:to>
                                    </p:set>
                                  </p:childTnLst>
                                </p:cTn>
                              </p:par>
                            </p:childTnLst>
                          </p:cTn>
                        </p:par>
                        <p:par>
                          <p:cTn id="59" fill="hold">
                            <p:stCondLst>
                              <p:cond delay="6000"/>
                            </p:stCondLst>
                            <p:childTnLst>
                              <p:par>
                                <p:cTn id="60" presetID="10" presetClass="entr" presetSubtype="0" fill="hold"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par>
                                <p:cTn id="63" presetID="10" presetClass="entr" presetSubtype="0"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par>
                                <p:cTn id="66" presetID="10" presetClass="entr" presetSubtype="0" fill="hold"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par>
                                <p:cTn id="69" presetID="10" presetClass="entr" presetSubtype="0"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0" presetClass="path" presetSubtype="0" accel="50000" decel="50000" fill="hold" nodeType="withEffect">
                                  <p:stCondLst>
                                    <p:cond delay="0"/>
                                  </p:stCondLst>
                                  <p:childTnLst>
                                    <p:animMotion origin="layout" path="M -3.33333E-6 1.51978E-6 C 0.00087 -0.00301 0.00243 -0.01272 0.00417 -0.0037 C 0.004 -0.00208 0.00382 -0.00046 0.00348 0.00092 C 0.00313 0.00231 0.00313 0.00486 0.00209 0.00462 C 0.00018 0.00393 -0.00069 0.00092 -0.00208 -0.00093 C -0.00277 -0.00185 -0.00416 -0.0037 -0.00416 -0.00347 C -0.0033 1.51978E-6 0.00417 0.00624 -0.00139 0.0037 C -0.00156 0.00277 -0.00277 0.00046 -0.00208 0.00092 C -0.00104 0.00162 -0.00069 0.00347 -3.33333E-6 0.00462 C 0.00139 0.00648 0.00417 0.01018 0.00417 0.01041 C 0.00295 0.00532 0.00365 0.00347 -3.33333E-6 0.00092 C -0.00069 0.00116 -0.00208 0.00277 -0.00208 0.00185 C -0.00208 0.00069 -3.33333E-6 1.51978E-6 -3.33333E-6 0.00023 Z " pathEditMode="relative" rAng="0" ptsTypes="fffffffffffff">
                                      <p:cBhvr>
                                        <p:cTn id="73" dur="2000" fill="hold"/>
                                        <p:tgtEl>
                                          <p:spTgt spid="47"/>
                                        </p:tgtEl>
                                        <p:attrNameLst>
                                          <p:attrName>ppt_x</p:attrName>
                                          <p:attrName>ppt_y</p:attrName>
                                        </p:attrNameLst>
                                      </p:cBhvr>
                                      <p:rCtr x="0" y="-116"/>
                                    </p:animMotion>
                                  </p:childTnLst>
                                </p:cTn>
                              </p:par>
                              <p:par>
                                <p:cTn id="74" presetID="0" presetClass="path" presetSubtype="0" accel="50000" decel="50000" fill="hold" nodeType="withEffect">
                                  <p:stCondLst>
                                    <p:cond delay="0"/>
                                  </p:stCondLst>
                                  <p:childTnLst>
                                    <p:animMotion origin="layout" path="M 1.66667E-6 2.89151E-6 C 0.00017 -0.00139 0.00069 -0.00602 0.00139 -0.00185 C 0.00017 0.00046 1.66667E-6 -0.00162 -0.00174 -0.00232 C -0.0007 -0.00093 0.00208 0.00046 1.66667E-6 0.00139 C -0.00243 0.00023 -0.00018 0.00347 -0.00243 0.00139 C -0.00191 -0.00185 -0.00191 -0.00093 1.66667E-6 2.89151E-6 Z " pathEditMode="relative" rAng="0" ptsTypes="ffffff">
                                      <p:cBhvr>
                                        <p:cTn id="75" dur="2000" fill="hold"/>
                                        <p:tgtEl>
                                          <p:spTgt spid="49"/>
                                        </p:tgtEl>
                                        <p:attrNameLst>
                                          <p:attrName>ppt_x</p:attrName>
                                          <p:attrName>ppt_y</p:attrName>
                                        </p:attrNameLst>
                                      </p:cBhvr>
                                      <p:rCtr x="-17" y="-139"/>
                                    </p:animMotion>
                                  </p:childTnLst>
                                </p:cTn>
                              </p:par>
                              <p:par>
                                <p:cTn id="76" presetID="0" presetClass="path" presetSubtype="0" accel="50000" decel="50000" fill="hold" nodeType="withEffect">
                                  <p:stCondLst>
                                    <p:cond delay="0"/>
                                  </p:stCondLst>
                                  <p:childTnLst>
                                    <p:animMotion origin="layout" path="M 3.05556E-6 2.41499E-6 C 0.00052 -0.00208 0.00156 -0.00347 0.00208 -0.00047 C 0.00121 0.00277 0.00208 0.00254 0.00034 0.00185 C -0.00052 0.00023 -0.00104 -0.00023 -0.00243 -0.00093 C -0.00295 -0.00278 -0.00261 -0.00509 -0.00139 -0.00185 C -0.00087 0.003 -0.00087 2.41499E-6 3.05556E-6 -0.00232 C 0.00034 -0.00162 0.00087 0.0037 3.05556E-6 2.41499E-6 Z " pathEditMode="relative" rAng="0" ptsTypes="fffffff">
                                      <p:cBhvr>
                                        <p:cTn id="77" dur="2000" fill="hold"/>
                                        <p:tgtEl>
                                          <p:spTgt spid="53"/>
                                        </p:tgtEl>
                                        <p:attrNameLst>
                                          <p:attrName>ppt_x</p:attrName>
                                          <p:attrName>ppt_y</p:attrName>
                                        </p:attrNameLst>
                                      </p:cBhvr>
                                      <p:rCtr x="-52" y="-69"/>
                                    </p:animMotion>
                                  </p:childTnLst>
                                </p:cTn>
                              </p:par>
                              <p:par>
                                <p:cTn id="78" presetID="0" presetClass="path" presetSubtype="0" accel="50000" decel="50000" fill="hold" nodeType="withEffect">
                                  <p:stCondLst>
                                    <p:cond delay="0"/>
                                  </p:stCondLst>
                                  <p:childTnLst>
                                    <p:animMotion origin="layout" path="M 4.72222E-6 -1.19593E-6 C 0.00069 -0.00231 0.00104 -0.00393 0.00277 -0.00463 C 0.00347 -0.0037 0.00416 -0.00046 0.00416 -0.00023 C 0.00399 0.00093 0.00451 0.00255 0.00381 0.0037 C 0.00347 0.0044 0.0026 0.00324 0.00208 0.00278 C 0.00034 0.00093 -0.00087 -0.00208 -0.00278 -0.00393 C -0.0033 -0.00509 -0.00643 -0.00879 -0.00382 -0.00324 C -0.00244 -0.00046 -0.00226 -0.00069 -0.0007 -1.19593E-6 C 0.00086 -0.00046 0.00329 -0.00463 0.00069 -0.00231 C 0.00052 -0.00208 0.00017 -0.00139 4.72222E-6 -0.00092 C -0.00018 -0.00046 -0.0007 0.00046 -0.00035 0.00093 C -0.00018 0.00116 0.00104 0.00046 0.00243 -0.00092 C 0.00243 -0.00069 0.00486 -0.00324 0.00486 -0.00393 C 0.00486 -0.00416 0.00416 -0.0037 0.00381 -0.00324 C 0.00225 -0.00069 0.00312 0.0044 0.00173 -0.00208 C 0.00034 -0.00116 0.00086 -0.00208 4.72222E-6 -1.19593E-6 Z " pathEditMode="relative" rAng="0" ptsTypes="ffffffffffffffff">
                                      <p:cBhvr>
                                        <p:cTn id="79" dur="2000" fill="hold"/>
                                        <p:tgtEl>
                                          <p:spTgt spid="50"/>
                                        </p:tgtEl>
                                        <p:attrNameLst>
                                          <p:attrName>ppt_x</p:attrName>
                                          <p:attrName>ppt_y</p:attrName>
                                        </p:attrNameLst>
                                      </p:cBhvr>
                                      <p:rCtr x="-87" y="-231"/>
                                    </p:animMotion>
                                  </p:childTnLst>
                                </p:cTn>
                              </p:par>
                            </p:childTnLst>
                          </p:cTn>
                        </p:par>
                        <p:par>
                          <p:cTn id="80" fill="hold">
                            <p:stCondLst>
                              <p:cond delay="8000"/>
                            </p:stCondLst>
                            <p:childTnLst>
                              <p:par>
                                <p:cTn id="81" presetID="0" presetClass="path" presetSubtype="0" accel="50000" decel="50000" fill="hold" nodeType="afterEffect">
                                  <p:stCondLst>
                                    <p:cond delay="0"/>
                                  </p:stCondLst>
                                  <p:childTnLst>
                                    <p:animMotion origin="layout" path="M 3.88889E-6 4.81481E-6 L 0.26076 -0.02755 " pathEditMode="relative" rAng="0" ptsTypes="AA">
                                      <p:cBhvr>
                                        <p:cTn id="82" dur="2000" fill="hold"/>
                                        <p:tgtEl>
                                          <p:spTgt spid="47"/>
                                        </p:tgtEl>
                                        <p:attrNameLst>
                                          <p:attrName>ppt_x</p:attrName>
                                          <p:attrName>ppt_y</p:attrName>
                                        </p:attrNameLst>
                                      </p:cBhvr>
                                      <p:rCtr x="13038" y="-1389"/>
                                    </p:animMotion>
                                  </p:childTnLst>
                                </p:cTn>
                              </p:par>
                              <p:par>
                                <p:cTn id="83" presetID="0" presetClass="path" presetSubtype="0" accel="50000" decel="50000" fill="hold" nodeType="withEffect">
                                  <p:stCondLst>
                                    <p:cond delay="0"/>
                                  </p:stCondLst>
                                  <p:childTnLst>
                                    <p:animMotion origin="layout" path="M -3.05556E-6 -1.48148E-6 L 0.3349 -0.13009 " pathEditMode="relative" rAng="0" ptsTypes="AA">
                                      <p:cBhvr>
                                        <p:cTn id="84" dur="2000" fill="hold"/>
                                        <p:tgtEl>
                                          <p:spTgt spid="49"/>
                                        </p:tgtEl>
                                        <p:attrNameLst>
                                          <p:attrName>ppt_x</p:attrName>
                                          <p:attrName>ppt_y</p:attrName>
                                        </p:attrNameLst>
                                      </p:cBhvr>
                                      <p:rCtr x="16736" y="-6505"/>
                                    </p:animMotion>
                                  </p:childTnLst>
                                </p:cTn>
                              </p:par>
                              <p:par>
                                <p:cTn id="85" presetID="0" presetClass="path" presetSubtype="0" accel="50000" decel="50000" fill="hold" nodeType="withEffect">
                                  <p:stCondLst>
                                    <p:cond delay="0"/>
                                  </p:stCondLst>
                                  <p:childTnLst>
                                    <p:animMotion origin="layout" path="M -3.33333E-6 -9.808E-7 L 0.3165 0.03354 " pathEditMode="relative" rAng="0" ptsTypes="AA">
                                      <p:cBhvr>
                                        <p:cTn id="86" dur="2000" fill="hold"/>
                                        <p:tgtEl>
                                          <p:spTgt spid="53"/>
                                        </p:tgtEl>
                                        <p:attrNameLst>
                                          <p:attrName>ppt_x</p:attrName>
                                          <p:attrName>ppt_y</p:attrName>
                                        </p:attrNameLst>
                                      </p:cBhvr>
                                      <p:rCtr x="15816" y="1666"/>
                                    </p:animMotion>
                                  </p:childTnLst>
                                </p:cTn>
                              </p:par>
                              <p:par>
                                <p:cTn id="87" presetID="0" presetClass="path" presetSubtype="0" accel="50000" decel="50000" fill="hold" nodeType="withEffect">
                                  <p:stCondLst>
                                    <p:cond delay="0"/>
                                  </p:stCondLst>
                                  <p:childTnLst>
                                    <p:animMotion origin="layout" path="M 0 -2.96296E-6 L 0.27274 0.12894 " pathEditMode="relative" rAng="0" ptsTypes="AA">
                                      <p:cBhvr>
                                        <p:cTn id="88" dur="2000" fill="hold"/>
                                        <p:tgtEl>
                                          <p:spTgt spid="50"/>
                                        </p:tgtEl>
                                        <p:attrNameLst>
                                          <p:attrName>ppt_x</p:attrName>
                                          <p:attrName>ppt_y</p:attrName>
                                        </p:attrNameLst>
                                      </p:cBhvr>
                                      <p:rCtr x="13628" y="6435"/>
                                    </p:animMotion>
                                  </p:childTnLst>
                                </p:cTn>
                              </p:par>
                            </p:childTnLst>
                          </p:cTn>
                        </p:par>
                        <p:par>
                          <p:cTn id="89" fill="hold">
                            <p:stCondLst>
                              <p:cond delay="10000"/>
                            </p:stCondLst>
                            <p:childTnLst>
                              <p:par>
                                <p:cTn id="90" presetID="10" presetClass="exit" presetSubtype="0" fill="hold" grpId="1" nodeType="afterEffect">
                                  <p:stCondLst>
                                    <p:cond delay="0"/>
                                  </p:stCondLst>
                                  <p:childTnLst>
                                    <p:animEffect transition="out" filter="fade">
                                      <p:cBhvr>
                                        <p:cTn id="91" dur="2000"/>
                                        <p:tgtEl>
                                          <p:spTgt spid="32"/>
                                        </p:tgtEl>
                                      </p:cBhvr>
                                    </p:animEffect>
                                    <p:set>
                                      <p:cBhvr>
                                        <p:cTn id="92" dur="1" fill="hold">
                                          <p:stCondLst>
                                            <p:cond delay="1999"/>
                                          </p:stCondLst>
                                        </p:cTn>
                                        <p:tgtEl>
                                          <p:spTgt spid="32"/>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2000"/>
                                        <p:tgtEl>
                                          <p:spTgt spid="34"/>
                                        </p:tgtEl>
                                      </p:cBhvr>
                                    </p:animEffect>
                                    <p:set>
                                      <p:cBhvr>
                                        <p:cTn id="95" dur="1" fill="hold">
                                          <p:stCondLst>
                                            <p:cond delay="1999"/>
                                          </p:stCondLst>
                                        </p:cTn>
                                        <p:tgtEl>
                                          <p:spTgt spid="34"/>
                                        </p:tgtEl>
                                        <p:attrNameLst>
                                          <p:attrName>style.visibility</p:attrName>
                                        </p:attrNameLst>
                                      </p:cBhvr>
                                      <p:to>
                                        <p:strVal val="hidden"/>
                                      </p:to>
                                    </p:set>
                                  </p:childTnLst>
                                </p:cTn>
                              </p:par>
                              <p:par>
                                <p:cTn id="96" presetID="6" presetClass="emph" presetSubtype="0" fill="hold" grpId="1" nodeType="withEffect">
                                  <p:stCondLst>
                                    <p:cond delay="0"/>
                                  </p:stCondLst>
                                  <p:childTnLst>
                                    <p:animScale>
                                      <p:cBhvr>
                                        <p:cTn id="97" dur="2000" fill="hold"/>
                                        <p:tgtEl>
                                          <p:spTgt spid="35"/>
                                        </p:tgtEl>
                                      </p:cBhvr>
                                      <p:by x="41600" y="41600"/>
                                    </p:animScale>
                                  </p:childTnLst>
                                </p:cTn>
                              </p:par>
                              <p:par>
                                <p:cTn id="98" presetID="7" presetClass="emph" presetSubtype="2" fill="hold" nodeType="withEffect">
                                  <p:stCondLst>
                                    <p:cond delay="0"/>
                                  </p:stCondLst>
                                  <p:childTnLst>
                                    <p:animClr clrSpc="rgb" dir="cw">
                                      <p:cBhvr>
                                        <p:cTn id="99" dur="2000" fill="hold"/>
                                        <p:tgtEl>
                                          <p:spTgt spid="35"/>
                                        </p:tgtEl>
                                        <p:attrNameLst>
                                          <p:attrName>stroke.color</p:attrName>
                                        </p:attrNameLst>
                                      </p:cBhvr>
                                      <p:to>
                                        <a:schemeClr val="tx1"/>
                                      </p:to>
                                    </p:animClr>
                                    <p:set>
                                      <p:cBhvr>
                                        <p:cTn id="100" dur="2000" fill="hold"/>
                                        <p:tgtEl>
                                          <p:spTgt spid="35"/>
                                        </p:tgtEl>
                                        <p:attrNameLst>
                                          <p:attrName>stroke.on</p:attrName>
                                        </p:attrNameLst>
                                      </p:cBhvr>
                                      <p:to>
                                        <p:strVal val="true"/>
                                      </p:to>
                                    </p:set>
                                  </p:childTnLst>
                                </p:cTn>
                              </p:par>
                              <p:par>
                                <p:cTn id="101" presetID="0" presetClass="path" presetSubtype="0" fill="hold" grpId="2" nodeType="withEffect">
                                  <p:stCondLst>
                                    <p:cond delay="0"/>
                                  </p:stCondLst>
                                  <p:childTnLst>
                                    <p:animMotion origin="layout" path="M 2.22222E-6 0.09977 L 2.22222E-6 -0.00023 " pathEditMode="relative" rAng="0" ptsTypes="AA">
                                      <p:cBhvr>
                                        <p:cTn id="102" dur="2000" fill="hold"/>
                                        <p:tgtEl>
                                          <p:spTgt spid="36">
                                            <p:txEl>
                                              <p:pRg st="0" end="0"/>
                                            </p:txEl>
                                          </p:spTgt>
                                        </p:tgtEl>
                                        <p:attrNameLst>
                                          <p:attrName>ppt_x</p:attrName>
                                          <p:attrName>ppt_y</p:attrName>
                                        </p:attrNameLst>
                                      </p:cBhvr>
                                      <p:rCtr x="0" y="-5000"/>
                                    </p:animMotion>
                                  </p:childTnLst>
                                </p:cTn>
                              </p:par>
                              <p:par>
                                <p:cTn id="103" presetID="6" presetClass="emph" presetSubtype="0" fill="hold" grpId="3" nodeType="withEffect">
                                  <p:stCondLst>
                                    <p:cond delay="0"/>
                                  </p:stCondLst>
                                  <p:childTnLst>
                                    <p:animScale>
                                      <p:cBhvr>
                                        <p:cTn id="104" dur="2000" fill="hold"/>
                                        <p:tgtEl>
                                          <p:spTgt spid="36">
                                            <p:txEl>
                                              <p:pRg st="0" end="0"/>
                                            </p:txEl>
                                          </p:spTgt>
                                        </p:tgtEl>
                                      </p:cBhvr>
                                      <p:by x="50000" y="50000"/>
                                    </p:animScale>
                                  </p:childTnLst>
                                </p:cTn>
                              </p:par>
                              <p:par>
                                <p:cTn id="105" presetID="3" presetClass="emph" presetSubtype="2" fill="hold" grpId="4" nodeType="withEffect">
                                  <p:stCondLst>
                                    <p:cond delay="0"/>
                                  </p:stCondLst>
                                  <p:childTnLst>
                                    <p:animClr clrSpc="rgb" dir="cw">
                                      <p:cBhvr override="childStyle">
                                        <p:cTn id="106" dur="2000" fill="hold"/>
                                        <p:tgtEl>
                                          <p:spTgt spid="36">
                                            <p:txEl>
                                              <p:pRg st="0" end="0"/>
                                            </p:txEl>
                                          </p:spTgt>
                                        </p:tgtEl>
                                        <p:attrNameLst>
                                          <p:attrName>style.color</p:attrName>
                                        </p:attrNameLst>
                                      </p:cBhvr>
                                      <p:to>
                                        <a:schemeClr val="tx1"/>
                                      </p:to>
                                    </p:animClr>
                                  </p:childTnLst>
                                </p:cTn>
                              </p:par>
                              <p:par>
                                <p:cTn id="107" presetID="3" presetClass="emph" presetSubtype="2" fill="hold" nodeType="withEffect">
                                  <p:stCondLst>
                                    <p:cond delay="0"/>
                                  </p:stCondLst>
                                  <p:childTnLst>
                                    <p:animClr clrSpc="rgb" dir="cw">
                                      <p:cBhvr override="childStyle">
                                        <p:cTn id="108" dur="2000" fill="hold"/>
                                        <p:tgtEl>
                                          <p:spTgt spid="39">
                                            <p:txEl>
                                              <p:pRg st="0" end="0"/>
                                            </p:txEl>
                                          </p:spTgt>
                                        </p:tgtEl>
                                        <p:attrNameLst>
                                          <p:attrName>style.color</p:attrName>
                                        </p:attrNameLst>
                                      </p:cBhvr>
                                      <p:to>
                                        <a:schemeClr val="tx1"/>
                                      </p:to>
                                    </p:animClr>
                                  </p:childTnLst>
                                </p:cTn>
                              </p:par>
                              <p:par>
                                <p:cTn id="109" presetID="3" presetClass="emph" presetSubtype="2" fill="hold" nodeType="withEffect">
                                  <p:stCondLst>
                                    <p:cond delay="0"/>
                                  </p:stCondLst>
                                  <p:childTnLst>
                                    <p:animClr clrSpc="rgb" dir="cw">
                                      <p:cBhvr override="childStyle">
                                        <p:cTn id="110" dur="2000" fill="hold"/>
                                        <p:tgtEl>
                                          <p:spTgt spid="37">
                                            <p:txEl>
                                              <p:pRg st="0" end="0"/>
                                            </p:txEl>
                                          </p:spTgt>
                                        </p:tgtEl>
                                        <p:attrNameLst>
                                          <p:attrName>style.color</p:attrName>
                                        </p:attrNameLst>
                                      </p:cBhvr>
                                      <p:to>
                                        <a:schemeClr val="tx1"/>
                                      </p:to>
                                    </p:animClr>
                                  </p:childTnLst>
                                </p:cTn>
                              </p:par>
                              <p:par>
                                <p:cTn id="111" presetID="10" presetClass="entr" presetSubtype="0" fill="hold" grpId="0" nodeType="with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fade">
                                      <p:cBhvr>
                                        <p:cTn id="113" dur="500"/>
                                        <p:tgtEl>
                                          <p:spTgt spid="22"/>
                                        </p:tgtEl>
                                      </p:cBhvr>
                                    </p:animEffect>
                                  </p:childTnLst>
                                </p:cTn>
                              </p:par>
                              <p:par>
                                <p:cTn id="114" presetID="10" presetClass="entr" presetSubtype="0" fill="hold"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4" grpId="0" animBg="1"/>
      <p:bldP spid="34" grpId="1" animBg="1"/>
      <p:bldP spid="35" grpId="0" animBg="1"/>
      <p:bldP spid="35" grpId="1" animBg="1"/>
      <p:bldP spid="36" grpId="0" build="allAtOnce"/>
      <p:bldP spid="36" grpId="1" build="allAtOnce"/>
      <p:bldP spid="36" grpId="2" build="allAtOnce"/>
      <p:bldP spid="36" grpId="3" build="allAtOnce"/>
      <p:bldP spid="36" grpId="4" build="allAtOnce"/>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Build Cow Muscles (Biosynthesis)</a:t>
            </a:r>
          </a:p>
        </p:txBody>
      </p:sp>
      <p:sp>
        <p:nvSpPr>
          <p:cNvPr id="3" name="Content Placeholder 2"/>
          <p:cNvSpPr>
            <a:spLocks noGrp="1"/>
          </p:cNvSpPr>
          <p:nvPr>
            <p:ph idx="1"/>
          </p:nvPr>
        </p:nvSpPr>
        <p:spPr>
          <a:xfrm>
            <a:off x="457200" y="1380071"/>
            <a:ext cx="8229599" cy="2192862"/>
          </a:xfrm>
        </p:spPr>
        <p:txBody>
          <a:bodyPr>
            <a:normAutofit/>
          </a:bodyPr>
          <a:lstStyle/>
          <a:p>
            <a:pPr marL="0" indent="0">
              <a:buNone/>
            </a:pPr>
            <a:r>
              <a:rPr lang="en-US" dirty="0"/>
              <a:t>Build FAT molecules </a:t>
            </a:r>
            <a:r>
              <a:rPr lang="en-US"/>
              <a:t>by taping 3 </a:t>
            </a:r>
            <a:r>
              <a:rPr lang="en-US" dirty="0">
                <a:solidFill>
                  <a:srgbClr val="008000"/>
                </a:solidFill>
              </a:rPr>
              <a:t>fatty acid </a:t>
            </a:r>
            <a:r>
              <a:rPr lang="en-US" dirty="0"/>
              <a:t>monomers to 1 </a:t>
            </a:r>
            <a:r>
              <a:rPr lang="en-US" dirty="0">
                <a:solidFill>
                  <a:srgbClr val="604A7B"/>
                </a:solidFill>
              </a:rPr>
              <a:t>glycerol</a:t>
            </a:r>
            <a:r>
              <a:rPr lang="en-US" dirty="0"/>
              <a:t> molecule. </a:t>
            </a:r>
          </a:p>
          <a:p>
            <a:pPr marL="0" indent="0">
              <a:buNone/>
            </a:pPr>
            <a:r>
              <a:rPr lang="en-US" sz="2000" dirty="0"/>
              <a:t>Notice you will need to remove an –H and –OH from each fatty acid and glycerol.  Tape these back together to make water.</a:t>
            </a:r>
          </a:p>
          <a:p>
            <a:pPr marL="0" indent="0">
              <a:buNone/>
            </a:pPr>
            <a:endParaRPr lang="en-US" dirty="0"/>
          </a:p>
        </p:txBody>
      </p:sp>
      <p:sp>
        <p:nvSpPr>
          <p:cNvPr id="6" name="Slide Number Placeholder 5"/>
          <p:cNvSpPr>
            <a:spLocks noGrp="1"/>
          </p:cNvSpPr>
          <p:nvPr>
            <p:ph type="sldNum" sz="quarter" idx="4294967295"/>
          </p:nvPr>
        </p:nvSpPr>
        <p:spPr>
          <a:xfrm>
            <a:off x="6553200" y="6411574"/>
            <a:ext cx="2133600" cy="365125"/>
          </a:xfrm>
          <a:prstGeom prst="rect">
            <a:avLst/>
          </a:prstGeom>
        </p:spPr>
        <p:txBody>
          <a:bodyPr/>
          <a:lstStyle/>
          <a:p>
            <a:fld id="{D3A1C050-F6FE-0E43-A9D0-F8EEADE3D1E4}" type="slidenum">
              <a:rPr lang="en-US" smtClean="0"/>
              <a:pPr/>
              <a:t>23</a:t>
            </a:fld>
            <a:endParaRPr lang="en-US"/>
          </a:p>
        </p:txBody>
      </p:sp>
      <p:sp>
        <p:nvSpPr>
          <p:cNvPr id="9" name="Right Arrow 8"/>
          <p:cNvSpPr/>
          <p:nvPr/>
        </p:nvSpPr>
        <p:spPr>
          <a:xfrm>
            <a:off x="4127853" y="3275602"/>
            <a:ext cx="1478095" cy="1924795"/>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100051" y="3903219"/>
            <a:ext cx="1253068" cy="646331"/>
          </a:xfrm>
          <a:prstGeom prst="rect">
            <a:avLst/>
          </a:prstGeom>
          <a:noFill/>
        </p:spPr>
        <p:txBody>
          <a:bodyPr wrap="square" rtlCol="0">
            <a:spAutoFit/>
          </a:bodyPr>
          <a:lstStyle/>
          <a:p>
            <a:pPr algn="ctr"/>
            <a:r>
              <a:rPr lang="en-US" dirty="0"/>
              <a:t>Chemical change</a:t>
            </a:r>
          </a:p>
        </p:txBody>
      </p:sp>
      <p:pic>
        <p:nvPicPr>
          <p:cNvPr id="17" name="Picture 16"/>
          <p:cNvPicPr>
            <a:picLocks noChangeAspect="1"/>
          </p:cNvPicPr>
          <p:nvPr/>
        </p:nvPicPr>
        <p:blipFill>
          <a:blip r:embed="rId3"/>
          <a:stretch>
            <a:fillRect/>
          </a:stretch>
        </p:blipFill>
        <p:spPr>
          <a:xfrm>
            <a:off x="6080647" y="2894202"/>
            <a:ext cx="2448205" cy="3056307"/>
          </a:xfrm>
          <a:prstGeom prst="rect">
            <a:avLst/>
          </a:prstGeom>
        </p:spPr>
      </p:pic>
      <p:pic>
        <p:nvPicPr>
          <p:cNvPr id="18" name="Picture 17"/>
          <p:cNvPicPr>
            <a:picLocks noChangeAspect="1"/>
          </p:cNvPicPr>
          <p:nvPr/>
        </p:nvPicPr>
        <p:blipFill>
          <a:blip r:embed="rId4"/>
          <a:stretch>
            <a:fillRect/>
          </a:stretch>
        </p:blipFill>
        <p:spPr>
          <a:xfrm>
            <a:off x="6024659" y="5925936"/>
            <a:ext cx="2764100" cy="525179"/>
          </a:xfrm>
          <a:prstGeom prst="rect">
            <a:avLst/>
          </a:prstGeom>
        </p:spPr>
      </p:pic>
      <p:pic>
        <p:nvPicPr>
          <p:cNvPr id="19" name="Picture 18"/>
          <p:cNvPicPr>
            <a:picLocks noChangeAspect="1"/>
          </p:cNvPicPr>
          <p:nvPr/>
        </p:nvPicPr>
        <p:blipFill>
          <a:blip r:embed="rId5"/>
          <a:stretch>
            <a:fillRect/>
          </a:stretch>
        </p:blipFill>
        <p:spPr>
          <a:xfrm rot="5400000">
            <a:off x="-691907" y="4159006"/>
            <a:ext cx="2665384" cy="1058256"/>
          </a:xfrm>
          <a:prstGeom prst="rect">
            <a:avLst/>
          </a:prstGeom>
        </p:spPr>
      </p:pic>
      <p:pic>
        <p:nvPicPr>
          <p:cNvPr id="20" name="Picture 19"/>
          <p:cNvPicPr>
            <a:picLocks noChangeAspect="1"/>
          </p:cNvPicPr>
          <p:nvPr/>
        </p:nvPicPr>
        <p:blipFill>
          <a:blip r:embed="rId6"/>
          <a:stretch>
            <a:fillRect/>
          </a:stretch>
        </p:blipFill>
        <p:spPr>
          <a:xfrm rot="5400000">
            <a:off x="860658" y="3736285"/>
            <a:ext cx="3478819" cy="2298153"/>
          </a:xfrm>
          <a:prstGeom prst="rect">
            <a:avLst/>
          </a:prstGeom>
        </p:spPr>
      </p:pic>
    </p:spTree>
    <p:extLst>
      <p:ext uri="{BB962C8B-B14F-4D97-AF65-F5344CB8AC3E}">
        <p14:creationId xmlns:p14="http://schemas.microsoft.com/office/powerpoint/2010/main" val="1748153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457200" y="457200"/>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ed Rectangle 31"/>
          <p:cNvSpPr/>
          <p:nvPr/>
        </p:nvSpPr>
        <p:spPr bwMode="auto">
          <a:xfrm>
            <a:off x="457199" y="457200"/>
            <a:ext cx="3429000" cy="5715000"/>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ounded Rectangle 32"/>
          <p:cNvSpPr/>
          <p:nvPr/>
        </p:nvSpPr>
        <p:spPr bwMode="auto">
          <a:xfrm>
            <a:off x="5257800" y="455699"/>
            <a:ext cx="3429001"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bwMode="auto">
          <a:xfrm>
            <a:off x="5260906" y="457200"/>
            <a:ext cx="3429000" cy="57150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AutoShape 2"/>
          <p:cNvSpPr>
            <a:spLocks noChangeArrowheads="1"/>
          </p:cNvSpPr>
          <p:nvPr/>
        </p:nvSpPr>
        <p:spPr bwMode="auto">
          <a:xfrm>
            <a:off x="3962499" y="2568396"/>
            <a:ext cx="1143000" cy="1691640"/>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p>
            <a:endParaRPr lang="en-US">
              <a:solidFill>
                <a:srgbClr val="000000"/>
              </a:solidFill>
              <a:latin typeface="Calibri" pitchFamily="34" charset="0"/>
            </a:endParaRPr>
          </a:p>
        </p:txBody>
      </p:sp>
      <p:sp>
        <p:nvSpPr>
          <p:cNvPr id="36" name="TextBox 8"/>
          <p:cNvSpPr txBox="1">
            <a:spLocks noChangeArrowheads="1"/>
          </p:cNvSpPr>
          <p:nvPr/>
        </p:nvSpPr>
        <p:spPr bwMode="auto">
          <a:xfrm>
            <a:off x="4003417" y="3733542"/>
            <a:ext cx="832221" cy="185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800" dirty="0">
                <a:latin typeface="Calibri" pitchFamily="34" charset="0"/>
              </a:rPr>
              <a:t>Chemical change</a:t>
            </a:r>
          </a:p>
        </p:txBody>
      </p:sp>
      <p:sp>
        <p:nvSpPr>
          <p:cNvPr id="37" name="TextBox 5"/>
          <p:cNvSpPr txBox="1">
            <a:spLocks noChangeArrowheads="1"/>
          </p:cNvSpPr>
          <p:nvPr/>
        </p:nvSpPr>
        <p:spPr bwMode="auto">
          <a:xfrm>
            <a:off x="6545734" y="6126480"/>
            <a:ext cx="859343" cy="3088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Products</a:t>
            </a:r>
          </a:p>
        </p:txBody>
      </p:sp>
      <p:sp>
        <p:nvSpPr>
          <p:cNvPr id="38" name="TextBox 15"/>
          <p:cNvSpPr txBox="1">
            <a:spLocks noChangeArrowheads="1"/>
          </p:cNvSpPr>
          <p:nvPr/>
        </p:nvSpPr>
        <p:spPr bwMode="auto">
          <a:xfrm>
            <a:off x="6457862" y="5605272"/>
            <a:ext cx="103509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Fat</a:t>
            </a:r>
            <a:br>
              <a:rPr lang="en-US" dirty="0">
                <a:latin typeface="Calibri" pitchFamily="34" charset="0"/>
              </a:rPr>
            </a:br>
            <a:r>
              <a:rPr lang="en-US" dirty="0">
                <a:latin typeface="Calibri" pitchFamily="34" charset="0"/>
              </a:rPr>
              <a:t>(+ water)</a:t>
            </a:r>
          </a:p>
        </p:txBody>
      </p:sp>
      <p:sp>
        <p:nvSpPr>
          <p:cNvPr id="39" name="TextBox 6"/>
          <p:cNvSpPr txBox="1">
            <a:spLocks noChangeArrowheads="1"/>
          </p:cNvSpPr>
          <p:nvPr/>
        </p:nvSpPr>
        <p:spPr bwMode="auto">
          <a:xfrm>
            <a:off x="1699381" y="6126480"/>
            <a:ext cx="939621" cy="30886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Reactants</a:t>
            </a:r>
          </a:p>
        </p:txBody>
      </p:sp>
      <p:pic>
        <p:nvPicPr>
          <p:cNvPr id="41" name="fatty acid"/>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260933" y="1279313"/>
            <a:ext cx="2006349" cy="1057143"/>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fatty acid"/>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166028" y="4548129"/>
            <a:ext cx="2006349" cy="1057143"/>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fatty acid"/>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108142" y="3187700"/>
            <a:ext cx="2006349" cy="1057143"/>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glycerol"/>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rot="20244638">
            <a:off x="2323688" y="2391646"/>
            <a:ext cx="1514440" cy="784755"/>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fat"/>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2873950" y="2526910"/>
            <a:ext cx="2920000" cy="1774612"/>
          </a:xfrm>
          <a:prstGeom prst="rect">
            <a:avLst/>
          </a:prstGeom>
          <a:noFill/>
          <a:extLst>
            <a:ext uri="{909E8E84-426E-40dd-AFC4-6F175D3DCCD1}">
              <a14:hiddenFill xmlns="" xmlns:a14="http://schemas.microsoft.com/office/drawing/2010/main">
                <a:solidFill>
                  <a:srgbClr val="FFFFFF"/>
                </a:solidFill>
              </a14:hiddenFill>
            </a:ext>
          </a:extLst>
        </p:spPr>
      </p:pic>
      <p:pic>
        <p:nvPicPr>
          <p:cNvPr id="49" name="water" descr="C:\Documents and Settings\Craig Douglas\My Documents\for JJ\Systems &amp; Scale\molecules\water0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768110" y="1967967"/>
            <a:ext cx="685804" cy="325830"/>
          </a:xfrm>
          <a:prstGeom prst="rect">
            <a:avLst/>
          </a:prstGeom>
          <a:noFill/>
          <a:extLst>
            <a:ext uri="{909E8E84-426E-40dd-AFC4-6F175D3DCCD1}">
              <a14:hiddenFill xmlns="" xmlns:a14="http://schemas.microsoft.com/office/drawing/2010/main">
                <a:solidFill>
                  <a:srgbClr val="FFFFFF"/>
                </a:solidFill>
              </a14:hiddenFill>
            </a:ext>
          </a:extLst>
        </p:spPr>
      </p:pic>
      <p:pic>
        <p:nvPicPr>
          <p:cNvPr id="50" name="water" descr="C:\Documents and Settings\Craig Douglas\My Documents\for JJ\Systems &amp; Scale\molecules\water0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39737" y="4421178"/>
            <a:ext cx="685804" cy="325830"/>
          </a:xfrm>
          <a:prstGeom prst="rect">
            <a:avLst/>
          </a:prstGeom>
          <a:noFill/>
          <a:extLst>
            <a:ext uri="{909E8E84-426E-40dd-AFC4-6F175D3DCCD1}">
              <a14:hiddenFill xmlns="" xmlns:a14="http://schemas.microsoft.com/office/drawing/2010/main">
                <a:solidFill>
                  <a:srgbClr val="FFFFFF"/>
                </a:solidFill>
              </a14:hiddenFill>
            </a:ext>
          </a:extLst>
        </p:spPr>
      </p:pic>
      <p:pic>
        <p:nvPicPr>
          <p:cNvPr id="53" name="water" descr="C:\Documents and Settings\Craig Douglas\My Documents\for JJ\Systems &amp; Scale\molecules\water0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18004" y="2130882"/>
            <a:ext cx="685804" cy="325830"/>
          </a:xfrm>
          <a:prstGeom prst="rect">
            <a:avLst/>
          </a:prstGeom>
          <a:noFill/>
          <a:extLst>
            <a:ext uri="{909E8E84-426E-40dd-AFC4-6F175D3DCCD1}">
              <a14:hiddenFill xmlns="" xmlns:a14="http://schemas.microsoft.com/office/drawing/2010/main">
                <a:solidFill>
                  <a:srgbClr val="FFFFFF"/>
                </a:solidFill>
              </a14:hiddenFill>
            </a:ext>
          </a:extLst>
        </p:spPr>
      </p:pic>
      <p:sp>
        <p:nvSpPr>
          <p:cNvPr id="83" name="Slide Number Placeholder 6"/>
          <p:cNvSpPr>
            <a:spLocks noGrp="1"/>
          </p:cNvSpPr>
          <p:nvPr>
            <p:ph type="sldNum" sz="quarter" idx="4294967295"/>
          </p:nvPr>
        </p:nvSpPr>
        <p:spPr bwMode="auto">
          <a:xfrm>
            <a:off x="6553200" y="6411574"/>
            <a:ext cx="2133600" cy="365125"/>
          </a:xfrm>
          <a:prstGeom prst="rect">
            <a:avLst/>
          </a:prstGeom>
          <a:noFill/>
          <a:ln>
            <a:miter lim="800000"/>
            <a:headEnd/>
            <a:tailEnd/>
          </a:ln>
        </p:spPr>
        <p:txBody>
          <a:bodyPr/>
          <a:lstStyle/>
          <a:p>
            <a:fld id="{27890FA9-870A-2749-A6CC-44FEF073A283}" type="slidenum">
              <a:rPr lang="en-US" smtClean="0"/>
              <a:pPr/>
              <a:t>24</a:t>
            </a:fld>
            <a:endParaRPr lang="en-US" dirty="0"/>
          </a:p>
        </p:txBody>
      </p:sp>
      <p:sp>
        <p:nvSpPr>
          <p:cNvPr id="30" name="Title 1"/>
          <p:cNvSpPr txBox="1">
            <a:spLocks/>
          </p:cNvSpPr>
          <p:nvPr/>
        </p:nvSpPr>
        <p:spPr>
          <a:xfrm>
            <a:off x="3145198" y="594686"/>
            <a:ext cx="2879003" cy="1096628"/>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t>What happens to carbon atoms and chemical energy in biosynthesis?</a:t>
            </a:r>
            <a:endParaRPr lang="en-US" sz="2000" b="1" dirty="0">
              <a:latin typeface="Arial" charset="0"/>
              <a:cs typeface="Arial" charset="0"/>
            </a:endParaRPr>
          </a:p>
        </p:txBody>
      </p:sp>
      <p:sp>
        <p:nvSpPr>
          <p:cNvPr id="23" name="TextBox 23"/>
          <p:cNvSpPr txBox="1">
            <a:spLocks noChangeArrowheads="1"/>
          </p:cNvSpPr>
          <p:nvPr/>
        </p:nvSpPr>
        <p:spPr bwMode="auto">
          <a:xfrm>
            <a:off x="1582536" y="5605272"/>
            <a:ext cx="117333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Fatty acids</a:t>
            </a:r>
            <a:br>
              <a:rPr lang="en-US" dirty="0">
                <a:latin typeface="Calibri" pitchFamily="34" charset="0"/>
              </a:rPr>
            </a:br>
            <a:r>
              <a:rPr lang="en-US" dirty="0">
                <a:latin typeface="Calibri" pitchFamily="34" charset="0"/>
              </a:rPr>
              <a:t>+ glycerol</a:t>
            </a:r>
          </a:p>
        </p:txBody>
      </p:sp>
    </p:spTree>
    <p:extLst>
      <p:ext uri="{BB962C8B-B14F-4D97-AF65-F5344CB8AC3E}">
        <p14:creationId xmlns:p14="http://schemas.microsoft.com/office/powerpoint/2010/main" val="2654961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6" presetClass="emph" presetSubtype="0" fill="hold" grpId="0" nodeType="withEffect">
                                  <p:stCondLst>
                                    <p:cond delay="0"/>
                                  </p:stCondLst>
                                  <p:childTnLst>
                                    <p:animScale>
                                      <p:cBhvr>
                                        <p:cTn id="12" dur="2000" fill="hold"/>
                                        <p:tgtEl>
                                          <p:spTgt spid="35"/>
                                        </p:tgtEl>
                                      </p:cBhvr>
                                      <p:by x="240000" y="240000"/>
                                    </p:animScale>
                                  </p:childTnLst>
                                </p:cTn>
                              </p:par>
                              <p:par>
                                <p:cTn id="13" presetID="7" presetClass="emph" presetSubtype="2" fill="hold" nodeType="withEffect">
                                  <p:stCondLst>
                                    <p:cond delay="0"/>
                                  </p:stCondLst>
                                  <p:childTnLst>
                                    <p:animClr clrSpc="rgb" dir="cw">
                                      <p:cBhvr>
                                        <p:cTn id="14" dur="2000" fill="hold"/>
                                        <p:tgtEl>
                                          <p:spTgt spid="35"/>
                                        </p:tgtEl>
                                        <p:attrNameLst>
                                          <p:attrName>stroke.color</p:attrName>
                                        </p:attrNameLst>
                                      </p:cBhvr>
                                      <p:to>
                                        <a:srgbClr val="00FF00"/>
                                      </p:to>
                                    </p:animClr>
                                    <p:set>
                                      <p:cBhvr>
                                        <p:cTn id="15" dur="2000" fill="hold"/>
                                        <p:tgtEl>
                                          <p:spTgt spid="35"/>
                                        </p:tgtEl>
                                        <p:attrNameLst>
                                          <p:attrName>stroke.on</p:attrName>
                                        </p:attrNameLst>
                                      </p:cBhvr>
                                      <p:to>
                                        <p:strVal val="true"/>
                                      </p:to>
                                    </p:set>
                                  </p:childTnLst>
                                </p:cTn>
                              </p:par>
                              <p:par>
                                <p:cTn id="16" presetID="6" presetClass="emph" presetSubtype="0" fill="hold" nodeType="withEffect">
                                  <p:stCondLst>
                                    <p:cond delay="0"/>
                                  </p:stCondLst>
                                  <p:childTnLst>
                                    <p:animScale>
                                      <p:cBhvr>
                                        <p:cTn id="17" dur="2000" fill="hold"/>
                                        <p:tgtEl>
                                          <p:spTgt spid="36">
                                            <p:txEl>
                                              <p:pRg st="0" end="0"/>
                                            </p:txEl>
                                          </p:spTgt>
                                        </p:tgtEl>
                                      </p:cBhvr>
                                      <p:by x="200000" y="200000"/>
                                    </p:animScale>
                                  </p:childTnLst>
                                </p:cTn>
                              </p:par>
                              <p:par>
                                <p:cTn id="18" presetID="0" presetClass="path" presetSubtype="0" fill="hold" grpId="0" nodeType="withEffect">
                                  <p:stCondLst>
                                    <p:cond delay="0"/>
                                  </p:stCondLst>
                                  <p:childTnLst>
                                    <p:animMotion origin="layout" path="M 2.22222E-6 4.07407E-6 L 2.22222E-6 0.09976 " pathEditMode="relative" rAng="0" ptsTypes="AA">
                                      <p:cBhvr>
                                        <p:cTn id="19" dur="2000" fill="hold"/>
                                        <p:tgtEl>
                                          <p:spTgt spid="36">
                                            <p:txEl>
                                              <p:pRg st="0" end="0"/>
                                            </p:txEl>
                                          </p:spTgt>
                                        </p:tgtEl>
                                        <p:attrNameLst>
                                          <p:attrName>ppt_x</p:attrName>
                                          <p:attrName>ppt_y</p:attrName>
                                        </p:attrNameLst>
                                      </p:cBhvr>
                                      <p:rCtr x="0" y="4977"/>
                                    </p:animMotion>
                                  </p:childTnLst>
                                </p:cTn>
                              </p:par>
                              <p:par>
                                <p:cTn id="20" presetID="3" presetClass="emph" presetSubtype="2" fill="hold" grpId="1" nodeType="withEffect">
                                  <p:stCondLst>
                                    <p:cond delay="0"/>
                                  </p:stCondLst>
                                  <p:childTnLst>
                                    <p:animClr clrSpc="rgb" dir="cw">
                                      <p:cBhvr override="childStyle">
                                        <p:cTn id="21" dur="2000" fill="hold"/>
                                        <p:tgtEl>
                                          <p:spTgt spid="36">
                                            <p:txEl>
                                              <p:pRg st="0" end="0"/>
                                            </p:txEl>
                                          </p:spTgt>
                                        </p:tgtEl>
                                        <p:attrNameLst>
                                          <p:attrName>style.color</p:attrName>
                                        </p:attrNameLst>
                                      </p:cBhvr>
                                      <p:to>
                                        <a:srgbClr val="00FF00"/>
                                      </p:to>
                                    </p:animClr>
                                  </p:childTnLst>
                                </p:cTn>
                              </p:par>
                              <p:par>
                                <p:cTn id="22" presetID="3" presetClass="emph" presetSubtype="2" fill="hold" nodeType="withEffect">
                                  <p:stCondLst>
                                    <p:cond delay="0"/>
                                  </p:stCondLst>
                                  <p:childTnLst>
                                    <p:animClr clrSpc="rgb" dir="cw">
                                      <p:cBhvr override="childStyle">
                                        <p:cTn id="23" dur="2000" fill="hold"/>
                                        <p:tgtEl>
                                          <p:spTgt spid="39">
                                            <p:txEl>
                                              <p:pRg st="0" end="0"/>
                                            </p:txEl>
                                          </p:spTgt>
                                        </p:tgtEl>
                                        <p:attrNameLst>
                                          <p:attrName>style.color</p:attrName>
                                        </p:attrNameLst>
                                      </p:cBhvr>
                                      <p:to>
                                        <a:srgbClr val="0070C0"/>
                                      </p:to>
                                    </p:animClr>
                                  </p:childTnLst>
                                </p:cTn>
                              </p:par>
                              <p:par>
                                <p:cTn id="24" presetID="3" presetClass="emph" presetSubtype="2" fill="hold" nodeType="withEffect">
                                  <p:stCondLst>
                                    <p:cond delay="0"/>
                                  </p:stCondLst>
                                  <p:childTnLst>
                                    <p:animClr clrSpc="rgb" dir="cw">
                                      <p:cBhvr override="childStyle">
                                        <p:cTn id="25" dur="2000" fill="hold"/>
                                        <p:tgtEl>
                                          <p:spTgt spid="37">
                                            <p:txEl>
                                              <p:pRg st="0" end="0"/>
                                            </p:txEl>
                                          </p:spTgt>
                                        </p:tgtEl>
                                        <p:attrNameLst>
                                          <p:attrName>style.color</p:attrName>
                                        </p:attrNameLst>
                                      </p:cBhvr>
                                      <p:to>
                                        <a:srgbClr val="FF0000"/>
                                      </p:to>
                                    </p:animClr>
                                  </p:childTnLst>
                                </p:cTn>
                              </p:par>
                            </p:childTnLst>
                          </p:cTn>
                        </p:par>
                        <p:par>
                          <p:cTn id="26" fill="hold">
                            <p:stCondLst>
                              <p:cond delay="2000"/>
                            </p:stCondLst>
                            <p:childTnLst>
                              <p:par>
                                <p:cTn id="27" presetID="0" presetClass="path" presetSubtype="0" accel="50000" decel="50000" fill="hold" nodeType="afterEffect">
                                  <p:stCondLst>
                                    <p:cond delay="0"/>
                                  </p:stCondLst>
                                  <p:childTnLst>
                                    <p:animMotion origin="layout" path="M 5.55556E-7 2.59259E-6 L 0.22361 0.12291 " pathEditMode="relative" rAng="0" ptsTypes="AA">
                                      <p:cBhvr>
                                        <p:cTn id="28" dur="2000" fill="hold"/>
                                        <p:tgtEl>
                                          <p:spTgt spid="41"/>
                                        </p:tgtEl>
                                        <p:attrNameLst>
                                          <p:attrName>ppt_x</p:attrName>
                                          <p:attrName>ppt_y</p:attrName>
                                        </p:attrNameLst>
                                      </p:cBhvr>
                                      <p:rCtr x="11181" y="6134"/>
                                    </p:animMotion>
                                  </p:childTnLst>
                                </p:cTn>
                              </p:par>
                              <p:par>
                                <p:cTn id="29" presetID="0" presetClass="path" presetSubtype="0" accel="50000" decel="50000" fill="hold" nodeType="withEffect">
                                  <p:stCondLst>
                                    <p:cond delay="0"/>
                                  </p:stCondLst>
                                  <p:childTnLst>
                                    <p:animMotion origin="layout" path="M 5E-6 -2.59259E-6 L 0.23959 -0.04467 " pathEditMode="relative" rAng="0" ptsTypes="AA">
                                      <p:cBhvr>
                                        <p:cTn id="30" dur="2000" fill="hold"/>
                                        <p:tgtEl>
                                          <p:spTgt spid="45"/>
                                        </p:tgtEl>
                                        <p:attrNameLst>
                                          <p:attrName>ppt_x</p:attrName>
                                          <p:attrName>ppt_y</p:attrName>
                                        </p:attrNameLst>
                                      </p:cBhvr>
                                      <p:rCtr x="11979" y="-2245"/>
                                    </p:animMotion>
                                  </p:childTnLst>
                                </p:cTn>
                              </p:par>
                              <p:par>
                                <p:cTn id="31" presetID="0" presetClass="path" presetSubtype="0" accel="50000" decel="50000" fill="hold" nodeType="withEffect">
                                  <p:stCondLst>
                                    <p:cond delay="0"/>
                                  </p:stCondLst>
                                  <p:childTnLst>
                                    <p:animMotion origin="layout" path="M -1.66667E-6 -2.22222E-6 L 0.29202 -0.07569 " pathEditMode="relative" rAng="0" ptsTypes="AA">
                                      <p:cBhvr>
                                        <p:cTn id="32" dur="2000" fill="hold"/>
                                        <p:tgtEl>
                                          <p:spTgt spid="44"/>
                                        </p:tgtEl>
                                        <p:attrNameLst>
                                          <p:attrName>ppt_x</p:attrName>
                                          <p:attrName>ppt_y</p:attrName>
                                        </p:attrNameLst>
                                      </p:cBhvr>
                                      <p:rCtr x="14601" y="-3796"/>
                                    </p:animMotion>
                                  </p:childTnLst>
                                </p:cTn>
                              </p:par>
                              <p:par>
                                <p:cTn id="33" presetID="0" presetClass="path" presetSubtype="0" accel="50000" decel="50000" fill="hold" nodeType="withEffect">
                                  <p:stCondLst>
                                    <p:cond delay="0"/>
                                  </p:stCondLst>
                                  <p:childTnLst>
                                    <p:animMotion origin="layout" path="M 8.33333E-7 1.48148E-6 L 0.30174 0.16065 " pathEditMode="relative" rAng="0" ptsTypes="AA">
                                      <p:cBhvr>
                                        <p:cTn id="34" dur="2000" fill="hold"/>
                                        <p:tgtEl>
                                          <p:spTgt spid="46"/>
                                        </p:tgtEl>
                                        <p:attrNameLst>
                                          <p:attrName>ppt_x</p:attrName>
                                          <p:attrName>ppt_y</p:attrName>
                                        </p:attrNameLst>
                                      </p:cBhvr>
                                      <p:rCtr x="15087" y="8032"/>
                                    </p:animMotion>
                                  </p:childTnLst>
                                </p:cTn>
                              </p:par>
                            </p:childTnLst>
                          </p:cTn>
                        </p:par>
                        <p:par>
                          <p:cTn id="35" fill="hold">
                            <p:stCondLst>
                              <p:cond delay="4000"/>
                            </p:stCondLst>
                            <p:childTnLst>
                              <p:par>
                                <p:cTn id="36" presetID="0" presetClass="path" presetSubtype="0" accel="50000" decel="50000" fill="hold" nodeType="afterEffect">
                                  <p:stCondLst>
                                    <p:cond delay="0"/>
                                  </p:stCondLst>
                                  <p:childTnLst>
                                    <p:animMotion origin="layout" path="M 0.29202 -0.07569 C 0.29132 -0.07268 0.29167 -0.07176 0.29063 -0.07431 C 0.29011 -0.07546 0.29011 -0.07755 0.28924 -0.07755 C 0.28855 -0.07755 0.28993 -0.07569 0.29063 -0.07523 C 0.29219 -0.07407 0.29375 -0.07384 0.29549 -0.07338 C 0.2948 -0.07407 0.28872 -0.0794 0.29167 -0.07801 C 0.29237 -0.07824 0.29306 -0.07847 0.29375 -0.07847 C 0.2941 -0.07847 0.29289 -0.07847 0.29271 -0.07801 C 0.29202 -0.07685 0.29115 -0.07477 0.29167 -0.07338 C 0.29184 -0.07268 0.29271 -0.07454 0.29271 -0.07523 C 0.29271 -0.07569 0.29202 -0.07407 0.29167 -0.07431 C 0.29132 -0.07454 0.29184 -0.07523 0.29202 -0.07569 Z " pathEditMode="relative" rAng="0" ptsTypes="ffffffffffff">
                                      <p:cBhvr>
                                        <p:cTn id="37" dur="2000" fill="hold"/>
                                        <p:tgtEl>
                                          <p:spTgt spid="44"/>
                                        </p:tgtEl>
                                        <p:attrNameLst>
                                          <p:attrName>ppt_x</p:attrName>
                                          <p:attrName>ppt_y</p:attrName>
                                        </p:attrNameLst>
                                      </p:cBhvr>
                                      <p:rCtr x="0" y="0"/>
                                    </p:animMotion>
                                  </p:childTnLst>
                                </p:cTn>
                              </p:par>
                              <p:par>
                                <p:cTn id="38" presetID="0" presetClass="path" presetSubtype="0" accel="50000" decel="50000" fill="hold" nodeType="withEffect">
                                  <p:stCondLst>
                                    <p:cond delay="0"/>
                                  </p:stCondLst>
                                  <p:childTnLst>
                                    <p:animMotion origin="layout" path="M 0.30174 0.16064 C 0.29913 0.15925 0.29618 0.15856 0.29375 0.15648 C 0.29566 0.15509 0.29722 0.15601 0.29931 0.15648 C 0.29966 0.15671 0.30018 0.15694 0.30035 0.1574 C 0.3007 0.15833 0.30018 0.15995 0.3007 0.16064 C 0.30104 0.16111 0.30139 0.15972 0.30174 0.15925 C 0.30226 0.15879 0.30486 0.15555 0.30521 0.15555 C 0.30556 0.15555 0.30469 0.15648 0.30452 0.15694 C 0.30434 0.15717 0.30382 0.16018 0.30382 0.16041 C 0.30417 0.16064 0.30452 0.15949 0.30486 0.15925 C 0.30625 0.1581 0.30608 0.15833 0.30764 0.15787 C 0.30834 0.16087 0.30677 0.16481 0.30452 0.16574 C 0.30313 0.16458 0.30226 0.16273 0.30104 0.16111 C 0.30052 0.15856 0.30035 0.15879 0.30174 0.16064 Z " pathEditMode="relative" rAng="0" ptsTypes="ffffffffffffff">
                                      <p:cBhvr>
                                        <p:cTn id="39" dur="2000" fill="hold"/>
                                        <p:tgtEl>
                                          <p:spTgt spid="46"/>
                                        </p:tgtEl>
                                        <p:attrNameLst>
                                          <p:attrName>ppt_x</p:attrName>
                                          <p:attrName>ppt_y</p:attrName>
                                        </p:attrNameLst>
                                      </p:cBhvr>
                                      <p:rCtr x="-69" y="-23"/>
                                    </p:animMotion>
                                  </p:childTnLst>
                                </p:cTn>
                              </p:par>
                              <p:par>
                                <p:cTn id="40" presetID="0" presetClass="path" presetSubtype="0" accel="50000" decel="50000" fill="hold" nodeType="withEffect">
                                  <p:stCondLst>
                                    <p:cond delay="0"/>
                                  </p:stCondLst>
                                  <p:childTnLst>
                                    <p:animMotion origin="layout" path="M 0.22361 0.12292 C 0.22639 0.12037 0.22482 0.12662 0.22465 0.12801 C 0.22378 0.12546 0.22274 0.12477 0.22118 0.12292 C 0.22083 0.12245 0.21961 0.12153 0.22014 0.12153 C 0.22118 0.12153 0.22187 0.12315 0.22291 0.12384 C 0.22448 0.12361 0.22882 0.12269 0.22465 0.12153 C 0.22361 0.12245 0.22152 0.12685 0.22222 0.12384 C 0.22378 0.12431 0.22448 0.12616 0.225 0.12384 C 0.22378 0.12338 0.22413 0.12361 0.22361 0.12292 Z " pathEditMode="relative" rAng="0" ptsTypes="fffffffff">
                                      <p:cBhvr>
                                        <p:cTn id="41" dur="2000" fill="hold"/>
                                        <p:tgtEl>
                                          <p:spTgt spid="41"/>
                                        </p:tgtEl>
                                        <p:attrNameLst>
                                          <p:attrName>ppt_x</p:attrName>
                                          <p:attrName>ppt_y</p:attrName>
                                        </p:attrNameLst>
                                      </p:cBhvr>
                                      <p:rCtr x="52" y="116"/>
                                    </p:animMotion>
                                  </p:childTnLst>
                                </p:cTn>
                              </p:par>
                              <p:par>
                                <p:cTn id="42" presetID="0" presetClass="path" presetSubtype="0" accel="50000" decel="50000" fill="hold" nodeType="withEffect">
                                  <p:stCondLst>
                                    <p:cond delay="0"/>
                                  </p:stCondLst>
                                  <p:childTnLst>
                                    <p:animMotion origin="layout" path="M 0.23958 -0.04467 C 0.23941 -0.04652 0.23819 -0.05092 0.24063 -0.04976 C 0.2401 -0.04791 0.23958 -0.04768 0.23819 -0.04699 C 0.2375 -0.04722 0.23438 -0.04814 0.23438 -0.04976 C 0.23438 -0.05023 0.23507 -0.04953 0.23542 -0.0493 C 0.23611 -0.04884 0.23681 -0.04791 0.2375 -0.04745 C 0.23924 -0.04629 0.23854 -0.04699 0.23993 -0.0456 C 0.24097 -0.04606 0.24497 -0.04976 0.24167 -0.04745 C 0.24115 -0.04652 0.2408 -0.0456 0.24028 -0.04467 C 0.23993 -0.04398 0.2401 -0.04629 0.23993 -0.04699 C 0.23976 -0.04745 0.23924 -0.04814 0.23958 -0.04838 C 0.23993 -0.04884 0.24045 -0.04814 0.24097 -0.04791 C 0.24167 -0.04699 0.24358 -0.04652 0.24306 -0.0456 C 0.24236 -0.04444 0.24045 -0.04467 0.23958 -0.04467 Z " pathEditMode="relative" rAng="0" ptsTypes="ffffffffffffff">
                                      <p:cBhvr>
                                        <p:cTn id="43" dur="2000" fill="hold"/>
                                        <p:tgtEl>
                                          <p:spTgt spid="45"/>
                                        </p:tgtEl>
                                        <p:attrNameLst>
                                          <p:attrName>ppt_x</p:attrName>
                                          <p:attrName>ppt_y</p:attrName>
                                        </p:attrNameLst>
                                      </p:cBhvr>
                                      <p:rCtr x="0" y="-278"/>
                                    </p:animMotion>
                                  </p:childTnLst>
                                </p:cTn>
                              </p:par>
                              <p:par>
                                <p:cTn id="44" presetID="10" presetClass="exit" presetSubtype="0" fill="hold" nodeType="withEffect">
                                  <p:stCondLst>
                                    <p:cond delay="1500"/>
                                  </p:stCondLst>
                                  <p:childTnLst>
                                    <p:animEffect transition="out" filter="fade">
                                      <p:cBhvr>
                                        <p:cTn id="45" dur="500"/>
                                        <p:tgtEl>
                                          <p:spTgt spid="41"/>
                                        </p:tgtEl>
                                      </p:cBhvr>
                                    </p:animEffect>
                                    <p:set>
                                      <p:cBhvr>
                                        <p:cTn id="46" dur="1" fill="hold">
                                          <p:stCondLst>
                                            <p:cond delay="499"/>
                                          </p:stCondLst>
                                        </p:cTn>
                                        <p:tgtEl>
                                          <p:spTgt spid="41"/>
                                        </p:tgtEl>
                                        <p:attrNameLst>
                                          <p:attrName>style.visibility</p:attrName>
                                        </p:attrNameLst>
                                      </p:cBhvr>
                                      <p:to>
                                        <p:strVal val="hidden"/>
                                      </p:to>
                                    </p:set>
                                  </p:childTnLst>
                                </p:cTn>
                              </p:par>
                              <p:par>
                                <p:cTn id="47" presetID="10" presetClass="exit" presetSubtype="0" fill="hold" nodeType="withEffect">
                                  <p:stCondLst>
                                    <p:cond delay="1500"/>
                                  </p:stCondLst>
                                  <p:childTnLst>
                                    <p:animEffect transition="out" filter="fade">
                                      <p:cBhvr>
                                        <p:cTn id="48" dur="500"/>
                                        <p:tgtEl>
                                          <p:spTgt spid="45"/>
                                        </p:tgtEl>
                                      </p:cBhvr>
                                    </p:animEffect>
                                    <p:set>
                                      <p:cBhvr>
                                        <p:cTn id="49" dur="1" fill="hold">
                                          <p:stCondLst>
                                            <p:cond delay="499"/>
                                          </p:stCondLst>
                                        </p:cTn>
                                        <p:tgtEl>
                                          <p:spTgt spid="45"/>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44"/>
                                        </p:tgtEl>
                                      </p:cBhvr>
                                    </p:animEffect>
                                    <p:set>
                                      <p:cBhvr>
                                        <p:cTn id="52" dur="1" fill="hold">
                                          <p:stCondLst>
                                            <p:cond delay="499"/>
                                          </p:stCondLst>
                                        </p:cTn>
                                        <p:tgtEl>
                                          <p:spTgt spid="44"/>
                                        </p:tgtEl>
                                        <p:attrNameLst>
                                          <p:attrName>style.visibility</p:attrName>
                                        </p:attrNameLst>
                                      </p:cBhvr>
                                      <p:to>
                                        <p:strVal val="hidden"/>
                                      </p:to>
                                    </p:set>
                                  </p:childTnLst>
                                </p:cTn>
                              </p:par>
                              <p:par>
                                <p:cTn id="53" presetID="10" presetClass="exit" presetSubtype="0" fill="hold" nodeType="withEffect">
                                  <p:stCondLst>
                                    <p:cond delay="1500"/>
                                  </p:stCondLst>
                                  <p:childTnLst>
                                    <p:animEffect transition="out" filter="fade">
                                      <p:cBhvr>
                                        <p:cTn id="54" dur="500"/>
                                        <p:tgtEl>
                                          <p:spTgt spid="46"/>
                                        </p:tgtEl>
                                      </p:cBhvr>
                                    </p:animEffect>
                                    <p:set>
                                      <p:cBhvr>
                                        <p:cTn id="55" dur="1" fill="hold">
                                          <p:stCondLst>
                                            <p:cond delay="499"/>
                                          </p:stCondLst>
                                        </p:cTn>
                                        <p:tgtEl>
                                          <p:spTgt spid="46"/>
                                        </p:tgtEl>
                                        <p:attrNameLst>
                                          <p:attrName>style.visibility</p:attrName>
                                        </p:attrNameLst>
                                      </p:cBhvr>
                                      <p:to>
                                        <p:strVal val="hidden"/>
                                      </p:to>
                                    </p:set>
                                  </p:childTnLst>
                                </p:cTn>
                              </p:par>
                            </p:childTnLst>
                          </p:cTn>
                        </p:par>
                        <p:par>
                          <p:cTn id="56" fill="hold">
                            <p:stCondLst>
                              <p:cond delay="6000"/>
                            </p:stCondLst>
                            <p:childTnLst>
                              <p:par>
                                <p:cTn id="57" presetID="10"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par>
                                <p:cTn id="66" presetID="10" presetClass="entr" presetSubtype="0" fill="hold"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par>
                                <p:cTn id="69" presetID="0" presetClass="path" presetSubtype="0" accel="50000" decel="50000" fill="hold" nodeType="withEffect">
                                  <p:stCondLst>
                                    <p:cond delay="0"/>
                                  </p:stCondLst>
                                  <p:childTnLst>
                                    <p:animMotion origin="layout" path="M -3.33333E-6 1.51978E-6 C 0.00087 -0.00301 0.00243 -0.01272 0.00417 -0.0037 C 0.004 -0.00208 0.00382 -0.00046 0.00348 0.00092 C 0.00313 0.00231 0.00313 0.00486 0.00209 0.00462 C 0.00018 0.00393 -0.00069 0.00092 -0.00208 -0.00093 C -0.00277 -0.00185 -0.00416 -0.0037 -0.00416 -0.00347 C -0.0033 1.51978E-6 0.00417 0.00624 -0.00139 0.0037 C -0.00156 0.00277 -0.00277 0.00046 -0.00208 0.00092 C -0.00104 0.00162 -0.00069 0.00347 -3.33333E-6 0.00462 C 0.00139 0.00648 0.00417 0.01018 0.00417 0.01041 C 0.00295 0.00532 0.00365 0.00347 -3.33333E-6 0.00092 C -0.00069 0.00116 -0.00208 0.00277 -0.00208 0.00185 C -0.00208 0.00069 -3.33333E-6 1.51978E-6 -3.33333E-6 0.00023 Z " pathEditMode="relative" rAng="0" ptsTypes="fffffffffffff">
                                      <p:cBhvr>
                                        <p:cTn id="70" dur="2000" fill="hold"/>
                                        <p:tgtEl>
                                          <p:spTgt spid="47"/>
                                        </p:tgtEl>
                                        <p:attrNameLst>
                                          <p:attrName>ppt_x</p:attrName>
                                          <p:attrName>ppt_y</p:attrName>
                                        </p:attrNameLst>
                                      </p:cBhvr>
                                      <p:rCtr x="0" y="-116"/>
                                    </p:animMotion>
                                  </p:childTnLst>
                                </p:cTn>
                              </p:par>
                              <p:par>
                                <p:cTn id="71" presetID="0" presetClass="path" presetSubtype="0" accel="50000" decel="50000" fill="hold" nodeType="withEffect">
                                  <p:stCondLst>
                                    <p:cond delay="0"/>
                                  </p:stCondLst>
                                  <p:childTnLst>
                                    <p:animMotion origin="layout" path="M -5.55556E-7 1.57529E-6 C 0.00017 -0.00139 0.0007 -0.00602 0.00139 -0.00185 C 0.00017 0.00046 -5.55556E-7 -0.00162 -0.00174 -0.00231 C -0.00069 -0.00093 0.00208 0.00046 -5.55556E-7 0.00139 C -0.00243 0.00023 -0.00017 0.00347 -0.00243 0.00139 C -0.00191 -0.00185 -0.00191 -0.00093 -5.55556E-7 1.57529E-6 Z " pathEditMode="relative" rAng="0" ptsTypes="ffffff">
                                      <p:cBhvr>
                                        <p:cTn id="72" dur="2000" fill="hold"/>
                                        <p:tgtEl>
                                          <p:spTgt spid="49"/>
                                        </p:tgtEl>
                                        <p:attrNameLst>
                                          <p:attrName>ppt_x</p:attrName>
                                          <p:attrName>ppt_y</p:attrName>
                                        </p:attrNameLst>
                                      </p:cBhvr>
                                      <p:rCtr x="-17" y="-139"/>
                                    </p:animMotion>
                                  </p:childTnLst>
                                </p:cTn>
                              </p:par>
                              <p:par>
                                <p:cTn id="73" presetID="0" presetClass="path" presetSubtype="0" accel="50000" decel="50000" fill="hold" nodeType="withEffect">
                                  <p:stCondLst>
                                    <p:cond delay="0"/>
                                  </p:stCondLst>
                                  <p:childTnLst>
                                    <p:animMotion origin="layout" path="M 3.05556E-6 2.41499E-6 C 0.00052 -0.00208 0.00156 -0.00347 0.00208 -0.00047 C 0.00121 0.00277 0.00208 0.00254 0.00034 0.00185 C -0.00052 0.00023 -0.00104 -0.00023 -0.00243 -0.00093 C -0.00295 -0.00278 -0.00261 -0.00509 -0.00139 -0.00185 C -0.00087 0.003 -0.00087 2.41499E-6 3.05556E-6 -0.00232 C 0.00034 -0.00162 0.00087 0.0037 3.05556E-6 2.41499E-6 Z " pathEditMode="relative" rAng="0" ptsTypes="fffffff">
                                      <p:cBhvr>
                                        <p:cTn id="74" dur="2000" fill="hold"/>
                                        <p:tgtEl>
                                          <p:spTgt spid="53"/>
                                        </p:tgtEl>
                                        <p:attrNameLst>
                                          <p:attrName>ppt_x</p:attrName>
                                          <p:attrName>ppt_y</p:attrName>
                                        </p:attrNameLst>
                                      </p:cBhvr>
                                      <p:rCtr x="-52" y="-69"/>
                                    </p:animMotion>
                                  </p:childTnLst>
                                </p:cTn>
                              </p:par>
                              <p:par>
                                <p:cTn id="75" presetID="0" presetClass="path" presetSubtype="0" accel="50000" decel="50000" fill="hold" nodeType="withEffect">
                                  <p:stCondLst>
                                    <p:cond delay="0"/>
                                  </p:stCondLst>
                                  <p:childTnLst>
                                    <p:animMotion origin="layout" path="M 4.72222E-6 -1.19593E-6 C 0.00069 -0.00231 0.00104 -0.00393 0.00277 -0.00463 C 0.00347 -0.0037 0.00416 -0.00046 0.00416 -0.00023 C 0.00399 0.00093 0.00451 0.00255 0.00381 0.0037 C 0.00347 0.0044 0.0026 0.00324 0.00208 0.00278 C 0.00034 0.00093 -0.00087 -0.00208 -0.00278 -0.00393 C -0.0033 -0.00509 -0.00643 -0.00879 -0.00382 -0.00324 C -0.00244 -0.00046 -0.00226 -0.00069 -0.0007 -1.19593E-6 C 0.00086 -0.00046 0.00329 -0.00463 0.00069 -0.00231 C 0.00052 -0.00208 0.00017 -0.00139 4.72222E-6 -0.00092 C -0.00018 -0.00046 -0.0007 0.00046 -0.00035 0.00093 C -0.00018 0.00116 0.00104 0.00046 0.00243 -0.00092 C 0.00243 -0.00069 0.00486 -0.00324 0.00486 -0.00393 C 0.00486 -0.00416 0.00416 -0.0037 0.00381 -0.00324 C 0.00225 -0.00069 0.00312 0.0044 0.00173 -0.00208 C 0.00034 -0.00116 0.00086 -0.00208 4.72222E-6 -1.19593E-6 Z " pathEditMode="relative" rAng="0" ptsTypes="ffffffffffffffff">
                                      <p:cBhvr>
                                        <p:cTn id="76" dur="2000" fill="hold"/>
                                        <p:tgtEl>
                                          <p:spTgt spid="50"/>
                                        </p:tgtEl>
                                        <p:attrNameLst>
                                          <p:attrName>ppt_x</p:attrName>
                                          <p:attrName>ppt_y</p:attrName>
                                        </p:attrNameLst>
                                      </p:cBhvr>
                                      <p:rCtr x="-87" y="-231"/>
                                    </p:animMotion>
                                  </p:childTnLst>
                                </p:cTn>
                              </p:par>
                            </p:childTnLst>
                          </p:cTn>
                        </p:par>
                        <p:par>
                          <p:cTn id="77" fill="hold">
                            <p:stCondLst>
                              <p:cond delay="8000"/>
                            </p:stCondLst>
                            <p:childTnLst>
                              <p:par>
                                <p:cTn id="78" presetID="0" presetClass="path" presetSubtype="0" accel="50000" decel="50000" fill="hold" nodeType="afterEffect">
                                  <p:stCondLst>
                                    <p:cond delay="0"/>
                                  </p:stCondLst>
                                  <p:childTnLst>
                                    <p:animMotion origin="layout" path="M -1.38889E-6 0.00024 L 0.28837 -0.02847 " pathEditMode="relative" rAng="0" ptsTypes="AA">
                                      <p:cBhvr>
                                        <p:cTn id="79" dur="2000" fill="hold"/>
                                        <p:tgtEl>
                                          <p:spTgt spid="47"/>
                                        </p:tgtEl>
                                        <p:attrNameLst>
                                          <p:attrName>ppt_x</p:attrName>
                                          <p:attrName>ppt_y</p:attrName>
                                        </p:attrNameLst>
                                      </p:cBhvr>
                                      <p:rCtr x="14410" y="-1435"/>
                                    </p:animMotion>
                                  </p:childTnLst>
                                </p:cTn>
                              </p:par>
                              <p:par>
                                <p:cTn id="80" presetID="0" presetClass="path" presetSubtype="0" accel="50000" decel="50000" fill="hold" nodeType="withEffect">
                                  <p:stCondLst>
                                    <p:cond delay="0"/>
                                  </p:stCondLst>
                                  <p:childTnLst>
                                    <p:animMotion origin="layout" path="M -2.77778E-6 1.85185E-6 L 0.27778 -0.12477 " pathEditMode="relative" rAng="0" ptsTypes="AA">
                                      <p:cBhvr>
                                        <p:cTn id="81" dur="2000" fill="hold"/>
                                        <p:tgtEl>
                                          <p:spTgt spid="49"/>
                                        </p:tgtEl>
                                        <p:attrNameLst>
                                          <p:attrName>ppt_x</p:attrName>
                                          <p:attrName>ppt_y</p:attrName>
                                        </p:attrNameLst>
                                      </p:cBhvr>
                                      <p:rCtr x="13889" y="-6250"/>
                                    </p:animMotion>
                                  </p:childTnLst>
                                </p:cTn>
                              </p:par>
                              <p:par>
                                <p:cTn id="82" presetID="0" presetClass="path" presetSubtype="0" accel="50000" decel="50000" fill="hold" nodeType="withEffect">
                                  <p:stCondLst>
                                    <p:cond delay="0"/>
                                  </p:stCondLst>
                                  <p:childTnLst>
                                    <p:animMotion origin="layout" path="M 2.77778E-6 -7.40741E-7 L 0.30764 -0.09167 " pathEditMode="relative" rAng="0" ptsTypes="AA">
                                      <p:cBhvr>
                                        <p:cTn id="83" dur="2000" fill="hold"/>
                                        <p:tgtEl>
                                          <p:spTgt spid="53"/>
                                        </p:tgtEl>
                                        <p:attrNameLst>
                                          <p:attrName>ppt_x</p:attrName>
                                          <p:attrName>ppt_y</p:attrName>
                                        </p:attrNameLst>
                                      </p:cBhvr>
                                      <p:rCtr x="15382" y="-4583"/>
                                    </p:animMotion>
                                  </p:childTnLst>
                                </p:cTn>
                              </p:par>
                              <p:par>
                                <p:cTn id="84" presetID="0" presetClass="path" presetSubtype="0" accel="50000" decel="50000" fill="hold" nodeType="withEffect">
                                  <p:stCondLst>
                                    <p:cond delay="0"/>
                                  </p:stCondLst>
                                  <p:childTnLst>
                                    <p:animMotion origin="layout" path="M 0 -2.96296E-6 L 0.27274 0.12894 " pathEditMode="relative" rAng="0" ptsTypes="AA">
                                      <p:cBhvr>
                                        <p:cTn id="85" dur="2000" fill="hold"/>
                                        <p:tgtEl>
                                          <p:spTgt spid="50"/>
                                        </p:tgtEl>
                                        <p:attrNameLst>
                                          <p:attrName>ppt_x</p:attrName>
                                          <p:attrName>ppt_y</p:attrName>
                                        </p:attrNameLst>
                                      </p:cBhvr>
                                      <p:rCtr x="13628" y="6435"/>
                                    </p:animMotion>
                                  </p:childTnLst>
                                </p:cTn>
                              </p:par>
                            </p:childTnLst>
                          </p:cTn>
                        </p:par>
                        <p:par>
                          <p:cTn id="86" fill="hold">
                            <p:stCondLst>
                              <p:cond delay="10000"/>
                            </p:stCondLst>
                            <p:childTnLst>
                              <p:par>
                                <p:cTn id="87" presetID="10" presetClass="exit" presetSubtype="0" fill="hold" grpId="1" nodeType="afterEffect">
                                  <p:stCondLst>
                                    <p:cond delay="0"/>
                                  </p:stCondLst>
                                  <p:childTnLst>
                                    <p:animEffect transition="out" filter="fade">
                                      <p:cBhvr>
                                        <p:cTn id="88" dur="2000"/>
                                        <p:tgtEl>
                                          <p:spTgt spid="32"/>
                                        </p:tgtEl>
                                      </p:cBhvr>
                                    </p:animEffect>
                                    <p:set>
                                      <p:cBhvr>
                                        <p:cTn id="89" dur="1" fill="hold">
                                          <p:stCondLst>
                                            <p:cond delay="1999"/>
                                          </p:stCondLst>
                                        </p:cTn>
                                        <p:tgtEl>
                                          <p:spTgt spid="3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34"/>
                                        </p:tgtEl>
                                      </p:cBhvr>
                                    </p:animEffect>
                                    <p:set>
                                      <p:cBhvr>
                                        <p:cTn id="92" dur="1" fill="hold">
                                          <p:stCondLst>
                                            <p:cond delay="1999"/>
                                          </p:stCondLst>
                                        </p:cTn>
                                        <p:tgtEl>
                                          <p:spTgt spid="34"/>
                                        </p:tgtEl>
                                        <p:attrNameLst>
                                          <p:attrName>style.visibility</p:attrName>
                                        </p:attrNameLst>
                                      </p:cBhvr>
                                      <p:to>
                                        <p:strVal val="hidden"/>
                                      </p:to>
                                    </p:set>
                                  </p:childTnLst>
                                </p:cTn>
                              </p:par>
                              <p:par>
                                <p:cTn id="93" presetID="6" presetClass="emph" presetSubtype="0" fill="hold" grpId="1" nodeType="withEffect">
                                  <p:stCondLst>
                                    <p:cond delay="0"/>
                                  </p:stCondLst>
                                  <p:childTnLst>
                                    <p:animScale>
                                      <p:cBhvr>
                                        <p:cTn id="94" dur="2000" fill="hold"/>
                                        <p:tgtEl>
                                          <p:spTgt spid="35"/>
                                        </p:tgtEl>
                                      </p:cBhvr>
                                      <p:by x="41600" y="41600"/>
                                    </p:animScale>
                                  </p:childTnLst>
                                </p:cTn>
                              </p:par>
                              <p:par>
                                <p:cTn id="95" presetID="7" presetClass="emph" presetSubtype="2" fill="hold" nodeType="withEffect">
                                  <p:stCondLst>
                                    <p:cond delay="0"/>
                                  </p:stCondLst>
                                  <p:childTnLst>
                                    <p:animClr clrSpc="rgb" dir="cw">
                                      <p:cBhvr>
                                        <p:cTn id="96" dur="2000" fill="hold"/>
                                        <p:tgtEl>
                                          <p:spTgt spid="35"/>
                                        </p:tgtEl>
                                        <p:attrNameLst>
                                          <p:attrName>stroke.color</p:attrName>
                                        </p:attrNameLst>
                                      </p:cBhvr>
                                      <p:to>
                                        <a:schemeClr val="tx1"/>
                                      </p:to>
                                    </p:animClr>
                                    <p:set>
                                      <p:cBhvr>
                                        <p:cTn id="97" dur="2000" fill="hold"/>
                                        <p:tgtEl>
                                          <p:spTgt spid="35"/>
                                        </p:tgtEl>
                                        <p:attrNameLst>
                                          <p:attrName>stroke.on</p:attrName>
                                        </p:attrNameLst>
                                      </p:cBhvr>
                                      <p:to>
                                        <p:strVal val="true"/>
                                      </p:to>
                                    </p:set>
                                  </p:childTnLst>
                                </p:cTn>
                              </p:par>
                              <p:par>
                                <p:cTn id="98" presetID="0" presetClass="path" presetSubtype="0" fill="hold" grpId="2" nodeType="withEffect">
                                  <p:stCondLst>
                                    <p:cond delay="0"/>
                                  </p:stCondLst>
                                  <p:childTnLst>
                                    <p:animMotion origin="layout" path="M 2.22222E-6 0.09977 L 2.22222E-6 -0.00023 " pathEditMode="relative" rAng="0" ptsTypes="AA">
                                      <p:cBhvr>
                                        <p:cTn id="99" dur="2000" fill="hold"/>
                                        <p:tgtEl>
                                          <p:spTgt spid="36">
                                            <p:txEl>
                                              <p:pRg st="0" end="0"/>
                                            </p:txEl>
                                          </p:spTgt>
                                        </p:tgtEl>
                                        <p:attrNameLst>
                                          <p:attrName>ppt_x</p:attrName>
                                          <p:attrName>ppt_y</p:attrName>
                                        </p:attrNameLst>
                                      </p:cBhvr>
                                      <p:rCtr x="0" y="-5000"/>
                                    </p:animMotion>
                                  </p:childTnLst>
                                </p:cTn>
                              </p:par>
                              <p:par>
                                <p:cTn id="100" presetID="6" presetClass="emph" presetSubtype="0" fill="hold" grpId="3" nodeType="withEffect">
                                  <p:stCondLst>
                                    <p:cond delay="0"/>
                                  </p:stCondLst>
                                  <p:childTnLst>
                                    <p:animScale>
                                      <p:cBhvr>
                                        <p:cTn id="101" dur="2000" fill="hold"/>
                                        <p:tgtEl>
                                          <p:spTgt spid="36">
                                            <p:txEl>
                                              <p:pRg st="0" end="0"/>
                                            </p:txEl>
                                          </p:spTgt>
                                        </p:tgtEl>
                                      </p:cBhvr>
                                      <p:by x="50000" y="50000"/>
                                    </p:animScale>
                                  </p:childTnLst>
                                </p:cTn>
                              </p:par>
                              <p:par>
                                <p:cTn id="102" presetID="3" presetClass="emph" presetSubtype="2" fill="hold" grpId="4" nodeType="withEffect">
                                  <p:stCondLst>
                                    <p:cond delay="0"/>
                                  </p:stCondLst>
                                  <p:childTnLst>
                                    <p:animClr clrSpc="rgb" dir="cw">
                                      <p:cBhvr override="childStyle">
                                        <p:cTn id="103" dur="2000" fill="hold"/>
                                        <p:tgtEl>
                                          <p:spTgt spid="36">
                                            <p:txEl>
                                              <p:pRg st="0" end="0"/>
                                            </p:txEl>
                                          </p:spTgt>
                                        </p:tgtEl>
                                        <p:attrNameLst>
                                          <p:attrName>style.color</p:attrName>
                                        </p:attrNameLst>
                                      </p:cBhvr>
                                      <p:to>
                                        <a:schemeClr val="tx1"/>
                                      </p:to>
                                    </p:animClr>
                                  </p:childTnLst>
                                </p:cTn>
                              </p:par>
                              <p:par>
                                <p:cTn id="104" presetID="3" presetClass="emph" presetSubtype="2" fill="hold" nodeType="withEffect">
                                  <p:stCondLst>
                                    <p:cond delay="0"/>
                                  </p:stCondLst>
                                  <p:childTnLst>
                                    <p:animClr clrSpc="rgb" dir="cw">
                                      <p:cBhvr override="childStyle">
                                        <p:cTn id="105" dur="2000" fill="hold"/>
                                        <p:tgtEl>
                                          <p:spTgt spid="39">
                                            <p:txEl>
                                              <p:pRg st="0" end="0"/>
                                            </p:txEl>
                                          </p:spTgt>
                                        </p:tgtEl>
                                        <p:attrNameLst>
                                          <p:attrName>style.color</p:attrName>
                                        </p:attrNameLst>
                                      </p:cBhvr>
                                      <p:to>
                                        <a:schemeClr val="tx1"/>
                                      </p:to>
                                    </p:animClr>
                                  </p:childTnLst>
                                </p:cTn>
                              </p:par>
                              <p:par>
                                <p:cTn id="106" presetID="3" presetClass="emph" presetSubtype="2" fill="hold" nodeType="withEffect">
                                  <p:stCondLst>
                                    <p:cond delay="0"/>
                                  </p:stCondLst>
                                  <p:childTnLst>
                                    <p:animClr clrSpc="rgb" dir="cw">
                                      <p:cBhvr override="childStyle">
                                        <p:cTn id="107" dur="2000" fill="hold"/>
                                        <p:tgtEl>
                                          <p:spTgt spid="37">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4" grpId="0" animBg="1"/>
      <p:bldP spid="34" grpId="1" animBg="1"/>
      <p:bldP spid="35" grpId="0" animBg="1"/>
      <p:bldP spid="35" grpId="1" animBg="1"/>
      <p:bldP spid="36" grpId="0" build="allAtOnce"/>
      <p:bldP spid="36" grpId="1" build="allAtOnce"/>
      <p:bldP spid="36" grpId="2" build="allAtOnce"/>
      <p:bldP spid="36" grpId="3" build="allAtOnce"/>
      <p:bldP spid="36" grpId="4"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457200" y="457200"/>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ed Rectangle 31"/>
          <p:cNvSpPr/>
          <p:nvPr/>
        </p:nvSpPr>
        <p:spPr bwMode="auto">
          <a:xfrm>
            <a:off x="457199" y="457200"/>
            <a:ext cx="3429000" cy="5715000"/>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ounded Rectangle 32"/>
          <p:cNvSpPr/>
          <p:nvPr/>
        </p:nvSpPr>
        <p:spPr bwMode="auto">
          <a:xfrm>
            <a:off x="5257800" y="455699"/>
            <a:ext cx="3429001"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bwMode="auto">
          <a:xfrm>
            <a:off x="5260906" y="457200"/>
            <a:ext cx="3429000" cy="57150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AutoShape 2"/>
          <p:cNvSpPr>
            <a:spLocks noChangeArrowheads="1"/>
          </p:cNvSpPr>
          <p:nvPr/>
        </p:nvSpPr>
        <p:spPr bwMode="auto">
          <a:xfrm>
            <a:off x="3962499" y="2568396"/>
            <a:ext cx="1143000" cy="1691640"/>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p>
            <a:endParaRPr lang="en-US">
              <a:solidFill>
                <a:srgbClr val="000000"/>
              </a:solidFill>
              <a:latin typeface="Calibri" pitchFamily="34" charset="0"/>
            </a:endParaRPr>
          </a:p>
        </p:txBody>
      </p:sp>
      <p:sp>
        <p:nvSpPr>
          <p:cNvPr id="36" name="TextBox 8"/>
          <p:cNvSpPr txBox="1">
            <a:spLocks noChangeArrowheads="1"/>
          </p:cNvSpPr>
          <p:nvPr/>
        </p:nvSpPr>
        <p:spPr bwMode="auto">
          <a:xfrm>
            <a:off x="4003417" y="3733542"/>
            <a:ext cx="832221" cy="185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800" dirty="0">
                <a:latin typeface="Calibri" pitchFamily="34" charset="0"/>
              </a:rPr>
              <a:t>Chemical change</a:t>
            </a:r>
          </a:p>
        </p:txBody>
      </p:sp>
      <p:sp>
        <p:nvSpPr>
          <p:cNvPr id="37" name="TextBox 5"/>
          <p:cNvSpPr txBox="1">
            <a:spLocks noChangeArrowheads="1"/>
          </p:cNvSpPr>
          <p:nvPr/>
        </p:nvSpPr>
        <p:spPr bwMode="auto">
          <a:xfrm>
            <a:off x="6545734" y="6126480"/>
            <a:ext cx="859343" cy="3088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Products</a:t>
            </a:r>
          </a:p>
        </p:txBody>
      </p:sp>
      <p:sp>
        <p:nvSpPr>
          <p:cNvPr id="38" name="TextBox 15"/>
          <p:cNvSpPr txBox="1">
            <a:spLocks noChangeArrowheads="1"/>
          </p:cNvSpPr>
          <p:nvPr/>
        </p:nvSpPr>
        <p:spPr bwMode="auto">
          <a:xfrm>
            <a:off x="6457862" y="5605272"/>
            <a:ext cx="103509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Fat</a:t>
            </a:r>
            <a:br>
              <a:rPr lang="en-US" dirty="0">
                <a:latin typeface="Calibri" pitchFamily="34" charset="0"/>
              </a:rPr>
            </a:br>
            <a:r>
              <a:rPr lang="en-US" dirty="0">
                <a:latin typeface="Calibri" pitchFamily="34" charset="0"/>
              </a:rPr>
              <a:t>(+ water)</a:t>
            </a:r>
          </a:p>
        </p:txBody>
      </p:sp>
      <p:sp>
        <p:nvSpPr>
          <p:cNvPr id="39" name="TextBox 6"/>
          <p:cNvSpPr txBox="1">
            <a:spLocks noChangeArrowheads="1"/>
          </p:cNvSpPr>
          <p:nvPr/>
        </p:nvSpPr>
        <p:spPr bwMode="auto">
          <a:xfrm>
            <a:off x="1699381" y="6126480"/>
            <a:ext cx="939621" cy="30886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Reactants</a:t>
            </a:r>
          </a:p>
        </p:txBody>
      </p:sp>
      <p:pic>
        <p:nvPicPr>
          <p:cNvPr id="41" name="fatty acid"/>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260933" y="1279313"/>
            <a:ext cx="2006349" cy="1057142"/>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fatty acid"/>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166028" y="4548129"/>
            <a:ext cx="2006349" cy="1057142"/>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fatty acid"/>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108142" y="3187700"/>
            <a:ext cx="2006349" cy="1057142"/>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glycerol"/>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rot="20244638">
            <a:off x="2323688" y="2391646"/>
            <a:ext cx="1514439" cy="784755"/>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fat"/>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2873950" y="2526910"/>
            <a:ext cx="2919999" cy="1774612"/>
          </a:xfrm>
          <a:prstGeom prst="rect">
            <a:avLst/>
          </a:prstGeom>
          <a:noFill/>
          <a:extLst>
            <a:ext uri="{909E8E84-426E-40dd-AFC4-6F175D3DCCD1}">
              <a14:hiddenFill xmlns="" xmlns:a14="http://schemas.microsoft.com/office/drawing/2010/main">
                <a:solidFill>
                  <a:srgbClr val="FFFFFF"/>
                </a:solidFill>
              </a14:hiddenFill>
            </a:ext>
          </a:extLst>
        </p:spPr>
      </p:pic>
      <p:pic>
        <p:nvPicPr>
          <p:cNvPr id="49" name="wat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3768110" y="1970795"/>
            <a:ext cx="685804" cy="320173"/>
          </a:xfrm>
          <a:prstGeom prst="rect">
            <a:avLst/>
          </a:prstGeom>
          <a:noFill/>
          <a:extLst>
            <a:ext uri="{909E8E84-426E-40dd-AFC4-6F175D3DCCD1}">
              <a14:hiddenFill xmlns="" xmlns:a14="http://schemas.microsoft.com/office/drawing/2010/main">
                <a:solidFill>
                  <a:srgbClr val="FFFFFF"/>
                </a:solidFill>
              </a14:hiddenFill>
            </a:ext>
          </a:extLst>
        </p:spPr>
      </p:pic>
      <p:pic>
        <p:nvPicPr>
          <p:cNvPr id="50" name="wat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4739737" y="4424006"/>
            <a:ext cx="685804" cy="320173"/>
          </a:xfrm>
          <a:prstGeom prst="rect">
            <a:avLst/>
          </a:prstGeom>
          <a:noFill/>
          <a:extLst>
            <a:ext uri="{909E8E84-426E-40dd-AFC4-6F175D3DCCD1}">
              <a14:hiddenFill xmlns="" xmlns:a14="http://schemas.microsoft.com/office/drawing/2010/main">
                <a:solidFill>
                  <a:srgbClr val="FFFFFF"/>
                </a:solidFill>
              </a14:hiddenFill>
            </a:ext>
          </a:extLst>
        </p:spPr>
      </p:pic>
      <p:pic>
        <p:nvPicPr>
          <p:cNvPr id="53" name="wat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4918004" y="2133710"/>
            <a:ext cx="685804" cy="320173"/>
          </a:xfrm>
          <a:prstGeom prst="rect">
            <a:avLst/>
          </a:prstGeom>
          <a:noFill/>
          <a:extLst>
            <a:ext uri="{909E8E84-426E-40dd-AFC4-6F175D3DCCD1}">
              <a14:hiddenFill xmlns="" xmlns:a14="http://schemas.microsoft.com/office/drawing/2010/main">
                <a:solidFill>
                  <a:srgbClr val="FFFFFF"/>
                </a:solidFill>
              </a14:hiddenFill>
            </a:ext>
          </a:extLst>
        </p:spPr>
      </p:pic>
      <p:sp>
        <p:nvSpPr>
          <p:cNvPr id="83" name="Slide Number Placeholder 6"/>
          <p:cNvSpPr>
            <a:spLocks noGrp="1"/>
          </p:cNvSpPr>
          <p:nvPr>
            <p:ph type="sldNum" sz="quarter" idx="4294967295"/>
          </p:nvPr>
        </p:nvSpPr>
        <p:spPr bwMode="auto">
          <a:xfrm>
            <a:off x="6553200" y="6411574"/>
            <a:ext cx="2133600" cy="365125"/>
          </a:xfrm>
          <a:prstGeom prst="rect">
            <a:avLst/>
          </a:prstGeom>
          <a:noFill/>
          <a:ln>
            <a:miter lim="800000"/>
            <a:headEnd/>
            <a:tailEnd/>
          </a:ln>
        </p:spPr>
        <p:txBody>
          <a:bodyPr/>
          <a:lstStyle/>
          <a:p>
            <a:fld id="{27890FA9-870A-2749-A6CC-44FEF073A283}" type="slidenum">
              <a:rPr lang="en-US" smtClean="0"/>
              <a:pPr/>
              <a:t>25</a:t>
            </a:fld>
            <a:endParaRPr lang="en-US" dirty="0"/>
          </a:p>
        </p:txBody>
      </p:sp>
      <p:sp>
        <p:nvSpPr>
          <p:cNvPr id="30" name="Title 1"/>
          <p:cNvSpPr txBox="1">
            <a:spLocks/>
          </p:cNvSpPr>
          <p:nvPr/>
        </p:nvSpPr>
        <p:spPr>
          <a:xfrm>
            <a:off x="3145198" y="594686"/>
            <a:ext cx="2879003" cy="1096628"/>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t>What happens to carbon atoms and chemical energy in biosynthesis?</a:t>
            </a:r>
            <a:endParaRPr lang="en-US" sz="2000" b="1" dirty="0">
              <a:latin typeface="Arial" charset="0"/>
              <a:cs typeface="Arial" charset="0"/>
            </a:endParaRPr>
          </a:p>
        </p:txBody>
      </p:sp>
      <p:sp>
        <p:nvSpPr>
          <p:cNvPr id="23" name="TextBox 23"/>
          <p:cNvSpPr txBox="1">
            <a:spLocks noChangeArrowheads="1"/>
          </p:cNvSpPr>
          <p:nvPr/>
        </p:nvSpPr>
        <p:spPr bwMode="auto">
          <a:xfrm>
            <a:off x="1582536" y="5605272"/>
            <a:ext cx="117333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Fatty acids</a:t>
            </a:r>
            <a:br>
              <a:rPr lang="en-US" dirty="0">
                <a:latin typeface="Calibri" pitchFamily="34" charset="0"/>
              </a:rPr>
            </a:br>
            <a:r>
              <a:rPr lang="en-US" dirty="0">
                <a:latin typeface="Calibri" pitchFamily="34" charset="0"/>
              </a:rPr>
              <a:t>+ glycerol</a:t>
            </a:r>
          </a:p>
        </p:txBody>
      </p:sp>
      <p:sp>
        <p:nvSpPr>
          <p:cNvPr id="22" name="Title 1"/>
          <p:cNvSpPr txBox="1">
            <a:spLocks/>
          </p:cNvSpPr>
          <p:nvPr/>
        </p:nvSpPr>
        <p:spPr>
          <a:xfrm>
            <a:off x="3145536" y="5376672"/>
            <a:ext cx="2880360" cy="914400"/>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000" dirty="0"/>
              <a:t>Carbon atoms stay in organic molecules with high-energy bonds</a:t>
            </a:r>
            <a:endParaRPr lang="en-US" sz="2000" dirty="0">
              <a:latin typeface="Arial" charset="0"/>
              <a:cs typeface="Arial" charset="0"/>
            </a:endParaRPr>
          </a:p>
        </p:txBody>
      </p:sp>
      <p:pic>
        <p:nvPicPr>
          <p:cNvPr id="24" name="Reactant energy type"/>
          <p:cNvPicPr>
            <a:picLocks noChangeAspect="1" noChangeArrowheads="1"/>
          </p:cNvPicPr>
          <p:nvPr/>
        </p:nvPicPr>
        <p:blipFill>
          <a:blip r:embed="rId7"/>
          <a:stretch>
            <a:fillRect/>
          </a:stretch>
        </p:blipFill>
        <p:spPr bwMode="auto">
          <a:xfrm>
            <a:off x="506339" y="5057110"/>
            <a:ext cx="946089" cy="950653"/>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roduct energy type"/>
          <p:cNvPicPr>
            <a:picLocks noChangeAspect="1" noChangeArrowheads="1"/>
          </p:cNvPicPr>
          <p:nvPr/>
        </p:nvPicPr>
        <p:blipFill>
          <a:blip r:embed="rId7"/>
          <a:stretch>
            <a:fillRect/>
          </a:stretch>
        </p:blipFill>
        <p:spPr bwMode="auto">
          <a:xfrm>
            <a:off x="7648432" y="5057111"/>
            <a:ext cx="946089" cy="9506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244036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6" presetClass="emph" presetSubtype="0" fill="hold" grpId="0" nodeType="withEffect">
                                  <p:stCondLst>
                                    <p:cond delay="0"/>
                                  </p:stCondLst>
                                  <p:childTnLst>
                                    <p:animScale>
                                      <p:cBhvr>
                                        <p:cTn id="12" dur="2000" fill="hold"/>
                                        <p:tgtEl>
                                          <p:spTgt spid="35"/>
                                        </p:tgtEl>
                                      </p:cBhvr>
                                      <p:by x="240000" y="240000"/>
                                    </p:animScale>
                                  </p:childTnLst>
                                </p:cTn>
                              </p:par>
                              <p:par>
                                <p:cTn id="13" presetID="7" presetClass="emph" presetSubtype="2" fill="hold" nodeType="withEffect">
                                  <p:stCondLst>
                                    <p:cond delay="0"/>
                                  </p:stCondLst>
                                  <p:childTnLst>
                                    <p:animClr clrSpc="rgb" dir="cw">
                                      <p:cBhvr>
                                        <p:cTn id="14" dur="2000" fill="hold"/>
                                        <p:tgtEl>
                                          <p:spTgt spid="35"/>
                                        </p:tgtEl>
                                        <p:attrNameLst>
                                          <p:attrName>stroke.color</p:attrName>
                                        </p:attrNameLst>
                                      </p:cBhvr>
                                      <p:to>
                                        <a:srgbClr val="00FF00"/>
                                      </p:to>
                                    </p:animClr>
                                    <p:set>
                                      <p:cBhvr>
                                        <p:cTn id="15" dur="2000" fill="hold"/>
                                        <p:tgtEl>
                                          <p:spTgt spid="35"/>
                                        </p:tgtEl>
                                        <p:attrNameLst>
                                          <p:attrName>stroke.on</p:attrName>
                                        </p:attrNameLst>
                                      </p:cBhvr>
                                      <p:to>
                                        <p:strVal val="true"/>
                                      </p:to>
                                    </p:set>
                                  </p:childTnLst>
                                </p:cTn>
                              </p:par>
                              <p:par>
                                <p:cTn id="16" presetID="6" presetClass="emph" presetSubtype="0" fill="hold" nodeType="withEffect">
                                  <p:stCondLst>
                                    <p:cond delay="0"/>
                                  </p:stCondLst>
                                  <p:childTnLst>
                                    <p:animScale>
                                      <p:cBhvr>
                                        <p:cTn id="17" dur="2000" fill="hold"/>
                                        <p:tgtEl>
                                          <p:spTgt spid="36">
                                            <p:txEl>
                                              <p:pRg st="0" end="0"/>
                                            </p:txEl>
                                          </p:spTgt>
                                        </p:tgtEl>
                                      </p:cBhvr>
                                      <p:by x="200000" y="200000"/>
                                    </p:animScale>
                                  </p:childTnLst>
                                </p:cTn>
                              </p:par>
                              <p:par>
                                <p:cTn id="18" presetID="0" presetClass="path" presetSubtype="0" fill="hold" grpId="0" nodeType="withEffect">
                                  <p:stCondLst>
                                    <p:cond delay="0"/>
                                  </p:stCondLst>
                                  <p:childTnLst>
                                    <p:animMotion origin="layout" path="M 2.22222E-6 4.07407E-6 L 2.22222E-6 0.09976 " pathEditMode="relative" rAng="0" ptsTypes="AA">
                                      <p:cBhvr>
                                        <p:cTn id="19" dur="2000" fill="hold"/>
                                        <p:tgtEl>
                                          <p:spTgt spid="36">
                                            <p:txEl>
                                              <p:pRg st="0" end="0"/>
                                            </p:txEl>
                                          </p:spTgt>
                                        </p:tgtEl>
                                        <p:attrNameLst>
                                          <p:attrName>ppt_x</p:attrName>
                                          <p:attrName>ppt_y</p:attrName>
                                        </p:attrNameLst>
                                      </p:cBhvr>
                                      <p:rCtr x="0" y="4977"/>
                                    </p:animMotion>
                                  </p:childTnLst>
                                </p:cTn>
                              </p:par>
                              <p:par>
                                <p:cTn id="20" presetID="3" presetClass="emph" presetSubtype="2" fill="hold" grpId="1" nodeType="withEffect">
                                  <p:stCondLst>
                                    <p:cond delay="0"/>
                                  </p:stCondLst>
                                  <p:childTnLst>
                                    <p:animClr clrSpc="rgb" dir="cw">
                                      <p:cBhvr override="childStyle">
                                        <p:cTn id="21" dur="2000" fill="hold"/>
                                        <p:tgtEl>
                                          <p:spTgt spid="36">
                                            <p:txEl>
                                              <p:pRg st="0" end="0"/>
                                            </p:txEl>
                                          </p:spTgt>
                                        </p:tgtEl>
                                        <p:attrNameLst>
                                          <p:attrName>style.color</p:attrName>
                                        </p:attrNameLst>
                                      </p:cBhvr>
                                      <p:to>
                                        <a:srgbClr val="00FF00"/>
                                      </p:to>
                                    </p:animClr>
                                  </p:childTnLst>
                                </p:cTn>
                              </p:par>
                              <p:par>
                                <p:cTn id="22" presetID="3" presetClass="emph" presetSubtype="2" fill="hold" nodeType="withEffect">
                                  <p:stCondLst>
                                    <p:cond delay="0"/>
                                  </p:stCondLst>
                                  <p:childTnLst>
                                    <p:animClr clrSpc="rgb" dir="cw">
                                      <p:cBhvr override="childStyle">
                                        <p:cTn id="23" dur="2000" fill="hold"/>
                                        <p:tgtEl>
                                          <p:spTgt spid="39">
                                            <p:txEl>
                                              <p:pRg st="0" end="0"/>
                                            </p:txEl>
                                          </p:spTgt>
                                        </p:tgtEl>
                                        <p:attrNameLst>
                                          <p:attrName>style.color</p:attrName>
                                        </p:attrNameLst>
                                      </p:cBhvr>
                                      <p:to>
                                        <a:srgbClr val="0070C0"/>
                                      </p:to>
                                    </p:animClr>
                                  </p:childTnLst>
                                </p:cTn>
                              </p:par>
                              <p:par>
                                <p:cTn id="24" presetID="3" presetClass="emph" presetSubtype="2" fill="hold" nodeType="withEffect">
                                  <p:stCondLst>
                                    <p:cond delay="0"/>
                                  </p:stCondLst>
                                  <p:childTnLst>
                                    <p:animClr clrSpc="rgb" dir="cw">
                                      <p:cBhvr override="childStyle">
                                        <p:cTn id="25" dur="2000" fill="hold"/>
                                        <p:tgtEl>
                                          <p:spTgt spid="37">
                                            <p:txEl>
                                              <p:pRg st="0" end="0"/>
                                            </p:txEl>
                                          </p:spTgt>
                                        </p:tgtEl>
                                        <p:attrNameLst>
                                          <p:attrName>style.color</p:attrName>
                                        </p:attrNameLst>
                                      </p:cBhvr>
                                      <p:to>
                                        <a:srgbClr val="FF0000"/>
                                      </p:to>
                                    </p:animClr>
                                  </p:childTnLst>
                                </p:cTn>
                              </p:par>
                            </p:childTnLst>
                          </p:cTn>
                        </p:par>
                        <p:par>
                          <p:cTn id="26" fill="hold">
                            <p:stCondLst>
                              <p:cond delay="2000"/>
                            </p:stCondLst>
                            <p:childTnLst>
                              <p:par>
                                <p:cTn id="27" presetID="0" presetClass="path" presetSubtype="0" accel="50000" decel="50000" fill="hold" nodeType="afterEffect">
                                  <p:stCondLst>
                                    <p:cond delay="0"/>
                                  </p:stCondLst>
                                  <p:childTnLst>
                                    <p:animMotion origin="layout" path="M 5.55556E-7 2.59259E-6 L 0.22361 0.12291 " pathEditMode="relative" rAng="0" ptsTypes="AA">
                                      <p:cBhvr>
                                        <p:cTn id="28" dur="2000" fill="hold"/>
                                        <p:tgtEl>
                                          <p:spTgt spid="41"/>
                                        </p:tgtEl>
                                        <p:attrNameLst>
                                          <p:attrName>ppt_x</p:attrName>
                                          <p:attrName>ppt_y</p:attrName>
                                        </p:attrNameLst>
                                      </p:cBhvr>
                                      <p:rCtr x="11181" y="6134"/>
                                    </p:animMotion>
                                  </p:childTnLst>
                                </p:cTn>
                              </p:par>
                              <p:par>
                                <p:cTn id="29" presetID="0" presetClass="path" presetSubtype="0" accel="50000" decel="50000" fill="hold" nodeType="withEffect">
                                  <p:stCondLst>
                                    <p:cond delay="0"/>
                                  </p:stCondLst>
                                  <p:childTnLst>
                                    <p:animMotion origin="layout" path="M 5E-6 -2.59259E-6 L 0.23959 -0.04467 " pathEditMode="relative" rAng="0" ptsTypes="AA">
                                      <p:cBhvr>
                                        <p:cTn id="30" dur="2000" fill="hold"/>
                                        <p:tgtEl>
                                          <p:spTgt spid="45"/>
                                        </p:tgtEl>
                                        <p:attrNameLst>
                                          <p:attrName>ppt_x</p:attrName>
                                          <p:attrName>ppt_y</p:attrName>
                                        </p:attrNameLst>
                                      </p:cBhvr>
                                      <p:rCtr x="11979" y="-2245"/>
                                    </p:animMotion>
                                  </p:childTnLst>
                                </p:cTn>
                              </p:par>
                              <p:par>
                                <p:cTn id="31" presetID="0" presetClass="path" presetSubtype="0" accel="50000" decel="50000" fill="hold" nodeType="withEffect">
                                  <p:stCondLst>
                                    <p:cond delay="0"/>
                                  </p:stCondLst>
                                  <p:childTnLst>
                                    <p:animMotion origin="layout" path="M -1.66667E-6 -2.22222E-6 L 0.29202 -0.07569 " pathEditMode="relative" rAng="0" ptsTypes="AA">
                                      <p:cBhvr>
                                        <p:cTn id="32" dur="2000" fill="hold"/>
                                        <p:tgtEl>
                                          <p:spTgt spid="44"/>
                                        </p:tgtEl>
                                        <p:attrNameLst>
                                          <p:attrName>ppt_x</p:attrName>
                                          <p:attrName>ppt_y</p:attrName>
                                        </p:attrNameLst>
                                      </p:cBhvr>
                                      <p:rCtr x="14601" y="-3796"/>
                                    </p:animMotion>
                                  </p:childTnLst>
                                </p:cTn>
                              </p:par>
                              <p:par>
                                <p:cTn id="33" presetID="0" presetClass="path" presetSubtype="0" accel="50000" decel="50000" fill="hold" nodeType="withEffect">
                                  <p:stCondLst>
                                    <p:cond delay="0"/>
                                  </p:stCondLst>
                                  <p:childTnLst>
                                    <p:animMotion origin="layout" path="M 8.33333E-7 1.48148E-6 L 0.30174 0.16065 " pathEditMode="relative" rAng="0" ptsTypes="AA">
                                      <p:cBhvr>
                                        <p:cTn id="34" dur="2000" fill="hold"/>
                                        <p:tgtEl>
                                          <p:spTgt spid="46"/>
                                        </p:tgtEl>
                                        <p:attrNameLst>
                                          <p:attrName>ppt_x</p:attrName>
                                          <p:attrName>ppt_y</p:attrName>
                                        </p:attrNameLst>
                                      </p:cBhvr>
                                      <p:rCtr x="15087" y="8032"/>
                                    </p:animMotion>
                                  </p:childTnLst>
                                </p:cTn>
                              </p:par>
                              <p:par>
                                <p:cTn id="35" presetID="10" presetClass="exit" presetSubtype="0" fill="hold" nodeType="withEffect">
                                  <p:stCondLst>
                                    <p:cond delay="0"/>
                                  </p:stCondLst>
                                  <p:childTnLst>
                                    <p:animEffect transition="out" filter="fad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par>
                          <p:cTn id="38" fill="hold">
                            <p:stCondLst>
                              <p:cond delay="4000"/>
                            </p:stCondLst>
                            <p:childTnLst>
                              <p:par>
                                <p:cTn id="39" presetID="0" presetClass="path" presetSubtype="0" accel="50000" decel="50000" fill="hold" nodeType="afterEffect">
                                  <p:stCondLst>
                                    <p:cond delay="0"/>
                                  </p:stCondLst>
                                  <p:childTnLst>
                                    <p:animMotion origin="layout" path="M 0.29202 -0.07569 C 0.29132 -0.07268 0.29167 -0.07176 0.29063 -0.07431 C 0.29011 -0.07546 0.29011 -0.07755 0.28924 -0.07755 C 0.28855 -0.07755 0.28993 -0.07569 0.29063 -0.07523 C 0.29219 -0.07407 0.29375 -0.07384 0.29549 -0.07338 C 0.2948 -0.07407 0.28872 -0.0794 0.29167 -0.07801 C 0.29237 -0.07824 0.29306 -0.07847 0.29375 -0.07847 C 0.2941 -0.07847 0.29289 -0.07847 0.29271 -0.07801 C 0.29202 -0.07685 0.29115 -0.07477 0.29167 -0.07338 C 0.29184 -0.07268 0.29271 -0.07454 0.29271 -0.07523 C 0.29271 -0.07569 0.29202 -0.07407 0.29167 -0.07431 C 0.29132 -0.07454 0.29184 -0.07523 0.29202 -0.07569 Z " pathEditMode="relative" rAng="0" ptsTypes="ffffffffffff">
                                      <p:cBhvr>
                                        <p:cTn id="40" dur="2000" fill="hold"/>
                                        <p:tgtEl>
                                          <p:spTgt spid="44"/>
                                        </p:tgtEl>
                                        <p:attrNameLst>
                                          <p:attrName>ppt_x</p:attrName>
                                          <p:attrName>ppt_y</p:attrName>
                                        </p:attrNameLst>
                                      </p:cBhvr>
                                      <p:rCtr x="0" y="0"/>
                                    </p:animMotion>
                                  </p:childTnLst>
                                </p:cTn>
                              </p:par>
                              <p:par>
                                <p:cTn id="41" presetID="0" presetClass="path" presetSubtype="0" accel="50000" decel="50000" fill="hold" nodeType="withEffect">
                                  <p:stCondLst>
                                    <p:cond delay="0"/>
                                  </p:stCondLst>
                                  <p:childTnLst>
                                    <p:animMotion origin="layout" path="M 0.30174 0.16064 C 0.29913 0.15925 0.29618 0.15856 0.29375 0.15648 C 0.29566 0.15509 0.29722 0.15601 0.29931 0.15648 C 0.29966 0.15671 0.30018 0.15694 0.30035 0.1574 C 0.3007 0.15833 0.30018 0.15995 0.3007 0.16064 C 0.30104 0.16111 0.30139 0.15972 0.30174 0.15925 C 0.30226 0.15879 0.30486 0.15555 0.30521 0.15555 C 0.30556 0.15555 0.30469 0.15648 0.30452 0.15694 C 0.30434 0.15717 0.30382 0.16018 0.30382 0.16041 C 0.30417 0.16064 0.30452 0.15949 0.30486 0.15925 C 0.30625 0.1581 0.30608 0.15833 0.30764 0.15787 C 0.30834 0.16087 0.30677 0.16481 0.30452 0.16574 C 0.30313 0.16458 0.30226 0.16273 0.30104 0.16111 C 0.30052 0.15856 0.30035 0.15879 0.30174 0.16064 Z " pathEditMode="relative" rAng="0" ptsTypes="ffffffffffffff">
                                      <p:cBhvr>
                                        <p:cTn id="42" dur="2000" fill="hold"/>
                                        <p:tgtEl>
                                          <p:spTgt spid="46"/>
                                        </p:tgtEl>
                                        <p:attrNameLst>
                                          <p:attrName>ppt_x</p:attrName>
                                          <p:attrName>ppt_y</p:attrName>
                                        </p:attrNameLst>
                                      </p:cBhvr>
                                      <p:rCtr x="-69" y="-23"/>
                                    </p:animMotion>
                                  </p:childTnLst>
                                </p:cTn>
                              </p:par>
                              <p:par>
                                <p:cTn id="43" presetID="0" presetClass="path" presetSubtype="0" accel="50000" decel="50000" fill="hold" nodeType="withEffect">
                                  <p:stCondLst>
                                    <p:cond delay="0"/>
                                  </p:stCondLst>
                                  <p:childTnLst>
                                    <p:animMotion origin="layout" path="M 0.22361 0.12292 C 0.22639 0.12037 0.22482 0.12662 0.22465 0.12801 C 0.22378 0.12546 0.22274 0.12477 0.22118 0.12292 C 0.22083 0.12245 0.21961 0.12153 0.22014 0.12153 C 0.22118 0.12153 0.22187 0.12315 0.22291 0.12384 C 0.22448 0.12361 0.22882 0.12269 0.22465 0.12153 C 0.22361 0.12245 0.22152 0.12685 0.22222 0.12384 C 0.22378 0.12431 0.22448 0.12616 0.225 0.12384 C 0.22378 0.12338 0.22413 0.12361 0.22361 0.12292 Z " pathEditMode="relative" rAng="0" ptsTypes="fffffffff">
                                      <p:cBhvr>
                                        <p:cTn id="44" dur="2000" fill="hold"/>
                                        <p:tgtEl>
                                          <p:spTgt spid="41"/>
                                        </p:tgtEl>
                                        <p:attrNameLst>
                                          <p:attrName>ppt_x</p:attrName>
                                          <p:attrName>ppt_y</p:attrName>
                                        </p:attrNameLst>
                                      </p:cBhvr>
                                      <p:rCtr x="52" y="116"/>
                                    </p:animMotion>
                                  </p:childTnLst>
                                </p:cTn>
                              </p:par>
                              <p:par>
                                <p:cTn id="45" presetID="0" presetClass="path" presetSubtype="0" accel="50000" decel="50000" fill="hold" nodeType="withEffect">
                                  <p:stCondLst>
                                    <p:cond delay="0"/>
                                  </p:stCondLst>
                                  <p:childTnLst>
                                    <p:animMotion origin="layout" path="M 0.23958 -0.04467 C 0.23941 -0.04652 0.23819 -0.05092 0.24063 -0.04976 C 0.2401 -0.04791 0.23958 -0.04768 0.23819 -0.04699 C 0.2375 -0.04722 0.23438 -0.04814 0.23438 -0.04976 C 0.23438 -0.05023 0.23507 -0.04953 0.23542 -0.0493 C 0.23611 -0.04884 0.23681 -0.04791 0.2375 -0.04745 C 0.23924 -0.04629 0.23854 -0.04699 0.23993 -0.0456 C 0.24097 -0.04606 0.24497 -0.04976 0.24167 -0.04745 C 0.24115 -0.04652 0.2408 -0.0456 0.24028 -0.04467 C 0.23993 -0.04398 0.2401 -0.04629 0.23993 -0.04699 C 0.23976 -0.04745 0.23924 -0.04814 0.23958 -0.04838 C 0.23993 -0.04884 0.24045 -0.04814 0.24097 -0.04791 C 0.24167 -0.04699 0.24358 -0.04652 0.24306 -0.0456 C 0.24236 -0.04444 0.24045 -0.04467 0.23958 -0.04467 Z " pathEditMode="relative" rAng="0" ptsTypes="ffffffffffffff">
                                      <p:cBhvr>
                                        <p:cTn id="46" dur="2000" fill="hold"/>
                                        <p:tgtEl>
                                          <p:spTgt spid="45"/>
                                        </p:tgtEl>
                                        <p:attrNameLst>
                                          <p:attrName>ppt_x</p:attrName>
                                          <p:attrName>ppt_y</p:attrName>
                                        </p:attrNameLst>
                                      </p:cBhvr>
                                      <p:rCtr x="0" y="-278"/>
                                    </p:animMotion>
                                  </p:childTnLst>
                                </p:cTn>
                              </p:par>
                              <p:par>
                                <p:cTn id="47" presetID="10" presetClass="exit" presetSubtype="0" fill="hold" nodeType="withEffect">
                                  <p:stCondLst>
                                    <p:cond delay="1500"/>
                                  </p:stCondLst>
                                  <p:childTnLst>
                                    <p:animEffect transition="out" filter="fade">
                                      <p:cBhvr>
                                        <p:cTn id="48" dur="500"/>
                                        <p:tgtEl>
                                          <p:spTgt spid="41"/>
                                        </p:tgtEl>
                                      </p:cBhvr>
                                    </p:animEffect>
                                    <p:set>
                                      <p:cBhvr>
                                        <p:cTn id="49" dur="1" fill="hold">
                                          <p:stCondLst>
                                            <p:cond delay="499"/>
                                          </p:stCondLst>
                                        </p:cTn>
                                        <p:tgtEl>
                                          <p:spTgt spid="41"/>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45"/>
                                        </p:tgtEl>
                                      </p:cBhvr>
                                    </p:animEffect>
                                    <p:set>
                                      <p:cBhvr>
                                        <p:cTn id="52" dur="1" fill="hold">
                                          <p:stCondLst>
                                            <p:cond delay="499"/>
                                          </p:stCondLst>
                                        </p:cTn>
                                        <p:tgtEl>
                                          <p:spTgt spid="45"/>
                                        </p:tgtEl>
                                        <p:attrNameLst>
                                          <p:attrName>style.visibility</p:attrName>
                                        </p:attrNameLst>
                                      </p:cBhvr>
                                      <p:to>
                                        <p:strVal val="hidden"/>
                                      </p:to>
                                    </p:set>
                                  </p:childTnLst>
                                </p:cTn>
                              </p:par>
                              <p:par>
                                <p:cTn id="53" presetID="10" presetClass="exit" presetSubtype="0" fill="hold" nodeType="withEffect">
                                  <p:stCondLst>
                                    <p:cond delay="1500"/>
                                  </p:stCondLst>
                                  <p:childTnLst>
                                    <p:animEffect transition="out" filter="fade">
                                      <p:cBhvr>
                                        <p:cTn id="54" dur="500"/>
                                        <p:tgtEl>
                                          <p:spTgt spid="44"/>
                                        </p:tgtEl>
                                      </p:cBhvr>
                                    </p:animEffect>
                                    <p:set>
                                      <p:cBhvr>
                                        <p:cTn id="55" dur="1" fill="hold">
                                          <p:stCondLst>
                                            <p:cond delay="499"/>
                                          </p:stCondLst>
                                        </p:cTn>
                                        <p:tgtEl>
                                          <p:spTgt spid="44"/>
                                        </p:tgtEl>
                                        <p:attrNameLst>
                                          <p:attrName>style.visibility</p:attrName>
                                        </p:attrNameLst>
                                      </p:cBhvr>
                                      <p:to>
                                        <p:strVal val="hidden"/>
                                      </p:to>
                                    </p:set>
                                  </p:childTnLst>
                                </p:cTn>
                              </p:par>
                              <p:par>
                                <p:cTn id="56" presetID="10" presetClass="exit" presetSubtype="0" fill="hold" nodeType="withEffect">
                                  <p:stCondLst>
                                    <p:cond delay="1500"/>
                                  </p:stCondLst>
                                  <p:childTnLst>
                                    <p:animEffect transition="out" filter="fade">
                                      <p:cBhvr>
                                        <p:cTn id="57" dur="500"/>
                                        <p:tgtEl>
                                          <p:spTgt spid="46"/>
                                        </p:tgtEl>
                                      </p:cBhvr>
                                    </p:animEffect>
                                    <p:set>
                                      <p:cBhvr>
                                        <p:cTn id="58" dur="1" fill="hold">
                                          <p:stCondLst>
                                            <p:cond delay="499"/>
                                          </p:stCondLst>
                                        </p:cTn>
                                        <p:tgtEl>
                                          <p:spTgt spid="46"/>
                                        </p:tgtEl>
                                        <p:attrNameLst>
                                          <p:attrName>style.visibility</p:attrName>
                                        </p:attrNameLst>
                                      </p:cBhvr>
                                      <p:to>
                                        <p:strVal val="hidden"/>
                                      </p:to>
                                    </p:set>
                                  </p:childTnLst>
                                </p:cTn>
                              </p:par>
                            </p:childTnLst>
                          </p:cTn>
                        </p:par>
                        <p:par>
                          <p:cTn id="59" fill="hold">
                            <p:stCondLst>
                              <p:cond delay="6000"/>
                            </p:stCondLst>
                            <p:childTnLst>
                              <p:par>
                                <p:cTn id="60" presetID="10" presetClass="entr" presetSubtype="0" fill="hold"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par>
                                <p:cTn id="63" presetID="10" presetClass="entr" presetSubtype="0"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par>
                                <p:cTn id="66" presetID="10" presetClass="entr" presetSubtype="0" fill="hold"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par>
                                <p:cTn id="69" presetID="10" presetClass="entr" presetSubtype="0"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0" presetClass="path" presetSubtype="0" accel="50000" decel="50000" fill="hold" nodeType="withEffect">
                                  <p:stCondLst>
                                    <p:cond delay="0"/>
                                  </p:stCondLst>
                                  <p:childTnLst>
                                    <p:animMotion origin="layout" path="M -3.33333E-6 1.51978E-6 C 0.00087 -0.00301 0.00243 -0.01272 0.00417 -0.0037 C 0.004 -0.00208 0.00382 -0.00046 0.00348 0.00092 C 0.00313 0.00231 0.00313 0.00486 0.00209 0.00462 C 0.00018 0.00393 -0.00069 0.00092 -0.00208 -0.00093 C -0.00277 -0.00185 -0.00416 -0.0037 -0.00416 -0.00347 C -0.0033 1.51978E-6 0.00417 0.00624 -0.00139 0.0037 C -0.00156 0.00277 -0.00277 0.00046 -0.00208 0.00092 C -0.00104 0.00162 -0.00069 0.00347 -3.33333E-6 0.00462 C 0.00139 0.00648 0.00417 0.01018 0.00417 0.01041 C 0.00295 0.00532 0.00365 0.00347 -3.33333E-6 0.00092 C -0.00069 0.00116 -0.00208 0.00277 -0.00208 0.00185 C -0.00208 0.00069 -3.33333E-6 1.51978E-6 -3.33333E-6 0.00023 Z " pathEditMode="relative" rAng="0" ptsTypes="fffffffffffff">
                                      <p:cBhvr>
                                        <p:cTn id="73" dur="2000" fill="hold"/>
                                        <p:tgtEl>
                                          <p:spTgt spid="47"/>
                                        </p:tgtEl>
                                        <p:attrNameLst>
                                          <p:attrName>ppt_x</p:attrName>
                                          <p:attrName>ppt_y</p:attrName>
                                        </p:attrNameLst>
                                      </p:cBhvr>
                                      <p:rCtr x="0" y="-116"/>
                                    </p:animMotion>
                                  </p:childTnLst>
                                </p:cTn>
                              </p:par>
                              <p:par>
                                <p:cTn id="74" presetID="0" presetClass="path" presetSubtype="0" accel="50000" decel="50000" fill="hold" nodeType="withEffect">
                                  <p:stCondLst>
                                    <p:cond delay="0"/>
                                  </p:stCondLst>
                                  <p:childTnLst>
                                    <p:animMotion origin="layout" path="M -5.55556E-7 1.57529E-6 C 0.00017 -0.00139 0.0007 -0.00602 0.00139 -0.00185 C 0.00017 0.00046 -5.55556E-7 -0.00162 -0.00174 -0.00231 C -0.00069 -0.00093 0.00208 0.00046 -5.55556E-7 0.00139 C -0.00243 0.00023 -0.00017 0.00347 -0.00243 0.00139 C -0.00191 -0.00185 -0.00191 -0.00093 -5.55556E-7 1.57529E-6 Z " pathEditMode="relative" rAng="0" ptsTypes="ffffff">
                                      <p:cBhvr>
                                        <p:cTn id="75" dur="2000" fill="hold"/>
                                        <p:tgtEl>
                                          <p:spTgt spid="49"/>
                                        </p:tgtEl>
                                        <p:attrNameLst>
                                          <p:attrName>ppt_x</p:attrName>
                                          <p:attrName>ppt_y</p:attrName>
                                        </p:attrNameLst>
                                      </p:cBhvr>
                                      <p:rCtr x="-17" y="-139"/>
                                    </p:animMotion>
                                  </p:childTnLst>
                                </p:cTn>
                              </p:par>
                              <p:par>
                                <p:cTn id="76" presetID="0" presetClass="path" presetSubtype="0" accel="50000" decel="50000" fill="hold" nodeType="withEffect">
                                  <p:stCondLst>
                                    <p:cond delay="0"/>
                                  </p:stCondLst>
                                  <p:childTnLst>
                                    <p:animMotion origin="layout" path="M 3.05556E-6 2.41499E-6 C 0.00052 -0.00208 0.00156 -0.00347 0.00208 -0.00047 C 0.00121 0.00277 0.00208 0.00254 0.00034 0.00185 C -0.00052 0.00023 -0.00104 -0.00023 -0.00243 -0.00093 C -0.00295 -0.00278 -0.00261 -0.00509 -0.00139 -0.00185 C -0.00087 0.003 -0.00087 2.41499E-6 3.05556E-6 -0.00232 C 0.00034 -0.00162 0.00087 0.0037 3.05556E-6 2.41499E-6 Z " pathEditMode="relative" rAng="0" ptsTypes="fffffff">
                                      <p:cBhvr>
                                        <p:cTn id="77" dur="2000" fill="hold"/>
                                        <p:tgtEl>
                                          <p:spTgt spid="53"/>
                                        </p:tgtEl>
                                        <p:attrNameLst>
                                          <p:attrName>ppt_x</p:attrName>
                                          <p:attrName>ppt_y</p:attrName>
                                        </p:attrNameLst>
                                      </p:cBhvr>
                                      <p:rCtr x="-52" y="-69"/>
                                    </p:animMotion>
                                  </p:childTnLst>
                                </p:cTn>
                              </p:par>
                              <p:par>
                                <p:cTn id="78" presetID="0" presetClass="path" presetSubtype="0" accel="50000" decel="50000" fill="hold" nodeType="withEffect">
                                  <p:stCondLst>
                                    <p:cond delay="0"/>
                                  </p:stCondLst>
                                  <p:childTnLst>
                                    <p:animMotion origin="layout" path="M 4.72222E-6 -1.19593E-6 C 0.00069 -0.00231 0.00104 -0.00393 0.00277 -0.00463 C 0.00347 -0.0037 0.00416 -0.00046 0.00416 -0.00023 C 0.00399 0.00093 0.00451 0.00255 0.00381 0.0037 C 0.00347 0.0044 0.0026 0.00324 0.00208 0.00278 C 0.00034 0.00093 -0.00087 -0.00208 -0.00278 -0.00393 C -0.0033 -0.00509 -0.00643 -0.00879 -0.00382 -0.00324 C -0.00244 -0.00046 -0.00226 -0.00069 -0.0007 -1.19593E-6 C 0.00086 -0.00046 0.00329 -0.00463 0.00069 -0.00231 C 0.00052 -0.00208 0.00017 -0.00139 4.72222E-6 -0.00092 C -0.00018 -0.00046 -0.0007 0.00046 -0.00035 0.00093 C -0.00018 0.00116 0.00104 0.00046 0.00243 -0.00092 C 0.00243 -0.00069 0.00486 -0.00324 0.00486 -0.00393 C 0.00486 -0.00416 0.00416 -0.0037 0.00381 -0.00324 C 0.00225 -0.00069 0.00312 0.0044 0.00173 -0.00208 C 0.00034 -0.00116 0.00086 -0.00208 4.72222E-6 -1.19593E-6 Z " pathEditMode="relative" rAng="0" ptsTypes="ffffffffffffffff">
                                      <p:cBhvr>
                                        <p:cTn id="79" dur="2000" fill="hold"/>
                                        <p:tgtEl>
                                          <p:spTgt spid="50"/>
                                        </p:tgtEl>
                                        <p:attrNameLst>
                                          <p:attrName>ppt_x</p:attrName>
                                          <p:attrName>ppt_y</p:attrName>
                                        </p:attrNameLst>
                                      </p:cBhvr>
                                      <p:rCtr x="-87" y="-231"/>
                                    </p:animMotion>
                                  </p:childTnLst>
                                </p:cTn>
                              </p:par>
                            </p:childTnLst>
                          </p:cTn>
                        </p:par>
                        <p:par>
                          <p:cTn id="80" fill="hold">
                            <p:stCondLst>
                              <p:cond delay="8000"/>
                            </p:stCondLst>
                            <p:childTnLst>
                              <p:par>
                                <p:cTn id="81" presetID="0" presetClass="path" presetSubtype="0" accel="50000" decel="50000" fill="hold" nodeType="afterEffect">
                                  <p:stCondLst>
                                    <p:cond delay="0"/>
                                  </p:stCondLst>
                                  <p:childTnLst>
                                    <p:animMotion origin="layout" path="M -1.38889E-6 0.00024 L 0.28837 -0.02847 " pathEditMode="relative" rAng="0" ptsTypes="AA">
                                      <p:cBhvr>
                                        <p:cTn id="82" dur="2000" fill="hold"/>
                                        <p:tgtEl>
                                          <p:spTgt spid="47"/>
                                        </p:tgtEl>
                                        <p:attrNameLst>
                                          <p:attrName>ppt_x</p:attrName>
                                          <p:attrName>ppt_y</p:attrName>
                                        </p:attrNameLst>
                                      </p:cBhvr>
                                      <p:rCtr x="14410" y="-1435"/>
                                    </p:animMotion>
                                  </p:childTnLst>
                                </p:cTn>
                              </p:par>
                              <p:par>
                                <p:cTn id="83" presetID="0" presetClass="path" presetSubtype="0" accel="50000" decel="50000" fill="hold" nodeType="withEffect">
                                  <p:stCondLst>
                                    <p:cond delay="0"/>
                                  </p:stCondLst>
                                  <p:childTnLst>
                                    <p:animMotion origin="layout" path="M -2.77778E-6 1.85185E-6 L 0.27778 -0.12477 " pathEditMode="relative" rAng="0" ptsTypes="AA">
                                      <p:cBhvr>
                                        <p:cTn id="84" dur="2000" fill="hold"/>
                                        <p:tgtEl>
                                          <p:spTgt spid="49"/>
                                        </p:tgtEl>
                                        <p:attrNameLst>
                                          <p:attrName>ppt_x</p:attrName>
                                          <p:attrName>ppt_y</p:attrName>
                                        </p:attrNameLst>
                                      </p:cBhvr>
                                      <p:rCtr x="13889" y="-6250"/>
                                    </p:animMotion>
                                  </p:childTnLst>
                                </p:cTn>
                              </p:par>
                              <p:par>
                                <p:cTn id="85" presetID="0" presetClass="path" presetSubtype="0" accel="50000" decel="50000" fill="hold" nodeType="withEffect">
                                  <p:stCondLst>
                                    <p:cond delay="0"/>
                                  </p:stCondLst>
                                  <p:childTnLst>
                                    <p:animMotion origin="layout" path="M 2.77778E-6 -7.40741E-7 L 0.30764 -0.09167 " pathEditMode="relative" rAng="0" ptsTypes="AA">
                                      <p:cBhvr>
                                        <p:cTn id="86" dur="2000" fill="hold"/>
                                        <p:tgtEl>
                                          <p:spTgt spid="53"/>
                                        </p:tgtEl>
                                        <p:attrNameLst>
                                          <p:attrName>ppt_x</p:attrName>
                                          <p:attrName>ppt_y</p:attrName>
                                        </p:attrNameLst>
                                      </p:cBhvr>
                                      <p:rCtr x="15382" y="-4583"/>
                                    </p:animMotion>
                                  </p:childTnLst>
                                </p:cTn>
                              </p:par>
                              <p:par>
                                <p:cTn id="87" presetID="0" presetClass="path" presetSubtype="0" accel="50000" decel="50000" fill="hold" nodeType="withEffect">
                                  <p:stCondLst>
                                    <p:cond delay="0"/>
                                  </p:stCondLst>
                                  <p:childTnLst>
                                    <p:animMotion origin="layout" path="M 8.33333E-7 -4.59172E-6 L 0.19253 0.07195 " pathEditMode="relative" rAng="0" ptsTypes="AA">
                                      <p:cBhvr>
                                        <p:cTn id="88" dur="2000" fill="hold"/>
                                        <p:tgtEl>
                                          <p:spTgt spid="50"/>
                                        </p:tgtEl>
                                        <p:attrNameLst>
                                          <p:attrName>ppt_x</p:attrName>
                                          <p:attrName>ppt_y</p:attrName>
                                        </p:attrNameLst>
                                      </p:cBhvr>
                                      <p:rCtr x="9618" y="3585"/>
                                    </p:animMotion>
                                  </p:childTnLst>
                                </p:cTn>
                              </p:par>
                            </p:childTnLst>
                          </p:cTn>
                        </p:par>
                        <p:par>
                          <p:cTn id="89" fill="hold">
                            <p:stCondLst>
                              <p:cond delay="10000"/>
                            </p:stCondLst>
                            <p:childTnLst>
                              <p:par>
                                <p:cTn id="90" presetID="10" presetClass="exit" presetSubtype="0" fill="hold" grpId="1" nodeType="afterEffect">
                                  <p:stCondLst>
                                    <p:cond delay="0"/>
                                  </p:stCondLst>
                                  <p:childTnLst>
                                    <p:animEffect transition="out" filter="fade">
                                      <p:cBhvr>
                                        <p:cTn id="91" dur="2000"/>
                                        <p:tgtEl>
                                          <p:spTgt spid="32"/>
                                        </p:tgtEl>
                                      </p:cBhvr>
                                    </p:animEffect>
                                    <p:set>
                                      <p:cBhvr>
                                        <p:cTn id="92" dur="1" fill="hold">
                                          <p:stCondLst>
                                            <p:cond delay="1999"/>
                                          </p:stCondLst>
                                        </p:cTn>
                                        <p:tgtEl>
                                          <p:spTgt spid="32"/>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2000"/>
                                        <p:tgtEl>
                                          <p:spTgt spid="34"/>
                                        </p:tgtEl>
                                      </p:cBhvr>
                                    </p:animEffect>
                                    <p:set>
                                      <p:cBhvr>
                                        <p:cTn id="95" dur="1" fill="hold">
                                          <p:stCondLst>
                                            <p:cond delay="1999"/>
                                          </p:stCondLst>
                                        </p:cTn>
                                        <p:tgtEl>
                                          <p:spTgt spid="34"/>
                                        </p:tgtEl>
                                        <p:attrNameLst>
                                          <p:attrName>style.visibility</p:attrName>
                                        </p:attrNameLst>
                                      </p:cBhvr>
                                      <p:to>
                                        <p:strVal val="hidden"/>
                                      </p:to>
                                    </p:set>
                                  </p:childTnLst>
                                </p:cTn>
                              </p:par>
                              <p:par>
                                <p:cTn id="96" presetID="6" presetClass="emph" presetSubtype="0" fill="hold" grpId="1" nodeType="withEffect">
                                  <p:stCondLst>
                                    <p:cond delay="0"/>
                                  </p:stCondLst>
                                  <p:childTnLst>
                                    <p:animScale>
                                      <p:cBhvr>
                                        <p:cTn id="97" dur="2000" fill="hold"/>
                                        <p:tgtEl>
                                          <p:spTgt spid="35"/>
                                        </p:tgtEl>
                                      </p:cBhvr>
                                      <p:by x="41600" y="41600"/>
                                    </p:animScale>
                                  </p:childTnLst>
                                </p:cTn>
                              </p:par>
                              <p:par>
                                <p:cTn id="98" presetID="7" presetClass="emph" presetSubtype="2" fill="hold" nodeType="withEffect">
                                  <p:stCondLst>
                                    <p:cond delay="0"/>
                                  </p:stCondLst>
                                  <p:childTnLst>
                                    <p:animClr clrSpc="rgb" dir="cw">
                                      <p:cBhvr>
                                        <p:cTn id="99" dur="2000" fill="hold"/>
                                        <p:tgtEl>
                                          <p:spTgt spid="35"/>
                                        </p:tgtEl>
                                        <p:attrNameLst>
                                          <p:attrName>stroke.color</p:attrName>
                                        </p:attrNameLst>
                                      </p:cBhvr>
                                      <p:to>
                                        <a:schemeClr val="tx1"/>
                                      </p:to>
                                    </p:animClr>
                                    <p:set>
                                      <p:cBhvr>
                                        <p:cTn id="100" dur="2000" fill="hold"/>
                                        <p:tgtEl>
                                          <p:spTgt spid="35"/>
                                        </p:tgtEl>
                                        <p:attrNameLst>
                                          <p:attrName>stroke.on</p:attrName>
                                        </p:attrNameLst>
                                      </p:cBhvr>
                                      <p:to>
                                        <p:strVal val="true"/>
                                      </p:to>
                                    </p:set>
                                  </p:childTnLst>
                                </p:cTn>
                              </p:par>
                              <p:par>
                                <p:cTn id="101" presetID="0" presetClass="path" presetSubtype="0" fill="hold" grpId="2" nodeType="withEffect">
                                  <p:stCondLst>
                                    <p:cond delay="0"/>
                                  </p:stCondLst>
                                  <p:childTnLst>
                                    <p:animMotion origin="layout" path="M 2.22222E-6 0.09977 L 2.22222E-6 -0.00023 " pathEditMode="relative" rAng="0" ptsTypes="AA">
                                      <p:cBhvr>
                                        <p:cTn id="102" dur="2000" fill="hold"/>
                                        <p:tgtEl>
                                          <p:spTgt spid="36">
                                            <p:txEl>
                                              <p:pRg st="0" end="0"/>
                                            </p:txEl>
                                          </p:spTgt>
                                        </p:tgtEl>
                                        <p:attrNameLst>
                                          <p:attrName>ppt_x</p:attrName>
                                          <p:attrName>ppt_y</p:attrName>
                                        </p:attrNameLst>
                                      </p:cBhvr>
                                      <p:rCtr x="0" y="-5000"/>
                                    </p:animMotion>
                                  </p:childTnLst>
                                </p:cTn>
                              </p:par>
                              <p:par>
                                <p:cTn id="103" presetID="6" presetClass="emph" presetSubtype="0" fill="hold" grpId="3" nodeType="withEffect">
                                  <p:stCondLst>
                                    <p:cond delay="0"/>
                                  </p:stCondLst>
                                  <p:childTnLst>
                                    <p:animScale>
                                      <p:cBhvr>
                                        <p:cTn id="104" dur="2000" fill="hold"/>
                                        <p:tgtEl>
                                          <p:spTgt spid="36">
                                            <p:txEl>
                                              <p:pRg st="0" end="0"/>
                                            </p:txEl>
                                          </p:spTgt>
                                        </p:tgtEl>
                                      </p:cBhvr>
                                      <p:by x="50000" y="50000"/>
                                    </p:animScale>
                                  </p:childTnLst>
                                </p:cTn>
                              </p:par>
                              <p:par>
                                <p:cTn id="105" presetID="3" presetClass="emph" presetSubtype="2" fill="hold" grpId="4" nodeType="withEffect">
                                  <p:stCondLst>
                                    <p:cond delay="0"/>
                                  </p:stCondLst>
                                  <p:childTnLst>
                                    <p:animClr clrSpc="rgb" dir="cw">
                                      <p:cBhvr override="childStyle">
                                        <p:cTn id="106" dur="2000" fill="hold"/>
                                        <p:tgtEl>
                                          <p:spTgt spid="36">
                                            <p:txEl>
                                              <p:pRg st="0" end="0"/>
                                            </p:txEl>
                                          </p:spTgt>
                                        </p:tgtEl>
                                        <p:attrNameLst>
                                          <p:attrName>style.color</p:attrName>
                                        </p:attrNameLst>
                                      </p:cBhvr>
                                      <p:to>
                                        <a:schemeClr val="tx1"/>
                                      </p:to>
                                    </p:animClr>
                                  </p:childTnLst>
                                </p:cTn>
                              </p:par>
                              <p:par>
                                <p:cTn id="107" presetID="3" presetClass="emph" presetSubtype="2" fill="hold" nodeType="withEffect">
                                  <p:stCondLst>
                                    <p:cond delay="0"/>
                                  </p:stCondLst>
                                  <p:childTnLst>
                                    <p:animClr clrSpc="rgb" dir="cw">
                                      <p:cBhvr override="childStyle">
                                        <p:cTn id="108" dur="2000" fill="hold"/>
                                        <p:tgtEl>
                                          <p:spTgt spid="39">
                                            <p:txEl>
                                              <p:pRg st="0" end="0"/>
                                            </p:txEl>
                                          </p:spTgt>
                                        </p:tgtEl>
                                        <p:attrNameLst>
                                          <p:attrName>style.color</p:attrName>
                                        </p:attrNameLst>
                                      </p:cBhvr>
                                      <p:to>
                                        <a:schemeClr val="tx1"/>
                                      </p:to>
                                    </p:animClr>
                                  </p:childTnLst>
                                </p:cTn>
                              </p:par>
                              <p:par>
                                <p:cTn id="109" presetID="3" presetClass="emph" presetSubtype="2" fill="hold" nodeType="withEffect">
                                  <p:stCondLst>
                                    <p:cond delay="0"/>
                                  </p:stCondLst>
                                  <p:childTnLst>
                                    <p:animClr clrSpc="rgb" dir="cw">
                                      <p:cBhvr override="childStyle">
                                        <p:cTn id="110" dur="2000" fill="hold"/>
                                        <p:tgtEl>
                                          <p:spTgt spid="37">
                                            <p:txEl>
                                              <p:pRg st="0" end="0"/>
                                            </p:txEl>
                                          </p:spTgt>
                                        </p:tgtEl>
                                        <p:attrNameLst>
                                          <p:attrName>style.color</p:attrName>
                                        </p:attrNameLst>
                                      </p:cBhvr>
                                      <p:to>
                                        <a:schemeClr val="tx1"/>
                                      </p:to>
                                    </p:animClr>
                                  </p:childTnLst>
                                </p:cTn>
                              </p:par>
                              <p:par>
                                <p:cTn id="111" presetID="10" presetClass="entr" presetSubtype="0" fill="hold" grpId="0" nodeType="with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fade">
                                      <p:cBhvr>
                                        <p:cTn id="113" dur="500"/>
                                        <p:tgtEl>
                                          <p:spTgt spid="22"/>
                                        </p:tgtEl>
                                      </p:cBhvr>
                                    </p:animEffect>
                                  </p:childTnLst>
                                </p:cTn>
                              </p:par>
                              <p:par>
                                <p:cTn id="114" presetID="10" presetClass="entr" presetSubtype="0" fill="hold"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4" grpId="0" animBg="1"/>
      <p:bldP spid="34" grpId="1" animBg="1"/>
      <p:bldP spid="35" grpId="0" animBg="1"/>
      <p:bldP spid="35" grpId="1" animBg="1"/>
      <p:bldP spid="36" grpId="0" build="allAtOnce"/>
      <p:bldP spid="36" grpId="1" build="allAtOnce"/>
      <p:bldP spid="36" grpId="2" build="allAtOnce"/>
      <p:bldP spid="36" grpId="3" build="allAtOnce"/>
      <p:bldP spid="36" grpId="4" build="allAtOnce"/>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Arrow 26"/>
          <p:cNvSpPr/>
          <p:nvPr/>
        </p:nvSpPr>
        <p:spPr>
          <a:xfrm rot="1387249">
            <a:off x="3667342" y="3854563"/>
            <a:ext cx="2203109" cy="3514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206252"/>
            <a:ext cx="7772400" cy="762000"/>
          </a:xfrm>
        </p:spPr>
        <p:txBody>
          <a:bodyPr>
            <a:normAutofit/>
          </a:bodyPr>
          <a:lstStyle/>
          <a:p>
            <a:r>
              <a:rPr lang="en-US" sz="4000" dirty="0"/>
              <a:t>Matter entering and leaving animals</a:t>
            </a:r>
          </a:p>
        </p:txBody>
      </p:sp>
      <p:sp>
        <p:nvSpPr>
          <p:cNvPr id="14" name="TextBox 13"/>
          <p:cNvSpPr txBox="1"/>
          <p:nvPr/>
        </p:nvSpPr>
        <p:spPr>
          <a:xfrm>
            <a:off x="1132081" y="913402"/>
            <a:ext cx="3152681" cy="707886"/>
          </a:xfrm>
          <a:prstGeom prst="rect">
            <a:avLst/>
          </a:prstGeom>
          <a:noFill/>
        </p:spPr>
        <p:txBody>
          <a:bodyPr wrap="square" rtlCol="0">
            <a:spAutoFit/>
          </a:bodyPr>
          <a:lstStyle/>
          <a:p>
            <a:r>
              <a:rPr lang="en-US" sz="2000" dirty="0"/>
              <a:t>Materials in grass </a:t>
            </a:r>
          </a:p>
          <a:p>
            <a:r>
              <a:rPr lang="en-US" sz="2000" dirty="0"/>
              <a:t>(entering cow)</a:t>
            </a:r>
          </a:p>
        </p:txBody>
      </p:sp>
      <p:sp>
        <p:nvSpPr>
          <p:cNvPr id="15" name="TextBox 14"/>
          <p:cNvSpPr txBox="1"/>
          <p:nvPr/>
        </p:nvSpPr>
        <p:spPr>
          <a:xfrm>
            <a:off x="7157147" y="1254426"/>
            <a:ext cx="1454741" cy="830997"/>
          </a:xfrm>
          <a:prstGeom prst="rect">
            <a:avLst/>
          </a:prstGeom>
          <a:noFill/>
        </p:spPr>
        <p:txBody>
          <a:bodyPr wrap="square" rtlCol="0">
            <a:spAutoFit/>
          </a:bodyPr>
          <a:lstStyle/>
          <a:p>
            <a:r>
              <a:rPr lang="en-US" sz="2400" dirty="0"/>
              <a:t>Materials in a cow</a:t>
            </a:r>
          </a:p>
        </p:txBody>
      </p:sp>
      <p:graphicFrame>
        <p:nvGraphicFramePr>
          <p:cNvPr id="16" name="Chart 15"/>
          <p:cNvGraphicFramePr/>
          <p:nvPr>
            <p:extLst>
              <p:ext uri="{D42A27DB-BD31-4B8C-83A1-F6EECF244321}">
                <p14:modId xmlns:p14="http://schemas.microsoft.com/office/powerpoint/2010/main" val="1874442635"/>
              </p:ext>
            </p:extLst>
          </p:nvPr>
        </p:nvGraphicFramePr>
        <p:xfrm>
          <a:off x="5483936" y="1094039"/>
          <a:ext cx="2025650" cy="15269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nvGraphicFramePr>
        <p:xfrm>
          <a:off x="5257800" y="4276388"/>
          <a:ext cx="1676400" cy="175260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148206" y="5375570"/>
            <a:ext cx="4427988" cy="1200328"/>
          </a:xfrm>
          <a:prstGeom prst="rect">
            <a:avLst/>
          </a:prstGeom>
          <a:noFill/>
        </p:spPr>
        <p:txBody>
          <a:bodyPr wrap="square" rtlCol="0">
            <a:spAutoFit/>
          </a:bodyPr>
          <a:lstStyle/>
          <a:p>
            <a:r>
              <a:rPr lang="en-US" sz="2400" dirty="0"/>
              <a:t>Materials leave a </a:t>
            </a:r>
          </a:p>
          <a:p>
            <a:r>
              <a:rPr lang="en-US" sz="2400" dirty="0"/>
              <a:t>cow by breathing, </a:t>
            </a:r>
          </a:p>
          <a:p>
            <a:r>
              <a:rPr lang="en-US" sz="2400" dirty="0"/>
              <a:t>urination, feces, and perspiration.</a:t>
            </a:r>
          </a:p>
        </p:txBody>
      </p:sp>
      <p:sp>
        <p:nvSpPr>
          <p:cNvPr id="21" name="TextBox 20"/>
          <p:cNvSpPr txBox="1"/>
          <p:nvPr/>
        </p:nvSpPr>
        <p:spPr>
          <a:xfrm>
            <a:off x="5792918" y="5859182"/>
            <a:ext cx="881692" cy="461665"/>
          </a:xfrm>
          <a:prstGeom prst="rect">
            <a:avLst/>
          </a:prstGeom>
          <a:noFill/>
        </p:spPr>
        <p:txBody>
          <a:bodyPr wrap="square" rtlCol="0">
            <a:spAutoFit/>
          </a:bodyPr>
          <a:lstStyle/>
          <a:p>
            <a:r>
              <a:rPr lang="en-US" sz="2400" dirty="0"/>
              <a:t>feces</a:t>
            </a:r>
          </a:p>
        </p:txBody>
      </p:sp>
      <p:sp>
        <p:nvSpPr>
          <p:cNvPr id="26" name="Right Arrow 25"/>
          <p:cNvSpPr/>
          <p:nvPr/>
        </p:nvSpPr>
        <p:spPr>
          <a:xfrm rot="20557785" flipV="1">
            <a:off x="3635718" y="2139288"/>
            <a:ext cx="2090996" cy="361466"/>
          </a:xfrm>
          <a:prstGeom prst="rightArrow">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2298866">
            <a:off x="3496029" y="4376729"/>
            <a:ext cx="643621" cy="40368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573249" y="2362200"/>
            <a:ext cx="609600" cy="369332"/>
          </a:xfrm>
          <a:prstGeom prst="rect">
            <a:avLst/>
          </a:prstGeom>
          <a:noFill/>
        </p:spPr>
        <p:txBody>
          <a:bodyPr wrap="square" rtlCol="0">
            <a:spAutoFit/>
          </a:bodyPr>
          <a:lstStyle/>
          <a:p>
            <a:r>
              <a:rPr lang="en-US" dirty="0"/>
              <a:t>H</a:t>
            </a:r>
            <a:r>
              <a:rPr lang="en-US" baseline="-25000" dirty="0"/>
              <a:t>2</a:t>
            </a:r>
            <a:r>
              <a:rPr lang="en-US" dirty="0"/>
              <a:t>O</a:t>
            </a:r>
          </a:p>
        </p:txBody>
      </p:sp>
      <p:sp>
        <p:nvSpPr>
          <p:cNvPr id="42" name="TextBox 41"/>
          <p:cNvSpPr txBox="1"/>
          <p:nvPr/>
        </p:nvSpPr>
        <p:spPr>
          <a:xfrm>
            <a:off x="5224267" y="1321327"/>
            <a:ext cx="762000" cy="307777"/>
          </a:xfrm>
          <a:prstGeom prst="rect">
            <a:avLst/>
          </a:prstGeom>
          <a:noFill/>
        </p:spPr>
        <p:txBody>
          <a:bodyPr wrap="square" lIns="0" tIns="0" rIns="0" bIns="0" rtlCol="0">
            <a:spAutoFit/>
          </a:bodyPr>
          <a:lstStyle/>
          <a:p>
            <a:r>
              <a:rPr lang="en-US" sz="2000" dirty="0"/>
              <a:t>Protein</a:t>
            </a:r>
          </a:p>
        </p:txBody>
      </p:sp>
      <p:sp>
        <p:nvSpPr>
          <p:cNvPr id="43" name="TextBox 42"/>
          <p:cNvSpPr txBox="1"/>
          <p:nvPr/>
        </p:nvSpPr>
        <p:spPr>
          <a:xfrm flipH="1">
            <a:off x="5628314" y="2225232"/>
            <a:ext cx="378536" cy="307777"/>
          </a:xfrm>
          <a:prstGeom prst="rect">
            <a:avLst/>
          </a:prstGeom>
          <a:noFill/>
        </p:spPr>
        <p:txBody>
          <a:bodyPr wrap="square" lIns="0" tIns="0" rIns="0" bIns="0" rtlCol="0">
            <a:spAutoFit/>
          </a:bodyPr>
          <a:lstStyle/>
          <a:p>
            <a:r>
              <a:rPr lang="en-US" sz="2000" dirty="0"/>
              <a:t>Fat</a:t>
            </a:r>
          </a:p>
        </p:txBody>
      </p:sp>
      <p:grpSp>
        <p:nvGrpSpPr>
          <p:cNvPr id="12" name="Group 11"/>
          <p:cNvGrpSpPr/>
          <p:nvPr/>
        </p:nvGrpSpPr>
        <p:grpSpPr>
          <a:xfrm>
            <a:off x="3700176" y="4422406"/>
            <a:ext cx="1676400" cy="1752600"/>
            <a:chOff x="685800" y="4495800"/>
            <a:chExt cx="1676400" cy="1752600"/>
          </a:xfrm>
        </p:grpSpPr>
        <p:graphicFrame>
          <p:nvGraphicFramePr>
            <p:cNvPr id="22" name="Chart 21"/>
            <p:cNvGraphicFramePr/>
            <p:nvPr/>
          </p:nvGraphicFramePr>
          <p:xfrm>
            <a:off x="685800" y="4495800"/>
            <a:ext cx="1676400" cy="17526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Box 31"/>
            <p:cNvSpPr txBox="1"/>
            <p:nvPr/>
          </p:nvSpPr>
          <p:spPr>
            <a:xfrm>
              <a:off x="1447800" y="5410200"/>
              <a:ext cx="609600" cy="369332"/>
            </a:xfrm>
            <a:prstGeom prst="rect">
              <a:avLst/>
            </a:prstGeom>
            <a:noFill/>
          </p:spPr>
          <p:txBody>
            <a:bodyPr wrap="square" rtlCol="0">
              <a:spAutoFit/>
            </a:bodyPr>
            <a:lstStyle/>
            <a:p>
              <a:r>
                <a:rPr lang="en-US" dirty="0"/>
                <a:t>H</a:t>
              </a:r>
              <a:r>
                <a:rPr lang="en-US" sz="1100" dirty="0"/>
                <a:t>2</a:t>
              </a:r>
              <a:r>
                <a:rPr lang="en-US" dirty="0"/>
                <a:t>O</a:t>
              </a:r>
            </a:p>
          </p:txBody>
        </p:sp>
        <p:sp>
          <p:nvSpPr>
            <p:cNvPr id="35" name="TextBox 34"/>
            <p:cNvSpPr txBox="1"/>
            <p:nvPr/>
          </p:nvSpPr>
          <p:spPr>
            <a:xfrm>
              <a:off x="914400" y="5181600"/>
              <a:ext cx="533400" cy="369332"/>
            </a:xfrm>
            <a:prstGeom prst="rect">
              <a:avLst/>
            </a:prstGeom>
            <a:noFill/>
          </p:spPr>
          <p:txBody>
            <a:bodyPr wrap="square" rtlCol="0">
              <a:spAutoFit/>
            </a:bodyPr>
            <a:lstStyle/>
            <a:p>
              <a:r>
                <a:rPr lang="en-US" dirty="0"/>
                <a:t>CO</a:t>
              </a:r>
              <a:r>
                <a:rPr lang="en-US" sz="1100" dirty="0"/>
                <a:t>2</a:t>
              </a:r>
              <a:endParaRPr lang="en-US" dirty="0"/>
            </a:p>
          </p:txBody>
        </p:sp>
        <p:sp>
          <p:nvSpPr>
            <p:cNvPr id="44" name="TextBox 43"/>
            <p:cNvSpPr txBox="1"/>
            <p:nvPr/>
          </p:nvSpPr>
          <p:spPr>
            <a:xfrm rot="4341192">
              <a:off x="1030164" y="4888718"/>
              <a:ext cx="789247" cy="276999"/>
            </a:xfrm>
            <a:prstGeom prst="rect">
              <a:avLst/>
            </a:prstGeom>
            <a:noFill/>
          </p:spPr>
          <p:txBody>
            <a:bodyPr wrap="square" rtlCol="0">
              <a:spAutoFit/>
            </a:bodyPr>
            <a:lstStyle/>
            <a:p>
              <a:r>
                <a:rPr lang="en-US" sz="1200" dirty="0">
                  <a:solidFill>
                    <a:schemeClr val="bg1"/>
                  </a:solidFill>
                </a:rPr>
                <a:t>minerals</a:t>
              </a:r>
            </a:p>
          </p:txBody>
        </p:sp>
      </p:grpSp>
      <p:grpSp>
        <p:nvGrpSpPr>
          <p:cNvPr id="10" name="Group 9"/>
          <p:cNvGrpSpPr/>
          <p:nvPr/>
        </p:nvGrpSpPr>
        <p:grpSpPr>
          <a:xfrm>
            <a:off x="5561829" y="4449078"/>
            <a:ext cx="1035821" cy="1252279"/>
            <a:chOff x="3936518" y="4390378"/>
            <a:chExt cx="1035821" cy="1252279"/>
          </a:xfrm>
        </p:grpSpPr>
        <p:sp>
          <p:nvSpPr>
            <p:cNvPr id="33" name="TextBox 32"/>
            <p:cNvSpPr txBox="1"/>
            <p:nvPr/>
          </p:nvSpPr>
          <p:spPr>
            <a:xfrm>
              <a:off x="4362739" y="5273325"/>
              <a:ext cx="609600" cy="369332"/>
            </a:xfrm>
            <a:prstGeom prst="rect">
              <a:avLst/>
            </a:prstGeom>
            <a:noFill/>
          </p:spPr>
          <p:txBody>
            <a:bodyPr wrap="square" rtlCol="0">
              <a:spAutoFit/>
            </a:bodyPr>
            <a:lstStyle/>
            <a:p>
              <a:r>
                <a:rPr lang="en-US" dirty="0"/>
                <a:t>H</a:t>
              </a:r>
              <a:r>
                <a:rPr lang="en-US" sz="1100" dirty="0"/>
                <a:t>2</a:t>
              </a:r>
              <a:r>
                <a:rPr lang="en-US" dirty="0"/>
                <a:t>O</a:t>
              </a:r>
            </a:p>
          </p:txBody>
        </p:sp>
        <p:sp>
          <p:nvSpPr>
            <p:cNvPr id="38" name="TextBox 37"/>
            <p:cNvSpPr txBox="1"/>
            <p:nvPr/>
          </p:nvSpPr>
          <p:spPr>
            <a:xfrm rot="16945981">
              <a:off x="3533923" y="4868526"/>
              <a:ext cx="1066800" cy="261610"/>
            </a:xfrm>
            <a:prstGeom prst="rect">
              <a:avLst/>
            </a:prstGeom>
            <a:noFill/>
          </p:spPr>
          <p:txBody>
            <a:bodyPr wrap="square" rtlCol="0">
              <a:spAutoFit/>
            </a:bodyPr>
            <a:lstStyle/>
            <a:p>
              <a:r>
                <a:rPr lang="en-US" sz="1100" dirty="0"/>
                <a:t>Carbohydrates</a:t>
              </a:r>
            </a:p>
          </p:txBody>
        </p:sp>
        <p:sp>
          <p:nvSpPr>
            <p:cNvPr id="45" name="TextBox 44"/>
            <p:cNvSpPr txBox="1"/>
            <p:nvPr/>
          </p:nvSpPr>
          <p:spPr>
            <a:xfrm rot="4827458">
              <a:off x="4067328" y="4646502"/>
              <a:ext cx="789247" cy="276999"/>
            </a:xfrm>
            <a:prstGeom prst="rect">
              <a:avLst/>
            </a:prstGeom>
            <a:noFill/>
          </p:spPr>
          <p:txBody>
            <a:bodyPr wrap="square" rtlCol="0">
              <a:spAutoFit/>
            </a:bodyPr>
            <a:lstStyle/>
            <a:p>
              <a:r>
                <a:rPr lang="en-US" sz="1200" dirty="0">
                  <a:solidFill>
                    <a:schemeClr val="bg1"/>
                  </a:solidFill>
                </a:rPr>
                <a:t>minerals</a:t>
              </a:r>
            </a:p>
          </p:txBody>
        </p:sp>
      </p:grpSp>
      <p:sp>
        <p:nvSpPr>
          <p:cNvPr id="46" name="TextBox 45"/>
          <p:cNvSpPr txBox="1"/>
          <p:nvPr/>
        </p:nvSpPr>
        <p:spPr>
          <a:xfrm rot="4827458">
            <a:off x="5446180" y="1569024"/>
            <a:ext cx="789247" cy="276999"/>
          </a:xfrm>
          <a:prstGeom prst="rect">
            <a:avLst/>
          </a:prstGeom>
          <a:noFill/>
        </p:spPr>
        <p:txBody>
          <a:bodyPr wrap="square" rtlCol="0">
            <a:spAutoFit/>
          </a:bodyPr>
          <a:lstStyle/>
          <a:p>
            <a:r>
              <a:rPr lang="en-US" sz="1200" dirty="0">
                <a:solidFill>
                  <a:schemeClr val="bg1"/>
                </a:solidFill>
              </a:rPr>
              <a:t>minerals</a:t>
            </a:r>
          </a:p>
        </p:txBody>
      </p:sp>
      <p:pic>
        <p:nvPicPr>
          <p:cNvPr id="40" name="Picture 39" descr="cows_04.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91350" y="2057400"/>
            <a:ext cx="921129" cy="609600"/>
          </a:xfrm>
          <a:prstGeom prst="rect">
            <a:avLst/>
          </a:prstGeom>
        </p:spPr>
      </p:pic>
      <p:grpSp>
        <p:nvGrpSpPr>
          <p:cNvPr id="19" name="Group 18"/>
          <p:cNvGrpSpPr/>
          <p:nvPr/>
        </p:nvGrpSpPr>
        <p:grpSpPr>
          <a:xfrm>
            <a:off x="7086875" y="3345651"/>
            <a:ext cx="1698173" cy="2971800"/>
            <a:chOff x="7162800" y="3200400"/>
            <a:chExt cx="1698173" cy="2971800"/>
          </a:xfrm>
        </p:grpSpPr>
        <p:pic>
          <p:nvPicPr>
            <p:cNvPr id="3" name="Picture 2"/>
            <p:cNvPicPr>
              <a:picLocks noChangeAspect="1" noChangeArrowheads="1"/>
            </p:cNvPicPr>
            <p:nvPr/>
          </p:nvPicPr>
          <p:blipFill>
            <a:blip r:embed="rId7" cstate="print"/>
            <a:srcRect/>
            <a:stretch>
              <a:fillRect/>
            </a:stretch>
          </p:blipFill>
          <p:spPr bwMode="auto">
            <a:xfrm>
              <a:off x="7162800" y="3200400"/>
              <a:ext cx="1698173" cy="2971800"/>
            </a:xfrm>
            <a:prstGeom prst="rect">
              <a:avLst/>
            </a:prstGeom>
            <a:noFill/>
            <a:ln w="9525">
              <a:solidFill>
                <a:srgbClr val="00B050"/>
              </a:solidFill>
              <a:miter lim="800000"/>
              <a:headEnd/>
              <a:tailEnd/>
            </a:ln>
          </p:spPr>
        </p:pic>
        <p:sp>
          <p:nvSpPr>
            <p:cNvPr id="8" name="TextBox 7"/>
            <p:cNvSpPr txBox="1"/>
            <p:nvPr/>
          </p:nvSpPr>
          <p:spPr>
            <a:xfrm>
              <a:off x="7391400" y="5029200"/>
              <a:ext cx="609600" cy="307777"/>
            </a:xfrm>
            <a:prstGeom prst="rect">
              <a:avLst/>
            </a:prstGeom>
            <a:solidFill>
              <a:schemeClr val="bg1"/>
            </a:solidFill>
          </p:spPr>
          <p:txBody>
            <a:bodyPr wrap="square" rtlCol="0">
              <a:spAutoFit/>
            </a:bodyPr>
            <a:lstStyle/>
            <a:p>
              <a:r>
                <a:rPr lang="en-US" sz="1400" dirty="0">
                  <a:solidFill>
                    <a:schemeClr val="tx1">
                      <a:lumMod val="65000"/>
                      <a:lumOff val="35000"/>
                    </a:schemeClr>
                  </a:solidFill>
                  <a:cs typeface="Arial"/>
                </a:rPr>
                <a:t>Fat</a:t>
              </a:r>
            </a:p>
          </p:txBody>
        </p:sp>
        <p:sp>
          <p:nvSpPr>
            <p:cNvPr id="48" name="TextBox 47"/>
            <p:cNvSpPr txBox="1"/>
            <p:nvPr/>
          </p:nvSpPr>
          <p:spPr>
            <a:xfrm>
              <a:off x="7391400" y="5470525"/>
              <a:ext cx="990600" cy="307777"/>
            </a:xfrm>
            <a:prstGeom prst="rect">
              <a:avLst/>
            </a:prstGeom>
            <a:solidFill>
              <a:schemeClr val="bg1"/>
            </a:solidFill>
          </p:spPr>
          <p:txBody>
            <a:bodyPr wrap="square" rtlCol="0">
              <a:spAutoFit/>
            </a:bodyPr>
            <a:lstStyle/>
            <a:p>
              <a:r>
                <a:rPr lang="en-US" sz="1400" dirty="0">
                  <a:solidFill>
                    <a:schemeClr val="tx1">
                      <a:lumMod val="65000"/>
                      <a:lumOff val="35000"/>
                    </a:schemeClr>
                  </a:solidFill>
                  <a:cs typeface="Arial"/>
                </a:rPr>
                <a:t>Protein</a:t>
              </a:r>
            </a:p>
          </p:txBody>
        </p:sp>
      </p:grpSp>
      <p:sp>
        <p:nvSpPr>
          <p:cNvPr id="5" name="Slide Number Placeholder 4"/>
          <p:cNvSpPr>
            <a:spLocks noGrp="1"/>
          </p:cNvSpPr>
          <p:nvPr>
            <p:ph type="sldNum" sz="quarter" idx="4294967295"/>
          </p:nvPr>
        </p:nvSpPr>
        <p:spPr>
          <a:xfrm>
            <a:off x="6553200" y="6411574"/>
            <a:ext cx="2133600" cy="365125"/>
          </a:xfrm>
          <a:prstGeom prst="rect">
            <a:avLst/>
          </a:prstGeom>
        </p:spPr>
        <p:txBody>
          <a:bodyPr/>
          <a:lstStyle/>
          <a:p>
            <a:fld id="{D3A1C050-F6FE-0E43-A9D0-F8EEADE3D1E4}" type="slidenum">
              <a:rPr lang="en-US" smtClean="0"/>
              <a:pPr/>
              <a:t>26</a:t>
            </a:fld>
            <a:endParaRPr lang="en-US"/>
          </a:p>
        </p:txBody>
      </p:sp>
      <p:pic>
        <p:nvPicPr>
          <p:cNvPr id="47" name="Picture 46" descr="IMG_0257.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2664" y="923402"/>
            <a:ext cx="544799" cy="817199"/>
          </a:xfrm>
          <a:prstGeom prst="rect">
            <a:avLst/>
          </a:prstGeom>
        </p:spPr>
      </p:pic>
      <p:sp>
        <p:nvSpPr>
          <p:cNvPr id="49" name="TextBox 48"/>
          <p:cNvSpPr txBox="1"/>
          <p:nvPr/>
        </p:nvSpPr>
        <p:spPr>
          <a:xfrm>
            <a:off x="4564300" y="5838587"/>
            <a:ext cx="1450275" cy="830997"/>
          </a:xfrm>
          <a:prstGeom prst="rect">
            <a:avLst/>
          </a:prstGeom>
          <a:noFill/>
        </p:spPr>
        <p:txBody>
          <a:bodyPr wrap="square" rtlCol="0">
            <a:spAutoFit/>
          </a:bodyPr>
          <a:lstStyle/>
          <a:p>
            <a:r>
              <a:rPr lang="en-US" sz="2400" dirty="0"/>
              <a:t>From lungs</a:t>
            </a:r>
          </a:p>
        </p:txBody>
      </p:sp>
      <p:grpSp>
        <p:nvGrpSpPr>
          <p:cNvPr id="7" name="Group 6"/>
          <p:cNvGrpSpPr/>
          <p:nvPr/>
        </p:nvGrpSpPr>
        <p:grpSpPr>
          <a:xfrm>
            <a:off x="-226110" y="1647392"/>
            <a:ext cx="4326794" cy="3744332"/>
            <a:chOff x="-226110" y="1647392"/>
            <a:chExt cx="4326794" cy="3744332"/>
          </a:xfrm>
        </p:grpSpPr>
        <p:grpSp>
          <p:nvGrpSpPr>
            <p:cNvPr id="4" name="Group 3"/>
            <p:cNvGrpSpPr/>
            <p:nvPr/>
          </p:nvGrpSpPr>
          <p:grpSpPr>
            <a:xfrm>
              <a:off x="-226110" y="1647392"/>
              <a:ext cx="4326794" cy="3744332"/>
              <a:chOff x="-226106" y="1503014"/>
              <a:chExt cx="4326794" cy="3744332"/>
            </a:xfrm>
          </p:grpSpPr>
          <p:graphicFrame>
            <p:nvGraphicFramePr>
              <p:cNvPr id="11" name="Chart 10"/>
              <p:cNvGraphicFramePr/>
              <p:nvPr>
                <p:extLst>
                  <p:ext uri="{D42A27DB-BD31-4B8C-83A1-F6EECF244321}">
                    <p14:modId xmlns:p14="http://schemas.microsoft.com/office/powerpoint/2010/main" val="887429100"/>
                  </p:ext>
                </p:extLst>
              </p:nvPr>
            </p:nvGraphicFramePr>
            <p:xfrm>
              <a:off x="-226106" y="1503014"/>
              <a:ext cx="4326794" cy="3744332"/>
            </p:xfrm>
            <a:graphic>
              <a:graphicData uri="http://schemas.openxmlformats.org/drawingml/2006/chart">
                <c:chart xmlns:c="http://schemas.openxmlformats.org/drawingml/2006/chart" xmlns:r="http://schemas.openxmlformats.org/officeDocument/2006/relationships" r:id="rId9"/>
              </a:graphicData>
            </a:graphic>
          </p:graphicFrame>
          <p:sp>
            <p:nvSpPr>
              <p:cNvPr id="31" name="TextBox 30"/>
              <p:cNvSpPr txBox="1"/>
              <p:nvPr/>
            </p:nvSpPr>
            <p:spPr>
              <a:xfrm>
                <a:off x="2117365" y="2949984"/>
                <a:ext cx="988981" cy="400110"/>
              </a:xfrm>
              <a:prstGeom prst="rect">
                <a:avLst/>
              </a:prstGeom>
              <a:noFill/>
            </p:spPr>
            <p:txBody>
              <a:bodyPr wrap="square" rtlCol="0">
                <a:spAutoFit/>
              </a:bodyPr>
              <a:lstStyle/>
              <a:p>
                <a:r>
                  <a:rPr lang="en-US" sz="2000" dirty="0"/>
                  <a:t>H</a:t>
                </a:r>
                <a:r>
                  <a:rPr lang="en-US" sz="2000" baseline="-25000" dirty="0"/>
                  <a:t>2</a:t>
                </a:r>
                <a:r>
                  <a:rPr lang="en-US" sz="2000" dirty="0"/>
                  <a:t>O</a:t>
                </a:r>
              </a:p>
            </p:txBody>
          </p:sp>
          <p:sp>
            <p:nvSpPr>
              <p:cNvPr id="37" name="TextBox 36"/>
              <p:cNvSpPr txBox="1"/>
              <p:nvPr/>
            </p:nvSpPr>
            <p:spPr>
              <a:xfrm>
                <a:off x="168361" y="3109592"/>
                <a:ext cx="2101586" cy="400110"/>
              </a:xfrm>
              <a:prstGeom prst="rect">
                <a:avLst/>
              </a:prstGeom>
              <a:noFill/>
            </p:spPr>
            <p:txBody>
              <a:bodyPr wrap="square" rtlCol="0">
                <a:spAutoFit/>
              </a:bodyPr>
              <a:lstStyle/>
              <a:p>
                <a:r>
                  <a:rPr lang="en-US" sz="2000" dirty="0"/>
                  <a:t>Carbohydrates</a:t>
                </a:r>
              </a:p>
            </p:txBody>
          </p:sp>
          <p:sp>
            <p:nvSpPr>
              <p:cNvPr id="39" name="TextBox 38"/>
              <p:cNvSpPr txBox="1"/>
              <p:nvPr/>
            </p:nvSpPr>
            <p:spPr>
              <a:xfrm rot="5098507">
                <a:off x="2584474" y="1980590"/>
                <a:ext cx="1248111" cy="499320"/>
              </a:xfrm>
              <a:prstGeom prst="rect">
                <a:avLst/>
              </a:prstGeom>
              <a:noFill/>
            </p:spPr>
            <p:txBody>
              <a:bodyPr wrap="square" rtlCol="0">
                <a:spAutoFit/>
              </a:bodyPr>
              <a:lstStyle/>
              <a:p>
                <a:r>
                  <a:rPr lang="en-US" sz="1400" dirty="0">
                    <a:solidFill>
                      <a:schemeClr val="bg1"/>
                    </a:solidFill>
                  </a:rPr>
                  <a:t>minerals</a:t>
                </a:r>
              </a:p>
            </p:txBody>
          </p:sp>
        </p:grpSp>
        <p:sp>
          <p:nvSpPr>
            <p:cNvPr id="6" name="TextBox 5"/>
            <p:cNvSpPr txBox="1"/>
            <p:nvPr/>
          </p:nvSpPr>
          <p:spPr>
            <a:xfrm rot="4256846">
              <a:off x="1104446" y="2224073"/>
              <a:ext cx="944233" cy="400110"/>
            </a:xfrm>
            <a:prstGeom prst="rect">
              <a:avLst/>
            </a:prstGeom>
            <a:noFill/>
          </p:spPr>
          <p:txBody>
            <a:bodyPr wrap="none" rtlCol="0">
              <a:spAutoFit/>
            </a:bodyPr>
            <a:lstStyle/>
            <a:p>
              <a:r>
                <a:rPr lang="en-US" sz="2000"/>
                <a:t>Protein</a:t>
              </a:r>
            </a:p>
          </p:txBody>
        </p:sp>
      </p:grpSp>
    </p:spTree>
    <p:extLst>
      <p:ext uri="{BB962C8B-B14F-4D97-AF65-F5344CB8AC3E}">
        <p14:creationId xmlns:p14="http://schemas.microsoft.com/office/powerpoint/2010/main" val="1875242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Connecting Questions about Processes at Different Scales: Digestion</a:t>
            </a:r>
          </a:p>
        </p:txBody>
      </p:sp>
      <p:sp>
        <p:nvSpPr>
          <p:cNvPr id="3" name="Slide Number Placeholder 2"/>
          <p:cNvSpPr>
            <a:spLocks noGrp="1"/>
          </p:cNvSpPr>
          <p:nvPr>
            <p:ph type="sldNum" sz="quarter" idx="12"/>
          </p:nvPr>
        </p:nvSpPr>
        <p:spPr/>
        <p:txBody>
          <a:bodyPr/>
          <a:lstStyle/>
          <a:p>
            <a:pPr>
              <a:defRPr/>
            </a:pPr>
            <a:fld id="{5D792AEC-9DB8-45F6-BF24-EC4A02790AA9}" type="slidenum">
              <a:rPr lang="en-US"/>
              <a:pPr>
                <a:defRPr/>
              </a:pPr>
              <a:t>3</a:t>
            </a:fld>
            <a:endParaRPr lang="en-US"/>
          </a:p>
        </p:txBody>
      </p:sp>
      <p:graphicFrame>
        <p:nvGraphicFramePr>
          <p:cNvPr id="9" name="Content Placeholder 4"/>
          <p:cNvGraphicFramePr>
            <a:graphicFrameLocks noGrp="1"/>
          </p:cNvGraphicFramePr>
          <p:nvPr>
            <p:ph sz="half" idx="2"/>
            <p:extLst>
              <p:ext uri="{D42A27DB-BD31-4B8C-83A1-F6EECF244321}">
                <p14:modId xmlns:p14="http://schemas.microsoft.com/office/powerpoint/2010/main" val="301850510"/>
              </p:ext>
            </p:extLst>
          </p:nvPr>
        </p:nvGraphicFramePr>
        <p:xfrm>
          <a:off x="770023" y="2159000"/>
          <a:ext cx="7507703" cy="3291840"/>
        </p:xfrm>
        <a:graphic>
          <a:graphicData uri="http://schemas.openxmlformats.org/drawingml/2006/table">
            <a:tbl>
              <a:tblPr firstRow="1" bandRow="1">
                <a:tableStyleId>{7E9639D4-E3E2-4D34-9284-5A2195B3D0D7}</a:tableStyleId>
              </a:tblPr>
              <a:tblGrid>
                <a:gridCol w="3814702">
                  <a:extLst>
                    <a:ext uri="{9D8B030D-6E8A-4147-A177-3AD203B41FA5}">
                      <a16:colId xmlns:a16="http://schemas.microsoft.com/office/drawing/2014/main" val="20000"/>
                    </a:ext>
                  </a:extLst>
                </a:gridCol>
                <a:gridCol w="3693001">
                  <a:extLst>
                    <a:ext uri="{9D8B030D-6E8A-4147-A177-3AD203B41FA5}">
                      <a16:colId xmlns:a16="http://schemas.microsoft.com/office/drawing/2014/main" val="20001"/>
                    </a:ext>
                  </a:extLst>
                </a:gridCol>
              </a:tblGrid>
              <a:tr h="370840">
                <a:tc>
                  <a:txBody>
                    <a:bodyPr/>
                    <a:lstStyle/>
                    <a:p>
                      <a:pPr algn="ctr"/>
                      <a:r>
                        <a:rPr lang="en-US" sz="2400" dirty="0"/>
                        <a:t>Scale</a:t>
                      </a:r>
                    </a:p>
                  </a:txBody>
                  <a:tcPr marL="44873" marR="44873"/>
                </a:tc>
                <a:tc>
                  <a:txBody>
                    <a:bodyPr/>
                    <a:lstStyle/>
                    <a:p>
                      <a:pPr algn="ctr"/>
                      <a:r>
                        <a:rPr lang="en-US" sz="2400" dirty="0"/>
                        <a:t>Questions</a:t>
                      </a:r>
                    </a:p>
                  </a:txBody>
                  <a:tcPr marL="44873" marR="44873"/>
                </a:tc>
                <a:extLst>
                  <a:ext uri="{0D108BD9-81ED-4DB2-BD59-A6C34878D82A}">
                    <a16:rowId xmlns:a16="http://schemas.microsoft.com/office/drawing/2014/main" val="10000"/>
                  </a:ext>
                </a:extLst>
              </a:tr>
              <a:tr h="599186">
                <a:tc>
                  <a:txBody>
                    <a:bodyPr/>
                    <a:lstStyle/>
                    <a:p>
                      <a:r>
                        <a:rPr lang="en-US" sz="2400" dirty="0"/>
                        <a:t>Macroscopic</a:t>
                      </a:r>
                      <a:r>
                        <a:rPr lang="en-US" sz="2400" baseline="0" dirty="0"/>
                        <a:t> Scale</a:t>
                      </a:r>
                      <a:endParaRPr lang="en-US" sz="2400" dirty="0"/>
                    </a:p>
                  </a:txBody>
                  <a:tcPr marL="44873" marR="44873" anchor="ctr"/>
                </a:tc>
                <a:tc>
                  <a:txBody>
                    <a:bodyPr/>
                    <a:lstStyle/>
                    <a:p>
                      <a:r>
                        <a:rPr lang="en-US" sz="2400" dirty="0"/>
                        <a:t>How to cows get food to all  of their cells?</a:t>
                      </a:r>
                    </a:p>
                  </a:txBody>
                  <a:tcPr marL="44873" marR="44873" anchor="ctr"/>
                </a:tc>
                <a:extLst>
                  <a:ext uri="{0D108BD9-81ED-4DB2-BD59-A6C34878D82A}">
                    <a16:rowId xmlns:a16="http://schemas.microsoft.com/office/drawing/2014/main" val="10001"/>
                  </a:ext>
                </a:extLst>
              </a:tr>
              <a:tr h="553974">
                <a:tc>
                  <a:txBody>
                    <a:bodyPr/>
                    <a:lstStyle/>
                    <a:p>
                      <a:r>
                        <a:rPr lang="en-US" sz="2400" dirty="0"/>
                        <a:t>Microscopic</a:t>
                      </a:r>
                      <a:r>
                        <a:rPr lang="en-US" sz="2400" baseline="0" dirty="0"/>
                        <a:t> Scale</a:t>
                      </a:r>
                      <a:endParaRPr lang="en-US" sz="2400" dirty="0"/>
                    </a:p>
                  </a:txBody>
                  <a:tcPr marL="44873" marR="44873" anchor="ctr"/>
                </a:tc>
                <a:tc>
                  <a:txBody>
                    <a:bodyPr/>
                    <a:lstStyle/>
                    <a:p>
                      <a:r>
                        <a:rPr lang="en-US" sz="2400" dirty="0"/>
                        <a:t>How do</a:t>
                      </a:r>
                      <a:r>
                        <a:rPr lang="en-US" sz="2400" baseline="0" dirty="0"/>
                        <a:t> food molecules get into a cow’s blood?</a:t>
                      </a:r>
                    </a:p>
                  </a:txBody>
                  <a:tcPr marL="44873" marR="44873" anchor="ctr"/>
                </a:tc>
                <a:extLst>
                  <a:ext uri="{0D108BD9-81ED-4DB2-BD59-A6C34878D82A}">
                    <a16:rowId xmlns:a16="http://schemas.microsoft.com/office/drawing/2014/main" val="10002"/>
                  </a:ext>
                </a:extLst>
              </a:tr>
              <a:tr h="553974">
                <a:tc>
                  <a:txBody>
                    <a:bodyPr/>
                    <a:lstStyle/>
                    <a:p>
                      <a:r>
                        <a:rPr lang="en-US" sz="2400" dirty="0"/>
                        <a:t>Atomic-Molecular</a:t>
                      </a:r>
                      <a:r>
                        <a:rPr lang="en-US" sz="2400" baseline="0" dirty="0"/>
                        <a:t> Scale</a:t>
                      </a:r>
                      <a:endParaRPr lang="en-US" sz="2400" dirty="0"/>
                    </a:p>
                  </a:txBody>
                  <a:tcPr marL="44873" marR="4487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How are molecules in food changed chemically so that cow cells can</a:t>
                      </a:r>
                      <a:r>
                        <a:rPr lang="en-US" sz="2400" baseline="0" dirty="0"/>
                        <a:t> use them?</a:t>
                      </a:r>
                    </a:p>
                  </a:txBody>
                  <a:tcPr marL="44873" marR="44873"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50061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Documents and Settings\Craig Douglas\My Documents\for JJ\Visual Teaching Tools\Animal\food use flow chart.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447" t="6493" r="4447" b="6517"/>
          <a:stretch/>
        </p:blipFill>
        <p:spPr bwMode="auto">
          <a:xfrm>
            <a:off x="457200" y="457200"/>
            <a:ext cx="8229600" cy="5954713"/>
          </a:xfrm>
          <a:prstGeom prst="rect">
            <a:avLst/>
          </a:prstGeom>
          <a:noFill/>
          <a:extLst>
            <a:ext uri="{909E8E84-426E-40dd-AFC4-6F175D3DCCD1}">
              <a14:hiddenFill xmlns="" xmlns:a14="http://schemas.microsoft.com/office/drawing/2010/main">
                <a:solidFill>
                  <a:srgbClr val="FFFFFF"/>
                </a:solidFill>
              </a14:hiddenFill>
            </a:ext>
          </a:extLst>
        </p:spPr>
      </p:pic>
      <p:sp>
        <p:nvSpPr>
          <p:cNvPr id="19462" name="TextBox 22"/>
          <p:cNvSpPr txBox="1">
            <a:spLocks noChangeArrowheads="1"/>
          </p:cNvSpPr>
          <p:nvPr/>
        </p:nvSpPr>
        <p:spPr bwMode="auto">
          <a:xfrm>
            <a:off x="6702425" y="3803650"/>
            <a:ext cx="15367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US" altLang="en-US" sz="2400"/>
              <a:t>Energy:</a:t>
            </a:r>
            <a:br>
              <a:rPr lang="en-US" altLang="en-US" sz="2400"/>
            </a:br>
            <a:r>
              <a:rPr lang="en-US" altLang="en-US" sz="2400"/>
              <a:t>Cellular </a:t>
            </a:r>
            <a:br>
              <a:rPr lang="en-US" altLang="en-US" sz="2400"/>
            </a:br>
            <a:r>
              <a:rPr lang="en-US" altLang="en-US" sz="2400"/>
              <a:t>respiration</a:t>
            </a:r>
          </a:p>
        </p:txBody>
      </p:sp>
      <p:sp>
        <p:nvSpPr>
          <p:cNvPr id="19463" name="Title 1"/>
          <p:cNvSpPr>
            <a:spLocks noGrp="1"/>
          </p:cNvSpPr>
          <p:nvPr>
            <p:ph type="title"/>
          </p:nvPr>
        </p:nvSpPr>
        <p:spPr/>
        <p:txBody>
          <a:bodyPr/>
          <a:lstStyle/>
          <a:p>
            <a:r>
              <a:rPr lang="en-US" altLang="en-US" dirty="0"/>
              <a:t>What happens to the food cows eat?</a:t>
            </a:r>
          </a:p>
        </p:txBody>
      </p:sp>
      <p:sp>
        <p:nvSpPr>
          <p:cNvPr id="3" name="Slide Number Placeholder 2"/>
          <p:cNvSpPr>
            <a:spLocks noGrp="1"/>
          </p:cNvSpPr>
          <p:nvPr>
            <p:ph type="sldNum" sz="quarter" idx="12"/>
          </p:nvPr>
        </p:nvSpPr>
        <p:spPr/>
        <p:txBody>
          <a:bodyPr/>
          <a:lstStyle/>
          <a:p>
            <a:pPr>
              <a:defRPr/>
            </a:pPr>
            <a:fld id="{22416804-36AA-4787-8D98-6735D4AD5326}" type="slidenum">
              <a:rPr lang="en-US"/>
              <a:pPr>
                <a:defRPr/>
              </a:pPr>
              <a:t>4</a:t>
            </a:fld>
            <a:endParaRPr lang="en-US"/>
          </a:p>
        </p:txBody>
      </p:sp>
      <p:sp>
        <p:nvSpPr>
          <p:cNvPr id="11" name="TextBox 4"/>
          <p:cNvSpPr txBox="1">
            <a:spLocks noChangeArrowheads="1"/>
          </p:cNvSpPr>
          <p:nvPr/>
        </p:nvSpPr>
        <p:spPr bwMode="auto">
          <a:xfrm>
            <a:off x="1116013" y="3153375"/>
            <a:ext cx="8064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en-US" sz="2400" dirty="0"/>
              <a:t>Food</a:t>
            </a:r>
          </a:p>
        </p:txBody>
      </p:sp>
      <p:sp>
        <p:nvSpPr>
          <p:cNvPr id="12" name="TextBox 6"/>
          <p:cNvSpPr txBox="1">
            <a:spLocks noChangeArrowheads="1"/>
          </p:cNvSpPr>
          <p:nvPr/>
        </p:nvSpPr>
        <p:spPr bwMode="auto">
          <a:xfrm>
            <a:off x="3798888" y="3153375"/>
            <a:ext cx="13525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en-US" sz="2400"/>
              <a:t>Digestion</a:t>
            </a:r>
          </a:p>
        </p:txBody>
      </p:sp>
      <p:sp>
        <p:nvSpPr>
          <p:cNvPr id="8" name="Oval 7"/>
          <p:cNvSpPr/>
          <p:nvPr/>
        </p:nvSpPr>
        <p:spPr>
          <a:xfrm>
            <a:off x="3512689" y="2533259"/>
            <a:ext cx="1990264" cy="176993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45"/>
            <a:ext cx="8229600" cy="992188"/>
          </a:xfrm>
        </p:spPr>
        <p:txBody>
          <a:bodyPr/>
          <a:lstStyle/>
          <a:p>
            <a:r>
              <a:rPr lang="en-US" sz="3200" dirty="0"/>
              <a:t>During digestion, large organic molecules are broken down into small organic molecules</a:t>
            </a:r>
          </a:p>
        </p:txBody>
      </p:sp>
      <p:sp>
        <p:nvSpPr>
          <p:cNvPr id="3" name="Content Placeholder 2"/>
          <p:cNvSpPr>
            <a:spLocks noGrp="1"/>
          </p:cNvSpPr>
          <p:nvPr>
            <p:ph idx="1"/>
          </p:nvPr>
        </p:nvSpPr>
        <p:spPr>
          <a:xfrm>
            <a:off x="457200" y="1504826"/>
            <a:ext cx="4148667" cy="4906748"/>
          </a:xfrm>
        </p:spPr>
        <p:txBody>
          <a:bodyPr/>
          <a:lstStyle/>
          <a:p>
            <a:pPr marL="0" indent="0" algn="ctr">
              <a:buNone/>
            </a:pPr>
            <a:r>
              <a:rPr lang="en-US" dirty="0"/>
              <a:t>LARGE = Polymer</a:t>
            </a:r>
          </a:p>
        </p:txBody>
      </p:sp>
      <p:sp>
        <p:nvSpPr>
          <p:cNvPr id="4" name="Slide Number Placeholder 3"/>
          <p:cNvSpPr>
            <a:spLocks noGrp="1"/>
          </p:cNvSpPr>
          <p:nvPr>
            <p:ph type="sldNum" sz="quarter" idx="4294967295"/>
          </p:nvPr>
        </p:nvSpPr>
        <p:spPr>
          <a:xfrm>
            <a:off x="6553200" y="6411574"/>
            <a:ext cx="2133600" cy="365125"/>
          </a:xfrm>
          <a:prstGeom prst="rect">
            <a:avLst/>
          </a:prstGeom>
        </p:spPr>
        <p:txBody>
          <a:bodyPr/>
          <a:lstStyle/>
          <a:p>
            <a:fld id="{D3A1C050-F6FE-0E43-A9D0-F8EEADE3D1E4}" type="slidenum">
              <a:rPr lang="en-US" smtClean="0"/>
              <a:pPr/>
              <a:t>5</a:t>
            </a:fld>
            <a:endParaRPr lang="en-US"/>
          </a:p>
        </p:txBody>
      </p:sp>
      <p:sp>
        <p:nvSpPr>
          <p:cNvPr id="5" name="Content Placeholder 2"/>
          <p:cNvSpPr txBox="1">
            <a:spLocks/>
          </p:cNvSpPr>
          <p:nvPr/>
        </p:nvSpPr>
        <p:spPr>
          <a:xfrm>
            <a:off x="4538133" y="1481228"/>
            <a:ext cx="4148667" cy="49067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t>SMALL = Monomers</a:t>
            </a:r>
          </a:p>
        </p:txBody>
      </p:sp>
      <p:sp>
        <p:nvSpPr>
          <p:cNvPr id="12" name="TextBox 11"/>
          <p:cNvSpPr txBox="1"/>
          <p:nvPr/>
        </p:nvSpPr>
        <p:spPr>
          <a:xfrm>
            <a:off x="1824351" y="4335284"/>
            <a:ext cx="1828800" cy="461665"/>
          </a:xfrm>
          <a:prstGeom prst="rect">
            <a:avLst/>
          </a:prstGeom>
          <a:noFill/>
        </p:spPr>
        <p:txBody>
          <a:bodyPr wrap="square" rtlCol="0">
            <a:spAutoFit/>
          </a:bodyPr>
          <a:lstStyle/>
          <a:p>
            <a:r>
              <a:rPr lang="en-US" sz="2400" b="1" dirty="0"/>
              <a:t>STARCH</a:t>
            </a:r>
          </a:p>
        </p:txBody>
      </p:sp>
      <p:sp>
        <p:nvSpPr>
          <p:cNvPr id="13" name="TextBox 12"/>
          <p:cNvSpPr txBox="1"/>
          <p:nvPr/>
        </p:nvSpPr>
        <p:spPr>
          <a:xfrm>
            <a:off x="5475396" y="5427834"/>
            <a:ext cx="1828800" cy="830997"/>
          </a:xfrm>
          <a:prstGeom prst="rect">
            <a:avLst/>
          </a:prstGeom>
          <a:noFill/>
        </p:spPr>
        <p:txBody>
          <a:bodyPr wrap="square" rtlCol="0">
            <a:spAutoFit/>
          </a:bodyPr>
          <a:lstStyle/>
          <a:p>
            <a:r>
              <a:rPr lang="en-US" sz="2400" b="1" dirty="0"/>
              <a:t>GLUCOSE (SUGAR)</a:t>
            </a:r>
          </a:p>
        </p:txBody>
      </p:sp>
      <p:pic>
        <p:nvPicPr>
          <p:cNvPr id="1026" name="Picture 2" descr="C:\Documents and Settings\Craig Douglas\My Documents\for JJ\Systems &amp; Scale\molecules\starch 06 labeled.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4150" y="3065739"/>
            <a:ext cx="4789056" cy="1500377"/>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Documents and Settings\Craig Douglas\My Documents\for JJ\Systems &amp; Scale\molecules\glucose labeled06.5.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38047" y="2328385"/>
            <a:ext cx="1600092" cy="106750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3" descr="C:\Documents and Settings\Craig Douglas\My Documents\for JJ\Systems &amp; Scale\molecules\glucose labeled06.5.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61313" y="4474653"/>
            <a:ext cx="1600092" cy="1067500"/>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3" descr="C:\Documents and Settings\Craig Douglas\My Documents\for JJ\Systems &amp; Scale\molecules\glucose labeled06.5.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61359" y="3400852"/>
            <a:ext cx="1600092" cy="1067500"/>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3" descr="C:\Documents and Settings\Craig Douglas\My Documents\for JJ\Systems &amp; Scale\molecules\glucose labeled06.5.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86708" y="2361501"/>
            <a:ext cx="1600092" cy="1067500"/>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3" descr="C:\Documents and Settings\Craig Douglas\My Documents\for JJ\Systems &amp; Scale\molecules\glucose labeled06.5.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77898" y="4566116"/>
            <a:ext cx="1600092" cy="1067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75382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80"/>
            <a:ext cx="8229600" cy="992188"/>
          </a:xfrm>
        </p:spPr>
        <p:txBody>
          <a:bodyPr>
            <a:normAutofit/>
          </a:bodyPr>
          <a:lstStyle/>
          <a:p>
            <a:r>
              <a:rPr lang="en-US" sz="3600" b="1" dirty="0"/>
              <a:t>How Atoms Bond Together in Molecules</a:t>
            </a:r>
          </a:p>
        </p:txBody>
      </p:sp>
      <p:sp>
        <p:nvSpPr>
          <p:cNvPr id="3" name="Content Placeholder 2"/>
          <p:cNvSpPr>
            <a:spLocks noGrp="1"/>
          </p:cNvSpPr>
          <p:nvPr>
            <p:ph idx="1"/>
          </p:nvPr>
        </p:nvSpPr>
        <p:spPr>
          <a:xfrm>
            <a:off x="457200" y="1254378"/>
            <a:ext cx="8229600" cy="4906748"/>
          </a:xfrm>
        </p:spPr>
        <p:txBody>
          <a:bodyPr>
            <a:normAutofit fontScale="92500" lnSpcReduction="20000"/>
          </a:bodyPr>
          <a:lstStyle/>
          <a:p>
            <a:r>
              <a:rPr lang="en-US" dirty="0"/>
              <a:t>Atoms in stable molecules always have a certain number of bonds to other atoms:</a:t>
            </a:r>
          </a:p>
          <a:p>
            <a:pPr lvl="1"/>
            <a:r>
              <a:rPr lang="en-US" dirty="0"/>
              <a:t>Carbon: 4 bonds</a:t>
            </a:r>
          </a:p>
          <a:p>
            <a:pPr lvl="1"/>
            <a:r>
              <a:rPr lang="en-US" dirty="0"/>
              <a:t>Oxygen: 2 bonds</a:t>
            </a:r>
          </a:p>
          <a:p>
            <a:pPr lvl="1"/>
            <a:r>
              <a:rPr lang="en-US" dirty="0"/>
              <a:t>Hydrogen: 1 bond</a:t>
            </a:r>
          </a:p>
          <a:p>
            <a:r>
              <a:rPr lang="en-US" dirty="0"/>
              <a:t>Oxygen atoms do NOT bond to other oxygen atoms if they can bond to carbon or hydrogen instead.</a:t>
            </a:r>
          </a:p>
          <a:p>
            <a:r>
              <a:rPr lang="en-US" b="1" dirty="0"/>
              <a:t>Chemical energy </a:t>
            </a:r>
            <a:r>
              <a:rPr lang="en-US" dirty="0"/>
              <a:t>is stored in bonds between atoms</a:t>
            </a:r>
          </a:p>
          <a:p>
            <a:pPr lvl="1"/>
            <a:r>
              <a:rPr lang="en-US" dirty="0"/>
              <a:t>Some bonds (C-C and C-H) have </a:t>
            </a:r>
            <a:r>
              <a:rPr lang="en-US" b="1" dirty="0"/>
              <a:t>high </a:t>
            </a:r>
            <a:r>
              <a:rPr lang="en-US" dirty="0"/>
              <a:t>chemical energy</a:t>
            </a:r>
          </a:p>
          <a:p>
            <a:pPr lvl="1"/>
            <a:r>
              <a:rPr lang="en-US" dirty="0"/>
              <a:t>Other bonds (C-O and O-H) have </a:t>
            </a:r>
            <a:r>
              <a:rPr lang="en-US" b="1" dirty="0"/>
              <a:t>low</a:t>
            </a:r>
            <a:r>
              <a:rPr lang="en-US" dirty="0"/>
              <a:t> chemical energy</a:t>
            </a:r>
          </a:p>
        </p:txBody>
      </p:sp>
      <p:sp>
        <p:nvSpPr>
          <p:cNvPr id="7" name="AutoShape 2" descr="Displaying glucose for cutting08.pn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709" y="1609725"/>
            <a:ext cx="1804210" cy="1762604"/>
          </a:xfrm>
          <a:prstGeom prst="rect">
            <a:avLst/>
          </a:prstGeom>
        </p:spPr>
      </p:pic>
      <p:sp>
        <p:nvSpPr>
          <p:cNvPr id="4" name="Slide Number Placeholder 3">
            <a:extLst>
              <a:ext uri="{FF2B5EF4-FFF2-40B4-BE49-F238E27FC236}">
                <a16:creationId xmlns:a16="http://schemas.microsoft.com/office/drawing/2014/main" id="{035ECC12-30D2-4E56-87C7-99ED8410D682}"/>
              </a:ext>
            </a:extLst>
          </p:cNvPr>
          <p:cNvSpPr>
            <a:spLocks noGrp="1"/>
          </p:cNvSpPr>
          <p:nvPr>
            <p:ph type="sldNum" sz="quarter" idx="10"/>
          </p:nvPr>
        </p:nvSpPr>
        <p:spPr/>
        <p:txBody>
          <a:bodyPr/>
          <a:lstStyle/>
          <a:p>
            <a:pPr>
              <a:defRPr/>
            </a:pPr>
            <a:fld id="{D07E269F-9726-44B7-92E4-7A50054E190B}" type="slidenum">
              <a:rPr lang="en-US" smtClean="0"/>
              <a:pPr>
                <a:defRPr/>
              </a:pPr>
              <a:t>6</a:t>
            </a:fld>
            <a:endParaRPr lang="en-US"/>
          </a:p>
        </p:txBody>
      </p:sp>
    </p:spTree>
    <p:extLst>
      <p:ext uri="{BB962C8B-B14F-4D97-AF65-F5344CB8AC3E}">
        <p14:creationId xmlns:p14="http://schemas.microsoft.com/office/powerpoint/2010/main" val="360844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65" y="123616"/>
            <a:ext cx="8382000" cy="992402"/>
          </a:xfrm>
        </p:spPr>
        <p:txBody>
          <a:bodyPr>
            <a:normAutofit fontScale="90000"/>
          </a:bodyPr>
          <a:lstStyle/>
          <a:p>
            <a:r>
              <a:rPr lang="en-US" dirty="0"/>
              <a:t>Breakdown Protein Molecules (Digestion)</a:t>
            </a:r>
          </a:p>
        </p:txBody>
      </p:sp>
      <p:sp>
        <p:nvSpPr>
          <p:cNvPr id="3" name="Content Placeholder 2"/>
          <p:cNvSpPr>
            <a:spLocks noGrp="1"/>
          </p:cNvSpPr>
          <p:nvPr>
            <p:ph idx="1"/>
          </p:nvPr>
        </p:nvSpPr>
        <p:spPr>
          <a:xfrm>
            <a:off x="457200" y="1219130"/>
            <a:ext cx="8229600" cy="4876800"/>
          </a:xfrm>
        </p:spPr>
        <p:txBody>
          <a:bodyPr>
            <a:normAutofit/>
          </a:bodyPr>
          <a:lstStyle/>
          <a:p>
            <a:pPr marL="0" indent="0">
              <a:buNone/>
            </a:pPr>
            <a:r>
              <a:rPr lang="en-US" sz="2800" dirty="0"/>
              <a:t>Let’s focus on what happens to PROTEIN in food.</a:t>
            </a:r>
          </a:p>
          <a:p>
            <a:pPr marL="0" indent="0">
              <a:buNone/>
            </a:pPr>
            <a:r>
              <a:rPr lang="en-US" sz="2000" dirty="0"/>
              <a:t>(Put the other food molecules to the side for now.)</a:t>
            </a:r>
            <a:endParaRPr lang="en-US" sz="1400" dirty="0"/>
          </a:p>
          <a:p>
            <a:pPr marL="0" indent="0">
              <a:buNone/>
            </a:pPr>
            <a:r>
              <a:rPr lang="en-US" sz="2800" dirty="0"/>
              <a:t>Digest PROTEIN molecules by cutting the protein into individual </a:t>
            </a:r>
            <a:r>
              <a:rPr lang="en-US" sz="2800" dirty="0">
                <a:solidFill>
                  <a:srgbClr val="FF0000"/>
                </a:solidFill>
              </a:rPr>
              <a:t>amino acids</a:t>
            </a:r>
            <a:r>
              <a:rPr lang="en-US" sz="2800" dirty="0"/>
              <a:t>.  </a:t>
            </a:r>
          </a:p>
          <a:p>
            <a:pPr marL="0" indent="0">
              <a:spcBef>
                <a:spcPts val="0"/>
              </a:spcBef>
              <a:buNone/>
            </a:pPr>
            <a:r>
              <a:rPr lang="en-US" sz="2000" dirty="0"/>
              <a:t>Notice that after you cut the protein apart there are bonds without atoms.  Cut up water molecules to tape an –H and –OH to every amino acid.</a:t>
            </a:r>
          </a:p>
        </p:txBody>
      </p:sp>
      <p:sp>
        <p:nvSpPr>
          <p:cNvPr id="4" name="Slide Number Placeholder 3"/>
          <p:cNvSpPr>
            <a:spLocks noGrp="1"/>
          </p:cNvSpPr>
          <p:nvPr>
            <p:ph type="sldNum" sz="quarter" idx="4294967295"/>
          </p:nvPr>
        </p:nvSpPr>
        <p:spPr>
          <a:xfrm>
            <a:off x="6553200" y="6411574"/>
            <a:ext cx="2133600" cy="365125"/>
          </a:xfrm>
          <a:prstGeom prst="rect">
            <a:avLst/>
          </a:prstGeom>
        </p:spPr>
        <p:txBody>
          <a:bodyPr/>
          <a:lstStyle/>
          <a:p>
            <a:fld id="{D3A1C050-F6FE-0E43-A9D0-F8EEADE3D1E4}" type="slidenum">
              <a:rPr lang="en-US" smtClean="0"/>
              <a:pPr/>
              <a:t>7</a:t>
            </a:fld>
            <a:endParaRPr lang="en-US"/>
          </a:p>
        </p:txBody>
      </p:sp>
      <p:sp>
        <p:nvSpPr>
          <p:cNvPr id="27" name="TextBox 26"/>
          <p:cNvSpPr txBox="1"/>
          <p:nvPr/>
        </p:nvSpPr>
        <p:spPr>
          <a:xfrm>
            <a:off x="4173777" y="4809469"/>
            <a:ext cx="1253068" cy="646331"/>
          </a:xfrm>
          <a:prstGeom prst="rect">
            <a:avLst/>
          </a:prstGeom>
          <a:noFill/>
        </p:spPr>
        <p:txBody>
          <a:bodyPr wrap="square" rtlCol="0">
            <a:spAutoFit/>
          </a:bodyPr>
          <a:lstStyle/>
          <a:p>
            <a:pPr algn="ctr"/>
            <a:r>
              <a:rPr lang="en-US" dirty="0"/>
              <a:t>Chemical change</a:t>
            </a:r>
          </a:p>
        </p:txBody>
      </p:sp>
      <p:pic>
        <p:nvPicPr>
          <p:cNvPr id="7" name="Picture 6"/>
          <p:cNvPicPr>
            <a:picLocks noChangeAspect="1"/>
          </p:cNvPicPr>
          <p:nvPr/>
        </p:nvPicPr>
        <p:blipFill>
          <a:blip r:embed="rId3"/>
          <a:stretch>
            <a:fillRect/>
          </a:stretch>
        </p:blipFill>
        <p:spPr>
          <a:xfrm rot="5400000">
            <a:off x="1116591" y="3032848"/>
            <a:ext cx="1962702" cy="4199573"/>
          </a:xfrm>
          <a:prstGeom prst="rect">
            <a:avLst/>
          </a:prstGeom>
        </p:spPr>
      </p:pic>
      <p:pic>
        <p:nvPicPr>
          <p:cNvPr id="8" name="Picture 7"/>
          <p:cNvPicPr>
            <a:picLocks noChangeAspect="1"/>
          </p:cNvPicPr>
          <p:nvPr/>
        </p:nvPicPr>
        <p:blipFill>
          <a:blip r:embed="rId4"/>
          <a:stretch>
            <a:fillRect/>
          </a:stretch>
        </p:blipFill>
        <p:spPr>
          <a:xfrm>
            <a:off x="713251" y="6113986"/>
            <a:ext cx="2263629" cy="685812"/>
          </a:xfrm>
          <a:prstGeom prst="rect">
            <a:avLst/>
          </a:prstGeom>
        </p:spPr>
      </p:pic>
      <p:pic>
        <p:nvPicPr>
          <p:cNvPr id="28" name="Picture 27"/>
          <p:cNvPicPr>
            <a:picLocks noChangeAspect="1"/>
          </p:cNvPicPr>
          <p:nvPr/>
        </p:nvPicPr>
        <p:blipFill>
          <a:blip r:embed="rId5"/>
          <a:stretch>
            <a:fillRect/>
          </a:stretch>
        </p:blipFill>
        <p:spPr>
          <a:xfrm>
            <a:off x="5835954" y="3657530"/>
            <a:ext cx="1700034" cy="1750656"/>
          </a:xfrm>
          <a:prstGeom prst="rect">
            <a:avLst/>
          </a:prstGeom>
        </p:spPr>
      </p:pic>
      <p:pic>
        <p:nvPicPr>
          <p:cNvPr id="29" name="Picture 28"/>
          <p:cNvPicPr>
            <a:picLocks noChangeAspect="1"/>
          </p:cNvPicPr>
          <p:nvPr/>
        </p:nvPicPr>
        <p:blipFill>
          <a:blip r:embed="rId6"/>
          <a:stretch>
            <a:fillRect/>
          </a:stretch>
        </p:blipFill>
        <p:spPr>
          <a:xfrm>
            <a:off x="5465122" y="5322482"/>
            <a:ext cx="1687380" cy="1535518"/>
          </a:xfrm>
          <a:prstGeom prst="rect">
            <a:avLst/>
          </a:prstGeom>
        </p:spPr>
      </p:pic>
      <p:pic>
        <p:nvPicPr>
          <p:cNvPr id="30" name="Picture 29"/>
          <p:cNvPicPr>
            <a:picLocks noChangeAspect="1"/>
          </p:cNvPicPr>
          <p:nvPr/>
        </p:nvPicPr>
        <p:blipFill>
          <a:blip r:embed="rId7"/>
          <a:stretch>
            <a:fillRect/>
          </a:stretch>
        </p:blipFill>
        <p:spPr>
          <a:xfrm>
            <a:off x="7470468" y="3400881"/>
            <a:ext cx="1653633" cy="1856120"/>
          </a:xfrm>
          <a:prstGeom prst="rect">
            <a:avLst/>
          </a:prstGeom>
        </p:spPr>
      </p:pic>
      <p:sp>
        <p:nvSpPr>
          <p:cNvPr id="26" name="Right Arrow 25"/>
          <p:cNvSpPr/>
          <p:nvPr/>
        </p:nvSpPr>
        <p:spPr>
          <a:xfrm>
            <a:off x="4173777" y="4251125"/>
            <a:ext cx="1478095" cy="1924795"/>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8"/>
          <a:stretch>
            <a:fillRect/>
          </a:stretch>
        </p:blipFill>
        <p:spPr>
          <a:xfrm rot="5400000">
            <a:off x="7507122" y="4979086"/>
            <a:ext cx="1120413" cy="1676243"/>
          </a:xfrm>
          <a:prstGeom prst="rect">
            <a:avLst/>
          </a:prstGeom>
        </p:spPr>
      </p:pic>
    </p:spTree>
    <p:extLst>
      <p:ext uri="{BB962C8B-B14F-4D97-AF65-F5344CB8AC3E}">
        <p14:creationId xmlns:p14="http://schemas.microsoft.com/office/powerpoint/2010/main" val="2141561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457200" y="457200"/>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ed Rectangle 31"/>
          <p:cNvSpPr/>
          <p:nvPr/>
        </p:nvSpPr>
        <p:spPr bwMode="auto">
          <a:xfrm>
            <a:off x="457199" y="457200"/>
            <a:ext cx="3429000" cy="5715000"/>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ounded Rectangle 32"/>
          <p:cNvSpPr/>
          <p:nvPr/>
        </p:nvSpPr>
        <p:spPr bwMode="auto">
          <a:xfrm>
            <a:off x="5257800" y="455699"/>
            <a:ext cx="3429001"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bwMode="auto">
          <a:xfrm>
            <a:off x="5260906" y="457200"/>
            <a:ext cx="3429000" cy="57150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AutoShape 2"/>
          <p:cNvSpPr>
            <a:spLocks noChangeArrowheads="1"/>
          </p:cNvSpPr>
          <p:nvPr/>
        </p:nvSpPr>
        <p:spPr bwMode="auto">
          <a:xfrm>
            <a:off x="3962499" y="2568396"/>
            <a:ext cx="1143000" cy="1691640"/>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p>
            <a:endParaRPr lang="en-US">
              <a:solidFill>
                <a:srgbClr val="000000"/>
              </a:solidFill>
              <a:latin typeface="Calibri" pitchFamily="34" charset="0"/>
            </a:endParaRPr>
          </a:p>
        </p:txBody>
      </p:sp>
      <p:sp>
        <p:nvSpPr>
          <p:cNvPr id="36" name="TextBox 8"/>
          <p:cNvSpPr txBox="1">
            <a:spLocks noChangeArrowheads="1"/>
          </p:cNvSpPr>
          <p:nvPr/>
        </p:nvSpPr>
        <p:spPr bwMode="auto">
          <a:xfrm>
            <a:off x="4003417" y="3733542"/>
            <a:ext cx="832221" cy="185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800" dirty="0">
                <a:latin typeface="Calibri" pitchFamily="34" charset="0"/>
              </a:rPr>
              <a:t>Chemical change</a:t>
            </a:r>
          </a:p>
        </p:txBody>
      </p:sp>
      <p:sp>
        <p:nvSpPr>
          <p:cNvPr id="37" name="TextBox 5"/>
          <p:cNvSpPr txBox="1">
            <a:spLocks noChangeArrowheads="1"/>
          </p:cNvSpPr>
          <p:nvPr/>
        </p:nvSpPr>
        <p:spPr bwMode="auto">
          <a:xfrm>
            <a:off x="6545734" y="6126480"/>
            <a:ext cx="859343" cy="3088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Products</a:t>
            </a:r>
          </a:p>
        </p:txBody>
      </p:sp>
      <p:sp>
        <p:nvSpPr>
          <p:cNvPr id="39" name="TextBox 6"/>
          <p:cNvSpPr txBox="1">
            <a:spLocks noChangeArrowheads="1"/>
          </p:cNvSpPr>
          <p:nvPr/>
        </p:nvSpPr>
        <p:spPr bwMode="auto">
          <a:xfrm>
            <a:off x="1699381" y="6126480"/>
            <a:ext cx="939621" cy="30886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Reactants</a:t>
            </a:r>
          </a:p>
        </p:txBody>
      </p:sp>
      <p:sp>
        <p:nvSpPr>
          <p:cNvPr id="40" name="TextBox 23"/>
          <p:cNvSpPr txBox="1">
            <a:spLocks noChangeArrowheads="1"/>
          </p:cNvSpPr>
          <p:nvPr/>
        </p:nvSpPr>
        <p:spPr bwMode="auto">
          <a:xfrm>
            <a:off x="1319351" y="5607992"/>
            <a:ext cx="169969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Protein polymer</a:t>
            </a:r>
            <a:br>
              <a:rPr lang="en-US" dirty="0">
                <a:latin typeface="Calibri" pitchFamily="34" charset="0"/>
              </a:rPr>
            </a:br>
            <a:r>
              <a:rPr lang="en-US" dirty="0">
                <a:latin typeface="Calibri" pitchFamily="34" charset="0"/>
              </a:rPr>
              <a:t>(+ water)</a:t>
            </a:r>
          </a:p>
        </p:txBody>
      </p:sp>
      <p:pic>
        <p:nvPicPr>
          <p:cNvPr id="41" name="glycine"/>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955904" y="2055437"/>
            <a:ext cx="1264000" cy="1078857"/>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glycine"/>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955904" y="3656414"/>
            <a:ext cx="1264000" cy="1078857"/>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alanine"/>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897675" y="2759779"/>
            <a:ext cx="1491048" cy="1109841"/>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alanine"/>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955552" y="2811345"/>
            <a:ext cx="1491048" cy="1109841"/>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rotein"/>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rot="18955777">
            <a:off x="181819" y="2289161"/>
            <a:ext cx="3628769" cy="2419180"/>
          </a:xfrm>
          <a:prstGeom prst="rect">
            <a:avLst/>
          </a:prstGeom>
          <a:noFill/>
          <a:extLst>
            <a:ext uri="{909E8E84-426E-40dd-AFC4-6F175D3DCCD1}">
              <a14:hiddenFill xmlns="" xmlns:a14="http://schemas.microsoft.com/office/drawing/2010/main">
                <a:solidFill>
                  <a:srgbClr val="FFFFFF"/>
                </a:solidFill>
              </a14:hiddenFill>
            </a:ext>
          </a:extLst>
        </p:spPr>
      </p:pic>
      <p:pic>
        <p:nvPicPr>
          <p:cNvPr id="49" name="Picture 6" descr="C:\Documents and Settings\Craig Douglas\My Documents\for JJ\Systems &amp; Scale\molecules\water0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5493" y="1619138"/>
            <a:ext cx="731524" cy="347552"/>
          </a:xfrm>
          <a:prstGeom prst="rect">
            <a:avLst/>
          </a:prstGeom>
          <a:noFill/>
          <a:extLst>
            <a:ext uri="{909E8E84-426E-40dd-AFC4-6F175D3DCCD1}">
              <a14:hiddenFill xmlns="" xmlns:a14="http://schemas.microsoft.com/office/drawing/2010/main">
                <a:solidFill>
                  <a:srgbClr val="FFFFFF"/>
                </a:solidFill>
              </a14:hiddenFill>
            </a:ext>
          </a:extLst>
        </p:spPr>
      </p:pic>
      <p:pic>
        <p:nvPicPr>
          <p:cNvPr id="50" name="Picture 6" descr="C:\Documents and Settings\Craig Douglas\My Documents\for JJ\Systems &amp; Scale\molecules\water0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99381" y="5188435"/>
            <a:ext cx="731524" cy="347552"/>
          </a:xfrm>
          <a:prstGeom prst="rect">
            <a:avLst/>
          </a:prstGeom>
          <a:noFill/>
          <a:extLst>
            <a:ext uri="{909E8E84-426E-40dd-AFC4-6F175D3DCCD1}">
              <a14:hiddenFill xmlns="" xmlns:a14="http://schemas.microsoft.com/office/drawing/2010/main">
                <a:solidFill>
                  <a:srgbClr val="FFFFFF"/>
                </a:solidFill>
              </a14:hiddenFill>
            </a:ext>
          </a:extLst>
        </p:spPr>
      </p:pic>
      <p:pic>
        <p:nvPicPr>
          <p:cNvPr id="53" name="Picture 6" descr="C:\Documents and Settings\Craig Douglas\My Documents\for JJ\Systems &amp; Scale\molecules\water0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43647" y="4420740"/>
            <a:ext cx="731524" cy="347552"/>
          </a:xfrm>
          <a:prstGeom prst="rect">
            <a:avLst/>
          </a:prstGeom>
          <a:noFill/>
          <a:extLst>
            <a:ext uri="{909E8E84-426E-40dd-AFC4-6F175D3DCCD1}">
              <a14:hiddenFill xmlns="" xmlns:a14="http://schemas.microsoft.com/office/drawing/2010/main">
                <a:solidFill>
                  <a:srgbClr val="FFFFFF"/>
                </a:solidFill>
              </a14:hiddenFill>
            </a:ext>
          </a:extLst>
        </p:spPr>
      </p:pic>
      <p:sp>
        <p:nvSpPr>
          <p:cNvPr id="83" name="Slide Number Placeholder 6"/>
          <p:cNvSpPr>
            <a:spLocks noGrp="1"/>
          </p:cNvSpPr>
          <p:nvPr>
            <p:ph type="sldNum" sz="quarter" idx="4294967295"/>
          </p:nvPr>
        </p:nvSpPr>
        <p:spPr bwMode="auto">
          <a:xfrm>
            <a:off x="6553200" y="6411574"/>
            <a:ext cx="2133600" cy="365125"/>
          </a:xfrm>
          <a:prstGeom prst="rect">
            <a:avLst/>
          </a:prstGeom>
          <a:noFill/>
          <a:ln>
            <a:miter lim="800000"/>
            <a:headEnd/>
            <a:tailEnd/>
          </a:ln>
        </p:spPr>
        <p:txBody>
          <a:bodyPr/>
          <a:lstStyle/>
          <a:p>
            <a:fld id="{27890FA9-870A-2749-A6CC-44FEF073A283}" type="slidenum">
              <a:rPr lang="en-US" smtClean="0"/>
              <a:pPr/>
              <a:t>8</a:t>
            </a:fld>
            <a:endParaRPr lang="en-US" dirty="0"/>
          </a:p>
        </p:txBody>
      </p:sp>
      <p:sp>
        <p:nvSpPr>
          <p:cNvPr id="30" name="Title 1"/>
          <p:cNvSpPr txBox="1">
            <a:spLocks/>
          </p:cNvSpPr>
          <p:nvPr/>
        </p:nvSpPr>
        <p:spPr>
          <a:xfrm>
            <a:off x="3145198" y="594686"/>
            <a:ext cx="2879003" cy="1096628"/>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t>What happens to carbon atoms and chemical energy in digestion?</a:t>
            </a:r>
            <a:endParaRPr lang="en-US" sz="2000" b="1" dirty="0">
              <a:latin typeface="Arial" charset="0"/>
              <a:cs typeface="Arial" charset="0"/>
            </a:endParaRPr>
          </a:p>
        </p:txBody>
      </p:sp>
      <p:sp>
        <p:nvSpPr>
          <p:cNvPr id="22" name="TextBox 15"/>
          <p:cNvSpPr txBox="1">
            <a:spLocks noChangeArrowheads="1"/>
          </p:cNvSpPr>
          <p:nvPr/>
        </p:nvSpPr>
        <p:spPr bwMode="auto">
          <a:xfrm>
            <a:off x="6331641" y="5605272"/>
            <a:ext cx="12875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Amino acid </a:t>
            </a:r>
            <a:br>
              <a:rPr lang="en-US" dirty="0">
                <a:latin typeface="Calibri" pitchFamily="34" charset="0"/>
              </a:rPr>
            </a:br>
            <a:r>
              <a:rPr lang="en-US" dirty="0">
                <a:latin typeface="Calibri" pitchFamily="34" charset="0"/>
              </a:rPr>
              <a:t>monomers</a:t>
            </a:r>
          </a:p>
        </p:txBody>
      </p:sp>
    </p:spTree>
    <p:extLst>
      <p:ext uri="{BB962C8B-B14F-4D97-AF65-F5344CB8AC3E}">
        <p14:creationId xmlns:p14="http://schemas.microsoft.com/office/powerpoint/2010/main" val="17845892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6" presetClass="emph" presetSubtype="0" fill="hold" grpId="0" nodeType="withEffect">
                                  <p:stCondLst>
                                    <p:cond delay="0"/>
                                  </p:stCondLst>
                                  <p:childTnLst>
                                    <p:animScale>
                                      <p:cBhvr>
                                        <p:cTn id="12" dur="2000" fill="hold"/>
                                        <p:tgtEl>
                                          <p:spTgt spid="35"/>
                                        </p:tgtEl>
                                      </p:cBhvr>
                                      <p:by x="240000" y="240000"/>
                                    </p:animScale>
                                  </p:childTnLst>
                                </p:cTn>
                              </p:par>
                              <p:par>
                                <p:cTn id="13" presetID="7" presetClass="emph" presetSubtype="2" fill="hold" nodeType="withEffect">
                                  <p:stCondLst>
                                    <p:cond delay="0"/>
                                  </p:stCondLst>
                                  <p:childTnLst>
                                    <p:animClr clrSpc="rgb" dir="cw">
                                      <p:cBhvr>
                                        <p:cTn id="14" dur="2000" fill="hold"/>
                                        <p:tgtEl>
                                          <p:spTgt spid="35"/>
                                        </p:tgtEl>
                                        <p:attrNameLst>
                                          <p:attrName>stroke.color</p:attrName>
                                        </p:attrNameLst>
                                      </p:cBhvr>
                                      <p:to>
                                        <a:srgbClr val="00FF00"/>
                                      </p:to>
                                    </p:animClr>
                                    <p:set>
                                      <p:cBhvr>
                                        <p:cTn id="15" dur="2000" fill="hold"/>
                                        <p:tgtEl>
                                          <p:spTgt spid="35"/>
                                        </p:tgtEl>
                                        <p:attrNameLst>
                                          <p:attrName>stroke.on</p:attrName>
                                        </p:attrNameLst>
                                      </p:cBhvr>
                                      <p:to>
                                        <p:strVal val="true"/>
                                      </p:to>
                                    </p:set>
                                  </p:childTnLst>
                                </p:cTn>
                              </p:par>
                              <p:par>
                                <p:cTn id="16" presetID="6" presetClass="emph" presetSubtype="0" fill="hold" nodeType="withEffect">
                                  <p:stCondLst>
                                    <p:cond delay="0"/>
                                  </p:stCondLst>
                                  <p:childTnLst>
                                    <p:animScale>
                                      <p:cBhvr>
                                        <p:cTn id="17" dur="2000" fill="hold"/>
                                        <p:tgtEl>
                                          <p:spTgt spid="36">
                                            <p:txEl>
                                              <p:pRg st="0" end="0"/>
                                            </p:txEl>
                                          </p:spTgt>
                                        </p:tgtEl>
                                      </p:cBhvr>
                                      <p:by x="200000" y="200000"/>
                                    </p:animScale>
                                  </p:childTnLst>
                                </p:cTn>
                              </p:par>
                              <p:par>
                                <p:cTn id="18" presetID="0" presetClass="path" presetSubtype="0" fill="hold" grpId="0" nodeType="withEffect">
                                  <p:stCondLst>
                                    <p:cond delay="0"/>
                                  </p:stCondLst>
                                  <p:childTnLst>
                                    <p:animMotion origin="layout" path="M 2.22222E-6 4.07407E-6 L 2.22222E-6 0.09976 " pathEditMode="relative" rAng="0" ptsTypes="AA">
                                      <p:cBhvr>
                                        <p:cTn id="19" dur="2000" fill="hold"/>
                                        <p:tgtEl>
                                          <p:spTgt spid="36">
                                            <p:txEl>
                                              <p:pRg st="0" end="0"/>
                                            </p:txEl>
                                          </p:spTgt>
                                        </p:tgtEl>
                                        <p:attrNameLst>
                                          <p:attrName>ppt_x</p:attrName>
                                          <p:attrName>ppt_y</p:attrName>
                                        </p:attrNameLst>
                                      </p:cBhvr>
                                      <p:rCtr x="0" y="4977"/>
                                    </p:animMotion>
                                  </p:childTnLst>
                                </p:cTn>
                              </p:par>
                              <p:par>
                                <p:cTn id="20" presetID="3" presetClass="emph" presetSubtype="2" fill="hold" grpId="1" nodeType="withEffect">
                                  <p:stCondLst>
                                    <p:cond delay="0"/>
                                  </p:stCondLst>
                                  <p:childTnLst>
                                    <p:animClr clrSpc="rgb" dir="cw">
                                      <p:cBhvr override="childStyle">
                                        <p:cTn id="21" dur="2000" fill="hold"/>
                                        <p:tgtEl>
                                          <p:spTgt spid="36">
                                            <p:txEl>
                                              <p:pRg st="0" end="0"/>
                                            </p:txEl>
                                          </p:spTgt>
                                        </p:tgtEl>
                                        <p:attrNameLst>
                                          <p:attrName>style.color</p:attrName>
                                        </p:attrNameLst>
                                      </p:cBhvr>
                                      <p:to>
                                        <a:srgbClr val="00FF00"/>
                                      </p:to>
                                    </p:animClr>
                                  </p:childTnLst>
                                </p:cTn>
                              </p:par>
                              <p:par>
                                <p:cTn id="22" presetID="3" presetClass="emph" presetSubtype="2" fill="hold" nodeType="withEffect">
                                  <p:stCondLst>
                                    <p:cond delay="0"/>
                                  </p:stCondLst>
                                  <p:childTnLst>
                                    <p:animClr clrSpc="rgb" dir="cw">
                                      <p:cBhvr override="childStyle">
                                        <p:cTn id="23" dur="2000" fill="hold"/>
                                        <p:tgtEl>
                                          <p:spTgt spid="39">
                                            <p:txEl>
                                              <p:pRg st="0" end="0"/>
                                            </p:txEl>
                                          </p:spTgt>
                                        </p:tgtEl>
                                        <p:attrNameLst>
                                          <p:attrName>style.color</p:attrName>
                                        </p:attrNameLst>
                                      </p:cBhvr>
                                      <p:to>
                                        <a:srgbClr val="0070C0"/>
                                      </p:to>
                                    </p:animClr>
                                  </p:childTnLst>
                                </p:cTn>
                              </p:par>
                              <p:par>
                                <p:cTn id="24" presetID="3" presetClass="emph" presetSubtype="2" fill="hold" nodeType="withEffect">
                                  <p:stCondLst>
                                    <p:cond delay="0"/>
                                  </p:stCondLst>
                                  <p:childTnLst>
                                    <p:animClr clrSpc="rgb" dir="cw">
                                      <p:cBhvr override="childStyle">
                                        <p:cTn id="25" dur="2000" fill="hold"/>
                                        <p:tgtEl>
                                          <p:spTgt spid="37">
                                            <p:txEl>
                                              <p:pRg st="0" end="0"/>
                                            </p:txEl>
                                          </p:spTgt>
                                        </p:tgtEl>
                                        <p:attrNameLst>
                                          <p:attrName>style.color</p:attrName>
                                        </p:attrNameLst>
                                      </p:cBhvr>
                                      <p:to>
                                        <a:srgbClr val="FF0000"/>
                                      </p:to>
                                    </p:animClr>
                                  </p:childTnLst>
                                </p:cTn>
                              </p:par>
                            </p:childTnLst>
                          </p:cTn>
                        </p:par>
                        <p:par>
                          <p:cTn id="26" fill="hold">
                            <p:stCondLst>
                              <p:cond delay="2000"/>
                            </p:stCondLst>
                            <p:childTnLst>
                              <p:par>
                                <p:cTn id="27" presetID="0" presetClass="path" presetSubtype="0" accel="50000" decel="50000" fill="hold" nodeType="afterEffect">
                                  <p:stCondLst>
                                    <p:cond delay="0"/>
                                  </p:stCondLst>
                                  <p:childTnLst>
                                    <p:animMotion origin="layout" path="M 3.88889E-6 4.81481E-6 L 0.26076 -0.02755 " pathEditMode="relative" rAng="0" ptsTypes="AA">
                                      <p:cBhvr>
                                        <p:cTn id="28" dur="2000" fill="hold"/>
                                        <p:tgtEl>
                                          <p:spTgt spid="47"/>
                                        </p:tgtEl>
                                        <p:attrNameLst>
                                          <p:attrName>ppt_x</p:attrName>
                                          <p:attrName>ppt_y</p:attrName>
                                        </p:attrNameLst>
                                      </p:cBhvr>
                                      <p:rCtr x="13038" y="-1389"/>
                                    </p:animMotion>
                                  </p:childTnLst>
                                </p:cTn>
                              </p:par>
                              <p:par>
                                <p:cTn id="29" presetID="0" presetClass="path" presetSubtype="0" accel="50000" decel="50000" fill="hold" nodeType="withEffect">
                                  <p:stCondLst>
                                    <p:cond delay="0"/>
                                  </p:stCondLst>
                                  <p:childTnLst>
                                    <p:animMotion origin="layout" path="M -0.00052 2.22222E-6 L 0.26164 0.12153 " pathEditMode="relative" rAng="0" ptsTypes="AA">
                                      <p:cBhvr>
                                        <p:cTn id="30" dur="2000" fill="hold"/>
                                        <p:tgtEl>
                                          <p:spTgt spid="49"/>
                                        </p:tgtEl>
                                        <p:attrNameLst>
                                          <p:attrName>ppt_x</p:attrName>
                                          <p:attrName>ppt_y</p:attrName>
                                        </p:attrNameLst>
                                      </p:cBhvr>
                                      <p:rCtr x="13108" y="6065"/>
                                    </p:animMotion>
                                  </p:childTnLst>
                                </p:cTn>
                              </p:par>
                              <p:par>
                                <p:cTn id="31" presetID="0" presetClass="path" presetSubtype="0" accel="50000" decel="50000" fill="hold" nodeType="withEffect">
                                  <p:stCondLst>
                                    <p:cond delay="0"/>
                                  </p:stCondLst>
                                  <p:childTnLst>
                                    <p:animMotion origin="layout" path="M 4.44444E-6 1.48148E-6 L 0.24965 -0.12708 " pathEditMode="relative" rAng="0" ptsTypes="AA">
                                      <p:cBhvr>
                                        <p:cTn id="32" dur="2000" fill="hold"/>
                                        <p:tgtEl>
                                          <p:spTgt spid="53"/>
                                        </p:tgtEl>
                                        <p:attrNameLst>
                                          <p:attrName>ppt_x</p:attrName>
                                          <p:attrName>ppt_y</p:attrName>
                                        </p:attrNameLst>
                                      </p:cBhvr>
                                      <p:rCtr x="12483" y="-6366"/>
                                    </p:animMotion>
                                  </p:childTnLst>
                                </p:cTn>
                              </p:par>
                              <p:par>
                                <p:cTn id="33" presetID="0" presetClass="path" presetSubtype="0" accel="50000" decel="50000" fill="hold" nodeType="withEffect">
                                  <p:stCondLst>
                                    <p:cond delay="0"/>
                                  </p:stCondLst>
                                  <p:childTnLst>
                                    <p:animMotion origin="layout" path="M 1.94444E-6 1.48148E-6 L 0.3283 -0.15463 " pathEditMode="relative" rAng="0" ptsTypes="AA">
                                      <p:cBhvr>
                                        <p:cTn id="34" dur="2000" fill="hold"/>
                                        <p:tgtEl>
                                          <p:spTgt spid="50"/>
                                        </p:tgtEl>
                                        <p:attrNameLst>
                                          <p:attrName>ppt_x</p:attrName>
                                          <p:attrName>ppt_y</p:attrName>
                                        </p:attrNameLst>
                                      </p:cBhvr>
                                      <p:rCtr x="16406" y="-7731"/>
                                    </p:animMotion>
                                  </p:childTnLst>
                                </p:cTn>
                              </p:par>
                            </p:childTnLst>
                          </p:cTn>
                        </p:par>
                        <p:par>
                          <p:cTn id="35" fill="hold">
                            <p:stCondLst>
                              <p:cond delay="4000"/>
                            </p:stCondLst>
                            <p:childTnLst>
                              <p:par>
                                <p:cTn id="36" presetID="0" presetClass="path" presetSubtype="0" accel="50000" decel="50000" fill="hold" nodeType="afterEffect">
                                  <p:stCondLst>
                                    <p:cond delay="0"/>
                                  </p:stCondLst>
                                  <p:childTnLst>
                                    <p:animMotion origin="layout" path="M 0.26076 -0.02755 C 0.26163 -0.03056 0.26319 -0.04028 0.26493 -0.03125 C 0.26475 -0.02963 0.26458 -0.02801 0.26423 -0.02662 C 0.26389 -0.02523 0.26389 -0.02269 0.26284 -0.02292 C 0.26093 -0.02361 0.26007 -0.02662 0.25868 -0.02847 C 0.25798 -0.0294 0.25659 -0.03125 0.25659 -0.03102 C 0.25746 -0.02755 0.26493 -0.0213 0.25937 -0.02384 C 0.2592 -0.02477 0.25798 -0.02708 0.25868 -0.02662 C 0.25972 -0.02593 0.26007 -0.02407 0.26076 -0.02292 C 0.26215 -0.02107 0.26493 -0.01736 0.26493 -0.01713 C 0.26371 -0.02222 0.26441 -0.02407 0.26076 -0.02662 C 0.26007 -0.02639 0.25868 -0.02477 0.25868 -0.02569 C 0.25868 -0.02685 0.26076 -0.02755 0.26076 -0.02732 Z " pathEditMode="relative" rAng="0" ptsTypes="fffffffffffff">
                                      <p:cBhvr>
                                        <p:cTn id="37" dur="2000" fill="hold"/>
                                        <p:tgtEl>
                                          <p:spTgt spid="47"/>
                                        </p:tgtEl>
                                        <p:attrNameLst>
                                          <p:attrName>ppt_x</p:attrName>
                                          <p:attrName>ppt_y</p:attrName>
                                        </p:attrNameLst>
                                      </p:cBhvr>
                                      <p:rCtr x="0" y="-139"/>
                                    </p:animMotion>
                                  </p:childTnLst>
                                </p:cTn>
                              </p:par>
                              <p:par>
                                <p:cTn id="38" presetID="0" presetClass="path" presetSubtype="0" accel="50000" decel="50000" fill="hold" nodeType="withEffect">
                                  <p:stCondLst>
                                    <p:cond delay="0"/>
                                  </p:stCondLst>
                                  <p:childTnLst>
                                    <p:animMotion origin="layout" path="M 0.26164 0.12152 C 0.26181 0.12013 0.26233 0.1155 0.26303 0.11967 C 0.26181 0.12199 0.26164 0.1199 0.2599 0.11921 C 0.26094 0.1206 0.26372 0.12199 0.26164 0.12291 C 0.25921 0.12175 0.26146 0.125 0.25921 0.12291 C 0.25973 0.11967 0.25973 0.1206 0.26164 0.12152 Z " pathEditMode="relative" rAng="0" ptsTypes="ffffff">
                                      <p:cBhvr>
                                        <p:cTn id="39" dur="2000" fill="hold"/>
                                        <p:tgtEl>
                                          <p:spTgt spid="49"/>
                                        </p:tgtEl>
                                        <p:attrNameLst>
                                          <p:attrName>ppt_x</p:attrName>
                                          <p:attrName>ppt_y</p:attrName>
                                        </p:attrNameLst>
                                      </p:cBhvr>
                                      <p:rCtr x="-17" y="-139"/>
                                    </p:animMotion>
                                  </p:childTnLst>
                                </p:cTn>
                              </p:par>
                              <p:par>
                                <p:cTn id="40" presetID="0" presetClass="path" presetSubtype="0" accel="50000" decel="50000" fill="hold" nodeType="withEffect">
                                  <p:stCondLst>
                                    <p:cond delay="0"/>
                                  </p:stCondLst>
                                  <p:childTnLst>
                                    <p:animMotion origin="layout" path="M 0.24965 -0.12708 C 0.25017 -0.12917 0.25121 -0.13056 0.25174 -0.12755 C 0.25087 -0.12431 0.25174 -0.12454 0.25 -0.12523 C 0.24913 -0.12685 0.24861 -0.12732 0.24722 -0.12801 C 0.2467 -0.12986 0.24705 -0.13218 0.24826 -0.12894 C 0.24878 -0.12408 0.24878 -0.12708 0.24965 -0.1294 C 0.25 -0.12871 0.25052 -0.12338 0.24965 -0.12708 Z " pathEditMode="relative" rAng="0" ptsTypes="fffffff">
                                      <p:cBhvr>
                                        <p:cTn id="41" dur="2000" fill="hold"/>
                                        <p:tgtEl>
                                          <p:spTgt spid="53"/>
                                        </p:tgtEl>
                                        <p:attrNameLst>
                                          <p:attrName>ppt_x</p:attrName>
                                          <p:attrName>ppt_y</p:attrName>
                                        </p:attrNameLst>
                                      </p:cBhvr>
                                      <p:rCtr x="-52" y="-69"/>
                                    </p:animMotion>
                                  </p:childTnLst>
                                </p:cTn>
                              </p:par>
                              <p:par>
                                <p:cTn id="42" presetID="0" presetClass="path" presetSubtype="0" accel="50000" decel="50000" fill="hold" nodeType="withEffect">
                                  <p:stCondLst>
                                    <p:cond delay="0"/>
                                  </p:stCondLst>
                                  <p:childTnLst>
                                    <p:animMotion origin="layout" path="M 0.3283 -0.15463 C 0.32899 -0.15672 0.32934 -0.15857 0.33107 -0.15926 C 0.33177 -0.15811 0.33246 -0.1551 0.33246 -0.15487 C 0.33229 -0.15371 0.33281 -0.15209 0.33212 -0.15093 C 0.33177 -0.15024 0.3309 -0.15139 0.33038 -0.15186 C 0.32864 -0.15371 0.32743 -0.15649 0.32552 -0.15834 C 0.325 -0.1595 0.32187 -0.1632 0.32448 -0.15787 C 0.32587 -0.1551 0.32604 -0.15533 0.3276 -0.15463 C 0.32916 -0.1551 0.3316 -0.15926 0.32899 -0.15695 C 0.32882 -0.15649 0.32847 -0.15602 0.3283 -0.15556 C 0.32812 -0.15487 0.3276 -0.15417 0.32795 -0.15371 C 0.32812 -0.15348 0.32934 -0.15417 0.33073 -0.15556 C 0.33073 -0.15533 0.33316 -0.15787 0.33316 -0.15834 C 0.33316 -0.1588 0.33246 -0.15811 0.33212 -0.15787 C 0.33055 -0.15533 0.33142 -0.15024 0.33003 -0.15649 C 0.32864 -0.15579 0.32916 -0.15649 0.3283 -0.15463 Z " pathEditMode="relative" rAng="0" ptsTypes="ffffffffffffffff">
                                      <p:cBhvr>
                                        <p:cTn id="43" dur="2000" fill="hold"/>
                                        <p:tgtEl>
                                          <p:spTgt spid="50"/>
                                        </p:tgtEl>
                                        <p:attrNameLst>
                                          <p:attrName>ppt_x</p:attrName>
                                          <p:attrName>ppt_y</p:attrName>
                                        </p:attrNameLst>
                                      </p:cBhvr>
                                      <p:rCtr x="-87" y="-208"/>
                                    </p:animMotion>
                                  </p:childTnLst>
                                </p:cTn>
                              </p:par>
                              <p:par>
                                <p:cTn id="44" presetID="10" presetClass="exit" presetSubtype="0" fill="hold" nodeType="withEffect">
                                  <p:stCondLst>
                                    <p:cond delay="1500"/>
                                  </p:stCondLst>
                                  <p:childTnLst>
                                    <p:animEffect transition="out" filter="fade">
                                      <p:cBhvr>
                                        <p:cTn id="45" dur="500"/>
                                        <p:tgtEl>
                                          <p:spTgt spid="47"/>
                                        </p:tgtEl>
                                      </p:cBhvr>
                                    </p:animEffect>
                                    <p:set>
                                      <p:cBhvr>
                                        <p:cTn id="46" dur="1" fill="hold">
                                          <p:stCondLst>
                                            <p:cond delay="499"/>
                                          </p:stCondLst>
                                        </p:cTn>
                                        <p:tgtEl>
                                          <p:spTgt spid="47"/>
                                        </p:tgtEl>
                                        <p:attrNameLst>
                                          <p:attrName>style.visibility</p:attrName>
                                        </p:attrNameLst>
                                      </p:cBhvr>
                                      <p:to>
                                        <p:strVal val="hidden"/>
                                      </p:to>
                                    </p:set>
                                  </p:childTnLst>
                                </p:cTn>
                              </p:par>
                              <p:par>
                                <p:cTn id="47" presetID="10" presetClass="exit" presetSubtype="0" fill="hold" nodeType="withEffect">
                                  <p:stCondLst>
                                    <p:cond delay="1500"/>
                                  </p:stCondLst>
                                  <p:childTnLst>
                                    <p:animEffect transition="out" filter="fade">
                                      <p:cBhvr>
                                        <p:cTn id="48" dur="500"/>
                                        <p:tgtEl>
                                          <p:spTgt spid="49"/>
                                        </p:tgtEl>
                                      </p:cBhvr>
                                    </p:animEffect>
                                    <p:set>
                                      <p:cBhvr>
                                        <p:cTn id="49" dur="1" fill="hold">
                                          <p:stCondLst>
                                            <p:cond delay="499"/>
                                          </p:stCondLst>
                                        </p:cTn>
                                        <p:tgtEl>
                                          <p:spTgt spid="49"/>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53"/>
                                        </p:tgtEl>
                                      </p:cBhvr>
                                    </p:animEffect>
                                    <p:set>
                                      <p:cBhvr>
                                        <p:cTn id="52" dur="1" fill="hold">
                                          <p:stCondLst>
                                            <p:cond delay="499"/>
                                          </p:stCondLst>
                                        </p:cTn>
                                        <p:tgtEl>
                                          <p:spTgt spid="53"/>
                                        </p:tgtEl>
                                        <p:attrNameLst>
                                          <p:attrName>style.visibility</p:attrName>
                                        </p:attrNameLst>
                                      </p:cBhvr>
                                      <p:to>
                                        <p:strVal val="hidden"/>
                                      </p:to>
                                    </p:set>
                                  </p:childTnLst>
                                </p:cTn>
                              </p:par>
                              <p:par>
                                <p:cTn id="53" presetID="10" presetClass="exit" presetSubtype="0" fill="hold" nodeType="withEffect">
                                  <p:stCondLst>
                                    <p:cond delay="1500"/>
                                  </p:stCondLst>
                                  <p:childTnLst>
                                    <p:animEffect transition="out" filter="fade">
                                      <p:cBhvr>
                                        <p:cTn id="54" dur="500"/>
                                        <p:tgtEl>
                                          <p:spTgt spid="50"/>
                                        </p:tgtEl>
                                      </p:cBhvr>
                                    </p:animEffect>
                                    <p:set>
                                      <p:cBhvr>
                                        <p:cTn id="55" dur="1" fill="hold">
                                          <p:stCondLst>
                                            <p:cond delay="499"/>
                                          </p:stCondLst>
                                        </p:cTn>
                                        <p:tgtEl>
                                          <p:spTgt spid="50"/>
                                        </p:tgtEl>
                                        <p:attrNameLst>
                                          <p:attrName>style.visibility</p:attrName>
                                        </p:attrNameLst>
                                      </p:cBhvr>
                                      <p:to>
                                        <p:strVal val="hidden"/>
                                      </p:to>
                                    </p:set>
                                  </p:childTnLst>
                                </p:cTn>
                              </p:par>
                            </p:childTnLst>
                          </p:cTn>
                        </p:par>
                        <p:par>
                          <p:cTn id="56" fill="hold">
                            <p:stCondLst>
                              <p:cond delay="6000"/>
                            </p:stCondLst>
                            <p:childTnLst>
                              <p:par>
                                <p:cTn id="57" presetID="10" presetClass="entr" presetSubtype="0"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par>
                                <p:cTn id="60" presetID="10" presetClass="entr" presetSubtype="0" fill="hold"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par>
                                <p:cTn id="66" presetID="10" presetClass="entr" presetSubtype="0" fill="hold"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par>
                                <p:cTn id="69" presetID="0" presetClass="path" presetSubtype="0" accel="50000" decel="50000" fill="hold" nodeType="withEffect">
                                  <p:stCondLst>
                                    <p:cond delay="0"/>
                                  </p:stCondLst>
                                  <p:childTnLst>
                                    <p:animMotion origin="layout" path="M 2.22222E-6 2.96296E-6 C -0.0007 0.003 -0.00035 0.00393 -0.00139 0.00138 C -0.00191 0.00023 -0.00191 -0.00186 -0.00278 -0.00186 C -0.00347 -0.00186 -0.00209 2.96296E-6 -0.00139 0.00046 C 0.00017 0.00162 0.00173 0.00185 0.00347 0.00231 C 0.00278 0.00162 -0.0033 -0.00371 -0.00035 -0.00232 C 0.00035 -0.00255 0.00104 -0.00278 0.00173 -0.00278 C 0.00208 -0.00278 0.00087 -0.00278 0.00069 -0.00232 C 2.22222E-6 -0.00116 -0.00087 0.00092 -0.00035 0.00231 C -0.00018 0.003 0.00069 0.00115 0.00069 0.00046 C 0.00069 2.96296E-6 2.22222E-6 0.00162 -0.00035 0.00138 C -0.0007 0.00115 -0.00018 0.00046 2.22222E-6 2.96296E-6 Z " pathEditMode="relative" ptsTypes="ffffffffffff">
                                      <p:cBhvr>
                                        <p:cTn id="70" dur="2000" fill="hold"/>
                                        <p:tgtEl>
                                          <p:spTgt spid="44"/>
                                        </p:tgtEl>
                                        <p:attrNameLst>
                                          <p:attrName>ppt_x</p:attrName>
                                          <p:attrName>ppt_y</p:attrName>
                                        </p:attrNameLst>
                                      </p:cBhvr>
                                    </p:animMotion>
                                  </p:childTnLst>
                                </p:cTn>
                              </p:par>
                              <p:par>
                                <p:cTn id="71" presetID="0" presetClass="path" presetSubtype="0" accel="50000" decel="50000" fill="hold" nodeType="withEffect">
                                  <p:stCondLst>
                                    <p:cond delay="0"/>
                                  </p:stCondLst>
                                  <p:childTnLst>
                                    <p:animMotion origin="layout" path="M 4.44444E-6 3.7037E-7 C -0.00261 -0.00139 -0.00556 -0.00209 -0.00799 -0.00417 C -0.00608 -0.00556 -0.00452 -0.00463 -0.00243 -0.00417 C -0.00209 -0.00394 -0.00157 -0.00371 -0.00139 -0.00324 C -0.00105 -0.00232 -0.00157 -0.0007 -0.00105 3.7037E-7 C -0.0007 0.00046 -0.00035 -0.00093 4.44444E-6 -0.00139 C 0.00052 -0.00185 0.00312 -0.0051 0.00347 -0.0051 C 0.00382 -0.0051 0.00295 -0.00417 0.00277 -0.00371 C 0.0026 -0.00347 0.00208 -0.00047 0.00208 -0.00047 C 0.00243 3.7037E-7 0.00277 -0.00116 0.00312 -0.00139 C 0.00451 -0.00255 0.00434 -0.00232 0.0059 -0.00278 C 0.00659 0.00023 0.00503 0.00416 0.00277 0.00509 C 0.00138 0.00393 0.00052 0.00208 -0.0007 0.00046 C -0.00122 -0.00209 -0.00139 -0.00185 4.44444E-6 3.7037E-7 Z " pathEditMode="relative" ptsTypes="ffffffffffffff">
                                      <p:cBhvr>
                                        <p:cTn id="72" dur="2000" fill="hold"/>
                                        <p:tgtEl>
                                          <p:spTgt spid="46"/>
                                        </p:tgtEl>
                                        <p:attrNameLst>
                                          <p:attrName>ppt_x</p:attrName>
                                          <p:attrName>ppt_y</p:attrName>
                                        </p:attrNameLst>
                                      </p:cBhvr>
                                    </p:animMotion>
                                  </p:childTnLst>
                                </p:cTn>
                              </p:par>
                              <p:par>
                                <p:cTn id="73" presetID="0" presetClass="path" presetSubtype="0" accel="50000" decel="50000" fill="hold" nodeType="withEffect">
                                  <p:stCondLst>
                                    <p:cond delay="0"/>
                                  </p:stCondLst>
                                  <p:childTnLst>
                                    <p:animMotion origin="layout" path="M 1.66667E-6 -7.40741E-7 C 0.00278 -0.00255 0.00121 0.0037 0.00104 0.00509 C 0.00017 0.00255 -0.00087 0.00185 -0.00243 -7.40741E-7 C -0.00278 -0.00046 -0.00399 -0.00139 -0.00347 -0.00139 C -0.00243 -0.00139 -0.00174 0.00023 -0.0007 0.00093 C 0.00087 0.00069 0.00521 -0.00023 0.00104 -0.00139 C 1.66667E-6 -0.00046 -0.00208 0.00394 -0.00139 0.00093 C 0.00017 0.00139 0.00087 0.00324 0.00139 0.00093 C 0.00017 0.00046 0.00052 0.00069 1.66667E-6 -7.40741E-7 Z " pathEditMode="relative" ptsTypes="fffffffff">
                                      <p:cBhvr>
                                        <p:cTn id="74" dur="2000" fill="hold"/>
                                        <p:tgtEl>
                                          <p:spTgt spid="41"/>
                                        </p:tgtEl>
                                        <p:attrNameLst>
                                          <p:attrName>ppt_x</p:attrName>
                                          <p:attrName>ppt_y</p:attrName>
                                        </p:attrNameLst>
                                      </p:cBhvr>
                                    </p:animMotion>
                                  </p:childTnLst>
                                </p:cTn>
                              </p:par>
                              <p:par>
                                <p:cTn id="75" presetID="0" presetClass="path" presetSubtype="0" accel="50000" decel="50000" fill="hold" nodeType="withEffect">
                                  <p:stCondLst>
                                    <p:cond delay="0"/>
                                  </p:stCondLst>
                                  <p:childTnLst>
                                    <p:animMotion origin="layout" path="M 1.66667E-6 3.7037E-6 C -0.00017 -0.00185 -0.00139 -0.00625 0.00104 -0.00509 C 0.00052 -0.00324 1.66667E-6 -0.00301 -0.00139 -0.00232 C -0.00208 -0.00255 -0.00521 -0.00347 -0.00521 -0.00509 C -0.00521 -0.00556 -0.00451 -0.00486 -0.00416 -0.00463 C -0.00347 -0.00417 -0.00278 -0.00324 -0.00208 -0.00278 C -0.00035 -0.00162 -0.00104 -0.00232 0.00035 -0.00093 C 0.00139 -0.00139 0.00538 -0.00509 0.00209 -0.00278 C 0.00156 -0.00185 0.00122 -0.00093 0.0007 3.7037E-6 C 0.00035 0.00069 0.00052 -0.00162 0.00035 -0.00232 C 0.00018 -0.00278 -0.00035 -0.00347 1.66667E-6 -0.00371 C 0.00035 -0.00417 0.00087 -0.00347 0.00139 -0.00324 C 0.00209 -0.00232 0.00399 -0.00185 0.00347 -0.00093 C 0.00278 0.00023 0.00087 3.7037E-6 1.66667E-6 3.7037E-6 Z " pathEditMode="relative" ptsTypes="ffffffffffffff">
                                      <p:cBhvr>
                                        <p:cTn id="76" dur="2000" fill="hold"/>
                                        <p:tgtEl>
                                          <p:spTgt spid="45"/>
                                        </p:tgtEl>
                                        <p:attrNameLst>
                                          <p:attrName>ppt_x</p:attrName>
                                          <p:attrName>ppt_y</p:attrName>
                                        </p:attrNameLst>
                                      </p:cBhvr>
                                    </p:animMotion>
                                  </p:childTnLst>
                                </p:cTn>
                              </p:par>
                            </p:childTnLst>
                          </p:cTn>
                        </p:par>
                        <p:par>
                          <p:cTn id="77" fill="hold">
                            <p:stCondLst>
                              <p:cond delay="8000"/>
                            </p:stCondLst>
                            <p:childTnLst>
                              <p:par>
                                <p:cTn id="78" presetID="0" presetClass="path" presetSubtype="0" accel="50000" decel="50000" fill="hold" nodeType="afterEffect">
                                  <p:stCondLst>
                                    <p:cond delay="0"/>
                                  </p:stCondLst>
                                  <p:childTnLst>
                                    <p:animMotion origin="layout" path="M 1.66667E-6 2.10502E-6 L 0.27986 -0.20426 " pathEditMode="relative" rAng="0" ptsTypes="AA">
                                      <p:cBhvr>
                                        <p:cTn id="79" dur="2000" fill="hold"/>
                                        <p:tgtEl>
                                          <p:spTgt spid="41"/>
                                        </p:tgtEl>
                                        <p:attrNameLst>
                                          <p:attrName>ppt_x</p:attrName>
                                          <p:attrName>ppt_y</p:attrName>
                                        </p:attrNameLst>
                                      </p:cBhvr>
                                      <p:rCtr x="13993" y="-10224"/>
                                    </p:animMotion>
                                  </p:childTnLst>
                                </p:cTn>
                              </p:par>
                              <p:par>
                                <p:cTn id="80" presetID="0" presetClass="path" presetSubtype="0" accel="50000" decel="50000" fill="hold" nodeType="withEffect">
                                  <p:stCondLst>
                                    <p:cond delay="0"/>
                                  </p:stCondLst>
                                  <p:childTnLst>
                                    <p:animMotion origin="layout" path="M -2.22222E-6 -1.85185E-6 L 0.26736 -0.07153 " pathEditMode="relative" rAng="0" ptsTypes="AA">
                                      <p:cBhvr>
                                        <p:cTn id="81" dur="2000" fill="hold"/>
                                        <p:tgtEl>
                                          <p:spTgt spid="45"/>
                                        </p:tgtEl>
                                        <p:attrNameLst>
                                          <p:attrName>ppt_x</p:attrName>
                                          <p:attrName>ppt_y</p:attrName>
                                        </p:attrNameLst>
                                      </p:cBhvr>
                                      <p:rCtr x="13368" y="-3588"/>
                                    </p:animMotion>
                                  </p:childTnLst>
                                </p:cTn>
                              </p:par>
                              <p:par>
                                <p:cTn id="82" presetID="0" presetClass="path" presetSubtype="0" accel="50000" decel="50000" fill="hold" nodeType="withEffect">
                                  <p:stCondLst>
                                    <p:cond delay="0"/>
                                  </p:stCondLst>
                                  <p:childTnLst>
                                    <p:animMotion origin="layout" path="M -5.55556E-7 -2.96296E-6 L 0.24219 0.14306 " pathEditMode="relative" rAng="0" ptsTypes="AA">
                                      <p:cBhvr>
                                        <p:cTn id="83" dur="2000" fill="hold"/>
                                        <p:tgtEl>
                                          <p:spTgt spid="44"/>
                                        </p:tgtEl>
                                        <p:attrNameLst>
                                          <p:attrName>ppt_x</p:attrName>
                                          <p:attrName>ppt_y</p:attrName>
                                        </p:attrNameLst>
                                      </p:cBhvr>
                                      <p:rCtr x="12101" y="7153"/>
                                    </p:animMotion>
                                  </p:childTnLst>
                                </p:cTn>
                              </p:par>
                              <p:par>
                                <p:cTn id="84" presetID="0" presetClass="path" presetSubtype="0" accel="50000" decel="50000" fill="hold" nodeType="withEffect">
                                  <p:stCondLst>
                                    <p:cond delay="0"/>
                                  </p:stCondLst>
                                  <p:childTnLst>
                                    <p:animMotion origin="layout" path="M 5.55556E-7 -4.44444E-6 L 0.22621 0.08681 " pathEditMode="relative" rAng="0" ptsTypes="AA">
                                      <p:cBhvr>
                                        <p:cTn id="85" dur="2000" fill="hold"/>
                                        <p:tgtEl>
                                          <p:spTgt spid="46"/>
                                        </p:tgtEl>
                                        <p:attrNameLst>
                                          <p:attrName>ppt_x</p:attrName>
                                          <p:attrName>ppt_y</p:attrName>
                                        </p:attrNameLst>
                                      </p:cBhvr>
                                      <p:rCtr x="11302" y="4329"/>
                                    </p:animMotion>
                                  </p:childTnLst>
                                </p:cTn>
                              </p:par>
                            </p:childTnLst>
                          </p:cTn>
                        </p:par>
                        <p:par>
                          <p:cTn id="86" fill="hold">
                            <p:stCondLst>
                              <p:cond delay="10000"/>
                            </p:stCondLst>
                            <p:childTnLst>
                              <p:par>
                                <p:cTn id="87" presetID="10" presetClass="exit" presetSubtype="0" fill="hold" grpId="1" nodeType="afterEffect">
                                  <p:stCondLst>
                                    <p:cond delay="0"/>
                                  </p:stCondLst>
                                  <p:childTnLst>
                                    <p:animEffect transition="out" filter="fade">
                                      <p:cBhvr>
                                        <p:cTn id="88" dur="2000"/>
                                        <p:tgtEl>
                                          <p:spTgt spid="32"/>
                                        </p:tgtEl>
                                      </p:cBhvr>
                                    </p:animEffect>
                                    <p:set>
                                      <p:cBhvr>
                                        <p:cTn id="89" dur="1" fill="hold">
                                          <p:stCondLst>
                                            <p:cond delay="1999"/>
                                          </p:stCondLst>
                                        </p:cTn>
                                        <p:tgtEl>
                                          <p:spTgt spid="3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34"/>
                                        </p:tgtEl>
                                      </p:cBhvr>
                                    </p:animEffect>
                                    <p:set>
                                      <p:cBhvr>
                                        <p:cTn id="92" dur="1" fill="hold">
                                          <p:stCondLst>
                                            <p:cond delay="1999"/>
                                          </p:stCondLst>
                                        </p:cTn>
                                        <p:tgtEl>
                                          <p:spTgt spid="34"/>
                                        </p:tgtEl>
                                        <p:attrNameLst>
                                          <p:attrName>style.visibility</p:attrName>
                                        </p:attrNameLst>
                                      </p:cBhvr>
                                      <p:to>
                                        <p:strVal val="hidden"/>
                                      </p:to>
                                    </p:set>
                                  </p:childTnLst>
                                </p:cTn>
                              </p:par>
                              <p:par>
                                <p:cTn id="93" presetID="6" presetClass="emph" presetSubtype="0" fill="hold" grpId="1" nodeType="withEffect">
                                  <p:stCondLst>
                                    <p:cond delay="0"/>
                                  </p:stCondLst>
                                  <p:childTnLst>
                                    <p:animScale>
                                      <p:cBhvr>
                                        <p:cTn id="94" dur="2000" fill="hold"/>
                                        <p:tgtEl>
                                          <p:spTgt spid="35"/>
                                        </p:tgtEl>
                                      </p:cBhvr>
                                      <p:by x="41600" y="41600"/>
                                    </p:animScale>
                                  </p:childTnLst>
                                </p:cTn>
                              </p:par>
                              <p:par>
                                <p:cTn id="95" presetID="7" presetClass="emph" presetSubtype="2" fill="hold" nodeType="withEffect">
                                  <p:stCondLst>
                                    <p:cond delay="0"/>
                                  </p:stCondLst>
                                  <p:childTnLst>
                                    <p:animClr clrSpc="rgb" dir="cw">
                                      <p:cBhvr>
                                        <p:cTn id="96" dur="2000" fill="hold"/>
                                        <p:tgtEl>
                                          <p:spTgt spid="35"/>
                                        </p:tgtEl>
                                        <p:attrNameLst>
                                          <p:attrName>stroke.color</p:attrName>
                                        </p:attrNameLst>
                                      </p:cBhvr>
                                      <p:to>
                                        <a:schemeClr val="tx1"/>
                                      </p:to>
                                    </p:animClr>
                                    <p:set>
                                      <p:cBhvr>
                                        <p:cTn id="97" dur="2000" fill="hold"/>
                                        <p:tgtEl>
                                          <p:spTgt spid="35"/>
                                        </p:tgtEl>
                                        <p:attrNameLst>
                                          <p:attrName>stroke.on</p:attrName>
                                        </p:attrNameLst>
                                      </p:cBhvr>
                                      <p:to>
                                        <p:strVal val="true"/>
                                      </p:to>
                                    </p:set>
                                  </p:childTnLst>
                                </p:cTn>
                              </p:par>
                              <p:par>
                                <p:cTn id="98" presetID="0" presetClass="path" presetSubtype="0" fill="hold" grpId="2" nodeType="withEffect">
                                  <p:stCondLst>
                                    <p:cond delay="0"/>
                                  </p:stCondLst>
                                  <p:childTnLst>
                                    <p:animMotion origin="layout" path="M 2.22222E-6 0.09977 L 2.22222E-6 -0.00023 " pathEditMode="relative" rAng="0" ptsTypes="AA">
                                      <p:cBhvr>
                                        <p:cTn id="99" dur="2000" fill="hold"/>
                                        <p:tgtEl>
                                          <p:spTgt spid="36">
                                            <p:txEl>
                                              <p:pRg st="0" end="0"/>
                                            </p:txEl>
                                          </p:spTgt>
                                        </p:tgtEl>
                                        <p:attrNameLst>
                                          <p:attrName>ppt_x</p:attrName>
                                          <p:attrName>ppt_y</p:attrName>
                                        </p:attrNameLst>
                                      </p:cBhvr>
                                      <p:rCtr x="0" y="-5000"/>
                                    </p:animMotion>
                                  </p:childTnLst>
                                </p:cTn>
                              </p:par>
                              <p:par>
                                <p:cTn id="100" presetID="6" presetClass="emph" presetSubtype="0" fill="hold" grpId="3" nodeType="withEffect">
                                  <p:stCondLst>
                                    <p:cond delay="0"/>
                                  </p:stCondLst>
                                  <p:childTnLst>
                                    <p:animScale>
                                      <p:cBhvr>
                                        <p:cTn id="101" dur="2000" fill="hold"/>
                                        <p:tgtEl>
                                          <p:spTgt spid="36">
                                            <p:txEl>
                                              <p:pRg st="0" end="0"/>
                                            </p:txEl>
                                          </p:spTgt>
                                        </p:tgtEl>
                                      </p:cBhvr>
                                      <p:by x="50000" y="50000"/>
                                    </p:animScale>
                                  </p:childTnLst>
                                </p:cTn>
                              </p:par>
                              <p:par>
                                <p:cTn id="102" presetID="3" presetClass="emph" presetSubtype="2" fill="hold" grpId="4" nodeType="withEffect">
                                  <p:stCondLst>
                                    <p:cond delay="0"/>
                                  </p:stCondLst>
                                  <p:childTnLst>
                                    <p:animClr clrSpc="rgb" dir="cw">
                                      <p:cBhvr override="childStyle">
                                        <p:cTn id="103" dur="2000" fill="hold"/>
                                        <p:tgtEl>
                                          <p:spTgt spid="36">
                                            <p:txEl>
                                              <p:pRg st="0" end="0"/>
                                            </p:txEl>
                                          </p:spTgt>
                                        </p:tgtEl>
                                        <p:attrNameLst>
                                          <p:attrName>style.color</p:attrName>
                                        </p:attrNameLst>
                                      </p:cBhvr>
                                      <p:to>
                                        <a:schemeClr val="tx1"/>
                                      </p:to>
                                    </p:animClr>
                                  </p:childTnLst>
                                </p:cTn>
                              </p:par>
                              <p:par>
                                <p:cTn id="104" presetID="3" presetClass="emph" presetSubtype="2" fill="hold" nodeType="withEffect">
                                  <p:stCondLst>
                                    <p:cond delay="0"/>
                                  </p:stCondLst>
                                  <p:childTnLst>
                                    <p:animClr clrSpc="rgb" dir="cw">
                                      <p:cBhvr override="childStyle">
                                        <p:cTn id="105" dur="2000" fill="hold"/>
                                        <p:tgtEl>
                                          <p:spTgt spid="39">
                                            <p:txEl>
                                              <p:pRg st="0" end="0"/>
                                            </p:txEl>
                                          </p:spTgt>
                                        </p:tgtEl>
                                        <p:attrNameLst>
                                          <p:attrName>style.color</p:attrName>
                                        </p:attrNameLst>
                                      </p:cBhvr>
                                      <p:to>
                                        <a:schemeClr val="tx1"/>
                                      </p:to>
                                    </p:animClr>
                                  </p:childTnLst>
                                </p:cTn>
                              </p:par>
                              <p:par>
                                <p:cTn id="106" presetID="3" presetClass="emph" presetSubtype="2" fill="hold" nodeType="withEffect">
                                  <p:stCondLst>
                                    <p:cond delay="0"/>
                                  </p:stCondLst>
                                  <p:childTnLst>
                                    <p:animClr clrSpc="rgb" dir="cw">
                                      <p:cBhvr override="childStyle">
                                        <p:cTn id="107" dur="2000" fill="hold"/>
                                        <p:tgtEl>
                                          <p:spTgt spid="37">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4" grpId="0" animBg="1"/>
      <p:bldP spid="34" grpId="1" animBg="1"/>
      <p:bldP spid="35" grpId="0" animBg="1"/>
      <p:bldP spid="35" grpId="1" animBg="1"/>
      <p:bldP spid="36" grpId="0" build="allAtOnce"/>
      <p:bldP spid="36" grpId="1" build="allAtOnce"/>
      <p:bldP spid="36" grpId="2" build="allAtOnce"/>
      <p:bldP spid="36" grpId="3" build="allAtOnce"/>
      <p:bldP spid="36" grpId="4"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457200" y="457200"/>
            <a:ext cx="3429000"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ed Rectangle 31"/>
          <p:cNvSpPr/>
          <p:nvPr/>
        </p:nvSpPr>
        <p:spPr bwMode="auto">
          <a:xfrm>
            <a:off x="457199" y="457200"/>
            <a:ext cx="3429000" cy="5715000"/>
          </a:xfrm>
          <a:prstGeom prst="roundRect">
            <a:avLst/>
          </a:prstGeom>
          <a:gradFill>
            <a:gsLst>
              <a:gs pos="0">
                <a:srgbClr val="0070C0">
                  <a:alpha val="50000"/>
                </a:srgbClr>
              </a:gs>
              <a:gs pos="50000">
                <a:schemeClr val="bg1"/>
              </a:gs>
            </a:gsLst>
            <a:lin ang="1080000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ounded Rectangle 32"/>
          <p:cNvSpPr/>
          <p:nvPr/>
        </p:nvSpPr>
        <p:spPr bwMode="auto">
          <a:xfrm>
            <a:off x="5257800" y="455699"/>
            <a:ext cx="3429001" cy="571500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bwMode="auto">
          <a:xfrm>
            <a:off x="5260906" y="457200"/>
            <a:ext cx="3429000" cy="5715000"/>
          </a:xfrm>
          <a:prstGeom prst="roundRect">
            <a:avLst/>
          </a:prstGeom>
          <a:gradFill>
            <a:gsLst>
              <a:gs pos="0">
                <a:srgbClr val="FF0000">
                  <a:alpha val="50000"/>
                </a:srgbClr>
              </a:gs>
              <a:gs pos="50000">
                <a:schemeClr val="bg1"/>
              </a:gs>
            </a:gsLst>
            <a:lin ang="0" scaled="0"/>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AutoShape 2"/>
          <p:cNvSpPr>
            <a:spLocks noChangeArrowheads="1"/>
          </p:cNvSpPr>
          <p:nvPr/>
        </p:nvSpPr>
        <p:spPr bwMode="auto">
          <a:xfrm>
            <a:off x="3962499" y="2568396"/>
            <a:ext cx="1143000" cy="1691640"/>
          </a:xfrm>
          <a:prstGeom prst="rightArrow">
            <a:avLst>
              <a:gd name="adj1" fmla="val 65889"/>
              <a:gd name="adj2" fmla="val 38319"/>
            </a:avLst>
          </a:prstGeom>
          <a:solidFill>
            <a:schemeClr val="bg1"/>
          </a:solidFill>
          <a:ln w="76200">
            <a:solidFill>
              <a:schemeClr val="tx1"/>
            </a:solidFill>
            <a:round/>
            <a:headEnd/>
            <a:tailEnd/>
          </a:ln>
        </p:spPr>
        <p:txBody>
          <a:bodyPr lIns="62042" tIns="31021" rIns="62042" bIns="31021"/>
          <a:lstStyle/>
          <a:p>
            <a:endParaRPr lang="en-US">
              <a:solidFill>
                <a:srgbClr val="000000"/>
              </a:solidFill>
              <a:latin typeface="Calibri" pitchFamily="34" charset="0"/>
            </a:endParaRPr>
          </a:p>
        </p:txBody>
      </p:sp>
      <p:sp>
        <p:nvSpPr>
          <p:cNvPr id="36" name="TextBox 8"/>
          <p:cNvSpPr txBox="1">
            <a:spLocks noChangeArrowheads="1"/>
          </p:cNvSpPr>
          <p:nvPr/>
        </p:nvSpPr>
        <p:spPr bwMode="auto">
          <a:xfrm>
            <a:off x="4003417" y="3733542"/>
            <a:ext cx="832221" cy="185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800" dirty="0">
                <a:latin typeface="Calibri" pitchFamily="34" charset="0"/>
              </a:rPr>
              <a:t>Chemical change</a:t>
            </a:r>
          </a:p>
        </p:txBody>
      </p:sp>
      <p:sp>
        <p:nvSpPr>
          <p:cNvPr id="37" name="TextBox 5"/>
          <p:cNvSpPr txBox="1">
            <a:spLocks noChangeArrowheads="1"/>
          </p:cNvSpPr>
          <p:nvPr/>
        </p:nvSpPr>
        <p:spPr bwMode="auto">
          <a:xfrm>
            <a:off x="6545734" y="6126480"/>
            <a:ext cx="859343" cy="3088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Products</a:t>
            </a:r>
          </a:p>
        </p:txBody>
      </p:sp>
      <p:sp>
        <p:nvSpPr>
          <p:cNvPr id="39" name="TextBox 6"/>
          <p:cNvSpPr txBox="1">
            <a:spLocks noChangeArrowheads="1"/>
          </p:cNvSpPr>
          <p:nvPr/>
        </p:nvSpPr>
        <p:spPr bwMode="auto">
          <a:xfrm>
            <a:off x="1699381" y="6126480"/>
            <a:ext cx="939621" cy="30886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none" lIns="62042" tIns="31021" rIns="62042" bIns="310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Calibri" pitchFamily="34" charset="0"/>
              </a:rPr>
              <a:t>Reactants</a:t>
            </a:r>
          </a:p>
        </p:txBody>
      </p:sp>
      <p:sp>
        <p:nvSpPr>
          <p:cNvPr id="40" name="TextBox 23"/>
          <p:cNvSpPr txBox="1">
            <a:spLocks noChangeArrowheads="1"/>
          </p:cNvSpPr>
          <p:nvPr/>
        </p:nvSpPr>
        <p:spPr bwMode="auto">
          <a:xfrm>
            <a:off x="1319351" y="5607992"/>
            <a:ext cx="169969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Protein polymer</a:t>
            </a:r>
            <a:br>
              <a:rPr lang="en-US" dirty="0">
                <a:latin typeface="Calibri" pitchFamily="34" charset="0"/>
              </a:rPr>
            </a:br>
            <a:r>
              <a:rPr lang="en-US" dirty="0">
                <a:latin typeface="Calibri" pitchFamily="34" charset="0"/>
              </a:rPr>
              <a:t>(+ water)</a:t>
            </a:r>
          </a:p>
        </p:txBody>
      </p:sp>
      <p:pic>
        <p:nvPicPr>
          <p:cNvPr id="41" name="glycine"/>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955904" y="2055437"/>
            <a:ext cx="1263999" cy="1078857"/>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glycine"/>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955904" y="3656414"/>
            <a:ext cx="1263999" cy="1078857"/>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alanine"/>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897675" y="2759779"/>
            <a:ext cx="1491047" cy="1109841"/>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alanine"/>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955552" y="2811345"/>
            <a:ext cx="1491047" cy="1109841"/>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rotein"/>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rot="18955777">
            <a:off x="181819" y="2654791"/>
            <a:ext cx="3628769" cy="1687919"/>
          </a:xfrm>
          <a:prstGeom prst="rect">
            <a:avLst/>
          </a:prstGeom>
          <a:noFill/>
          <a:extLst>
            <a:ext uri="{909E8E84-426E-40dd-AFC4-6F175D3DCCD1}">
              <a14:hiddenFill xmlns="" xmlns:a14="http://schemas.microsoft.com/office/drawing/2010/main">
                <a:solidFill>
                  <a:srgbClr val="FFFFFF"/>
                </a:solidFill>
              </a14:hiddenFill>
            </a:ext>
          </a:extLst>
        </p:spPr>
      </p:pic>
      <p:pic>
        <p:nvPicPr>
          <p:cNvPr id="49" name="Picture 6"/>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875493" y="1622155"/>
            <a:ext cx="731524" cy="341518"/>
          </a:xfrm>
          <a:prstGeom prst="rect">
            <a:avLst/>
          </a:prstGeom>
          <a:noFill/>
          <a:extLst>
            <a:ext uri="{909E8E84-426E-40dd-AFC4-6F175D3DCCD1}">
              <a14:hiddenFill xmlns="" xmlns:a14="http://schemas.microsoft.com/office/drawing/2010/main">
                <a:solidFill>
                  <a:srgbClr val="FFFFFF"/>
                </a:solidFill>
              </a14:hiddenFill>
            </a:ext>
          </a:extLst>
        </p:spPr>
      </p:pic>
      <p:pic>
        <p:nvPicPr>
          <p:cNvPr id="50" name="Picture 6"/>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1699381" y="5191452"/>
            <a:ext cx="731524" cy="341518"/>
          </a:xfrm>
          <a:prstGeom prst="rect">
            <a:avLst/>
          </a:prstGeom>
          <a:noFill/>
          <a:extLst>
            <a:ext uri="{909E8E84-426E-40dd-AFC4-6F175D3DCCD1}">
              <a14:hiddenFill xmlns="" xmlns:a14="http://schemas.microsoft.com/office/drawing/2010/main">
                <a:solidFill>
                  <a:srgbClr val="FFFFFF"/>
                </a:solidFill>
              </a14:hiddenFill>
            </a:ext>
          </a:extLst>
        </p:spPr>
      </p:pic>
      <p:pic>
        <p:nvPicPr>
          <p:cNvPr id="53" name="Picture 6"/>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3043647" y="4423757"/>
            <a:ext cx="731524" cy="341518"/>
          </a:xfrm>
          <a:prstGeom prst="rect">
            <a:avLst/>
          </a:prstGeom>
          <a:noFill/>
          <a:extLst>
            <a:ext uri="{909E8E84-426E-40dd-AFC4-6F175D3DCCD1}">
              <a14:hiddenFill xmlns="" xmlns:a14="http://schemas.microsoft.com/office/drawing/2010/main">
                <a:solidFill>
                  <a:srgbClr val="FFFFFF"/>
                </a:solidFill>
              </a14:hiddenFill>
            </a:ext>
          </a:extLst>
        </p:spPr>
      </p:pic>
      <p:sp>
        <p:nvSpPr>
          <p:cNvPr id="83" name="Slide Number Placeholder 6"/>
          <p:cNvSpPr>
            <a:spLocks noGrp="1"/>
          </p:cNvSpPr>
          <p:nvPr>
            <p:ph type="sldNum" sz="quarter" idx="4294967295"/>
          </p:nvPr>
        </p:nvSpPr>
        <p:spPr bwMode="auto">
          <a:xfrm>
            <a:off x="6553200" y="6411574"/>
            <a:ext cx="2133600" cy="365125"/>
          </a:xfrm>
          <a:prstGeom prst="rect">
            <a:avLst/>
          </a:prstGeom>
          <a:noFill/>
          <a:ln>
            <a:miter lim="800000"/>
            <a:headEnd/>
            <a:tailEnd/>
          </a:ln>
        </p:spPr>
        <p:txBody>
          <a:bodyPr/>
          <a:lstStyle/>
          <a:p>
            <a:fld id="{27890FA9-870A-2749-A6CC-44FEF073A283}" type="slidenum">
              <a:rPr lang="en-US" smtClean="0"/>
              <a:pPr/>
              <a:t>9</a:t>
            </a:fld>
            <a:endParaRPr lang="en-US" dirty="0"/>
          </a:p>
        </p:txBody>
      </p:sp>
      <p:sp>
        <p:nvSpPr>
          <p:cNvPr id="30" name="Title 1"/>
          <p:cNvSpPr txBox="1">
            <a:spLocks/>
          </p:cNvSpPr>
          <p:nvPr/>
        </p:nvSpPr>
        <p:spPr>
          <a:xfrm>
            <a:off x="3145198" y="594686"/>
            <a:ext cx="2879003" cy="1096628"/>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t>What happens to carbon atoms and chemical energy in digestion?</a:t>
            </a:r>
            <a:endParaRPr lang="en-US" sz="2000" b="1" dirty="0">
              <a:latin typeface="Arial" charset="0"/>
              <a:cs typeface="Arial" charset="0"/>
            </a:endParaRPr>
          </a:p>
        </p:txBody>
      </p:sp>
      <p:sp>
        <p:nvSpPr>
          <p:cNvPr id="22" name="TextBox 15"/>
          <p:cNvSpPr txBox="1">
            <a:spLocks noChangeArrowheads="1"/>
          </p:cNvSpPr>
          <p:nvPr/>
        </p:nvSpPr>
        <p:spPr bwMode="auto">
          <a:xfrm>
            <a:off x="6331641" y="5605272"/>
            <a:ext cx="12875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Calibri" pitchFamily="34" charset="0"/>
              </a:rPr>
              <a:t>Amino acid </a:t>
            </a:r>
            <a:br>
              <a:rPr lang="en-US" dirty="0">
                <a:latin typeface="Calibri" pitchFamily="34" charset="0"/>
              </a:rPr>
            </a:br>
            <a:r>
              <a:rPr lang="en-US" dirty="0">
                <a:latin typeface="Calibri" pitchFamily="34" charset="0"/>
              </a:rPr>
              <a:t>monomers</a:t>
            </a:r>
          </a:p>
        </p:txBody>
      </p:sp>
      <p:sp>
        <p:nvSpPr>
          <p:cNvPr id="23" name="Title 1"/>
          <p:cNvSpPr txBox="1">
            <a:spLocks/>
          </p:cNvSpPr>
          <p:nvPr/>
        </p:nvSpPr>
        <p:spPr>
          <a:xfrm>
            <a:off x="3145536" y="5376672"/>
            <a:ext cx="2880360" cy="914400"/>
          </a:xfrm>
          <a:prstGeom prst="rect">
            <a:avLst/>
          </a:prstGeom>
          <a:gradFill>
            <a:gsLst>
              <a:gs pos="0">
                <a:srgbClr val="4C6D65">
                  <a:alpha val="75000"/>
                </a:srgbClr>
              </a:gs>
              <a:gs pos="100000">
                <a:schemeClr val="bg1">
                  <a:lumMod val="85000"/>
                </a:schemeClr>
              </a:gs>
            </a:gsLst>
            <a:lin ang="5400000" scaled="0"/>
          </a:gradFill>
          <a:ln>
            <a:solidFill>
              <a:srgbClr val="18453B"/>
            </a:solidFill>
          </a:ln>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2000" dirty="0"/>
              <a:t>Carbon atoms stay in organic molecules with high-energy bonds</a:t>
            </a:r>
            <a:endParaRPr lang="en-US" sz="2000" dirty="0">
              <a:latin typeface="Arial" charset="0"/>
              <a:cs typeface="Arial" charset="0"/>
            </a:endParaRPr>
          </a:p>
        </p:txBody>
      </p:sp>
      <p:pic>
        <p:nvPicPr>
          <p:cNvPr id="38" name="Reactant energy type"/>
          <p:cNvPicPr>
            <a:picLocks noChangeAspect="1" noChangeArrowheads="1"/>
          </p:cNvPicPr>
          <p:nvPr/>
        </p:nvPicPr>
        <p:blipFill>
          <a:blip r:embed="rId7"/>
          <a:stretch>
            <a:fillRect/>
          </a:stretch>
        </p:blipFill>
        <p:spPr bwMode="auto">
          <a:xfrm>
            <a:off x="506339" y="5057110"/>
            <a:ext cx="946089" cy="950653"/>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roduct energy type"/>
          <p:cNvPicPr>
            <a:picLocks noChangeAspect="1" noChangeArrowheads="1"/>
          </p:cNvPicPr>
          <p:nvPr/>
        </p:nvPicPr>
        <p:blipFill>
          <a:blip r:embed="rId7"/>
          <a:stretch>
            <a:fillRect/>
          </a:stretch>
        </p:blipFill>
        <p:spPr bwMode="auto">
          <a:xfrm>
            <a:off x="7648432" y="5057111"/>
            <a:ext cx="946089" cy="9506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770883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6" presetClass="emph" presetSubtype="0" fill="hold" grpId="0" nodeType="withEffect">
                                  <p:stCondLst>
                                    <p:cond delay="0"/>
                                  </p:stCondLst>
                                  <p:childTnLst>
                                    <p:animScale>
                                      <p:cBhvr>
                                        <p:cTn id="12" dur="2000" fill="hold"/>
                                        <p:tgtEl>
                                          <p:spTgt spid="35"/>
                                        </p:tgtEl>
                                      </p:cBhvr>
                                      <p:by x="240000" y="240000"/>
                                    </p:animScale>
                                  </p:childTnLst>
                                </p:cTn>
                              </p:par>
                              <p:par>
                                <p:cTn id="13" presetID="7" presetClass="emph" presetSubtype="2" fill="hold" nodeType="withEffect">
                                  <p:stCondLst>
                                    <p:cond delay="0"/>
                                  </p:stCondLst>
                                  <p:childTnLst>
                                    <p:animClr clrSpc="rgb" dir="cw">
                                      <p:cBhvr>
                                        <p:cTn id="14" dur="2000" fill="hold"/>
                                        <p:tgtEl>
                                          <p:spTgt spid="35"/>
                                        </p:tgtEl>
                                        <p:attrNameLst>
                                          <p:attrName>stroke.color</p:attrName>
                                        </p:attrNameLst>
                                      </p:cBhvr>
                                      <p:to>
                                        <a:srgbClr val="00FF00"/>
                                      </p:to>
                                    </p:animClr>
                                    <p:set>
                                      <p:cBhvr>
                                        <p:cTn id="15" dur="2000" fill="hold"/>
                                        <p:tgtEl>
                                          <p:spTgt spid="35"/>
                                        </p:tgtEl>
                                        <p:attrNameLst>
                                          <p:attrName>stroke.on</p:attrName>
                                        </p:attrNameLst>
                                      </p:cBhvr>
                                      <p:to>
                                        <p:strVal val="true"/>
                                      </p:to>
                                    </p:set>
                                  </p:childTnLst>
                                </p:cTn>
                              </p:par>
                              <p:par>
                                <p:cTn id="16" presetID="6" presetClass="emph" presetSubtype="0" fill="hold" nodeType="withEffect">
                                  <p:stCondLst>
                                    <p:cond delay="0"/>
                                  </p:stCondLst>
                                  <p:childTnLst>
                                    <p:animScale>
                                      <p:cBhvr>
                                        <p:cTn id="17" dur="2000" fill="hold"/>
                                        <p:tgtEl>
                                          <p:spTgt spid="36">
                                            <p:txEl>
                                              <p:pRg st="0" end="0"/>
                                            </p:txEl>
                                          </p:spTgt>
                                        </p:tgtEl>
                                      </p:cBhvr>
                                      <p:by x="200000" y="200000"/>
                                    </p:animScale>
                                  </p:childTnLst>
                                </p:cTn>
                              </p:par>
                              <p:par>
                                <p:cTn id="18" presetID="0" presetClass="path" presetSubtype="0" fill="hold" grpId="0" nodeType="withEffect">
                                  <p:stCondLst>
                                    <p:cond delay="0"/>
                                  </p:stCondLst>
                                  <p:childTnLst>
                                    <p:animMotion origin="layout" path="M 2.22222E-6 4.07407E-6 L 2.22222E-6 0.09976 " pathEditMode="relative" rAng="0" ptsTypes="AA">
                                      <p:cBhvr>
                                        <p:cTn id="19" dur="2000" fill="hold"/>
                                        <p:tgtEl>
                                          <p:spTgt spid="36">
                                            <p:txEl>
                                              <p:pRg st="0" end="0"/>
                                            </p:txEl>
                                          </p:spTgt>
                                        </p:tgtEl>
                                        <p:attrNameLst>
                                          <p:attrName>ppt_x</p:attrName>
                                          <p:attrName>ppt_y</p:attrName>
                                        </p:attrNameLst>
                                      </p:cBhvr>
                                      <p:rCtr x="0" y="4977"/>
                                    </p:animMotion>
                                  </p:childTnLst>
                                </p:cTn>
                              </p:par>
                              <p:par>
                                <p:cTn id="20" presetID="3" presetClass="emph" presetSubtype="2" fill="hold" grpId="1" nodeType="withEffect">
                                  <p:stCondLst>
                                    <p:cond delay="0"/>
                                  </p:stCondLst>
                                  <p:childTnLst>
                                    <p:animClr clrSpc="rgb" dir="cw">
                                      <p:cBhvr override="childStyle">
                                        <p:cTn id="21" dur="2000" fill="hold"/>
                                        <p:tgtEl>
                                          <p:spTgt spid="36">
                                            <p:txEl>
                                              <p:pRg st="0" end="0"/>
                                            </p:txEl>
                                          </p:spTgt>
                                        </p:tgtEl>
                                        <p:attrNameLst>
                                          <p:attrName>style.color</p:attrName>
                                        </p:attrNameLst>
                                      </p:cBhvr>
                                      <p:to>
                                        <a:srgbClr val="00FF00"/>
                                      </p:to>
                                    </p:animClr>
                                  </p:childTnLst>
                                </p:cTn>
                              </p:par>
                              <p:par>
                                <p:cTn id="22" presetID="3" presetClass="emph" presetSubtype="2" fill="hold" nodeType="withEffect">
                                  <p:stCondLst>
                                    <p:cond delay="0"/>
                                  </p:stCondLst>
                                  <p:childTnLst>
                                    <p:animClr clrSpc="rgb" dir="cw">
                                      <p:cBhvr override="childStyle">
                                        <p:cTn id="23" dur="2000" fill="hold"/>
                                        <p:tgtEl>
                                          <p:spTgt spid="39">
                                            <p:txEl>
                                              <p:pRg st="0" end="0"/>
                                            </p:txEl>
                                          </p:spTgt>
                                        </p:tgtEl>
                                        <p:attrNameLst>
                                          <p:attrName>style.color</p:attrName>
                                        </p:attrNameLst>
                                      </p:cBhvr>
                                      <p:to>
                                        <a:srgbClr val="0070C0"/>
                                      </p:to>
                                    </p:animClr>
                                  </p:childTnLst>
                                </p:cTn>
                              </p:par>
                              <p:par>
                                <p:cTn id="24" presetID="3" presetClass="emph" presetSubtype="2" fill="hold" nodeType="withEffect">
                                  <p:stCondLst>
                                    <p:cond delay="0"/>
                                  </p:stCondLst>
                                  <p:childTnLst>
                                    <p:animClr clrSpc="rgb" dir="cw">
                                      <p:cBhvr override="childStyle">
                                        <p:cTn id="25" dur="2000" fill="hold"/>
                                        <p:tgtEl>
                                          <p:spTgt spid="37">
                                            <p:txEl>
                                              <p:pRg st="0" end="0"/>
                                            </p:txEl>
                                          </p:spTgt>
                                        </p:tgtEl>
                                        <p:attrNameLst>
                                          <p:attrName>style.color</p:attrName>
                                        </p:attrNameLst>
                                      </p:cBhvr>
                                      <p:to>
                                        <a:srgbClr val="FF0000"/>
                                      </p:to>
                                    </p:animClr>
                                  </p:childTnLst>
                                </p:cTn>
                              </p:par>
                            </p:childTnLst>
                          </p:cTn>
                        </p:par>
                        <p:par>
                          <p:cTn id="26" fill="hold">
                            <p:stCondLst>
                              <p:cond delay="2000"/>
                            </p:stCondLst>
                            <p:childTnLst>
                              <p:par>
                                <p:cTn id="27" presetID="0" presetClass="path" presetSubtype="0" accel="50000" decel="50000" fill="hold" nodeType="afterEffect">
                                  <p:stCondLst>
                                    <p:cond delay="0"/>
                                  </p:stCondLst>
                                  <p:childTnLst>
                                    <p:animMotion origin="layout" path="M 3.88889E-6 4.81481E-6 L 0.26076 -0.02755 " pathEditMode="relative" rAng="0" ptsTypes="AA">
                                      <p:cBhvr>
                                        <p:cTn id="28" dur="2000" fill="hold"/>
                                        <p:tgtEl>
                                          <p:spTgt spid="47"/>
                                        </p:tgtEl>
                                        <p:attrNameLst>
                                          <p:attrName>ppt_x</p:attrName>
                                          <p:attrName>ppt_y</p:attrName>
                                        </p:attrNameLst>
                                      </p:cBhvr>
                                      <p:rCtr x="13038" y="-1389"/>
                                    </p:animMotion>
                                  </p:childTnLst>
                                </p:cTn>
                              </p:par>
                              <p:par>
                                <p:cTn id="29" presetID="0" presetClass="path" presetSubtype="0" accel="50000" decel="50000" fill="hold" nodeType="withEffect">
                                  <p:stCondLst>
                                    <p:cond delay="0"/>
                                  </p:stCondLst>
                                  <p:childTnLst>
                                    <p:animMotion origin="layout" path="M -0.00052 2.22222E-6 L 0.26164 0.12153 " pathEditMode="relative" rAng="0" ptsTypes="AA">
                                      <p:cBhvr>
                                        <p:cTn id="30" dur="2000" fill="hold"/>
                                        <p:tgtEl>
                                          <p:spTgt spid="49"/>
                                        </p:tgtEl>
                                        <p:attrNameLst>
                                          <p:attrName>ppt_x</p:attrName>
                                          <p:attrName>ppt_y</p:attrName>
                                        </p:attrNameLst>
                                      </p:cBhvr>
                                      <p:rCtr x="13108" y="6065"/>
                                    </p:animMotion>
                                  </p:childTnLst>
                                </p:cTn>
                              </p:par>
                              <p:par>
                                <p:cTn id="31" presetID="0" presetClass="path" presetSubtype="0" accel="50000" decel="50000" fill="hold" nodeType="withEffect">
                                  <p:stCondLst>
                                    <p:cond delay="0"/>
                                  </p:stCondLst>
                                  <p:childTnLst>
                                    <p:animMotion origin="layout" path="M 4.44444E-6 1.48148E-6 L 0.24965 -0.12708 " pathEditMode="relative" rAng="0" ptsTypes="AA">
                                      <p:cBhvr>
                                        <p:cTn id="32" dur="2000" fill="hold"/>
                                        <p:tgtEl>
                                          <p:spTgt spid="53"/>
                                        </p:tgtEl>
                                        <p:attrNameLst>
                                          <p:attrName>ppt_x</p:attrName>
                                          <p:attrName>ppt_y</p:attrName>
                                        </p:attrNameLst>
                                      </p:cBhvr>
                                      <p:rCtr x="12483" y="-6366"/>
                                    </p:animMotion>
                                  </p:childTnLst>
                                </p:cTn>
                              </p:par>
                              <p:par>
                                <p:cTn id="33" presetID="0" presetClass="path" presetSubtype="0" accel="50000" decel="50000" fill="hold" nodeType="withEffect">
                                  <p:stCondLst>
                                    <p:cond delay="0"/>
                                  </p:stCondLst>
                                  <p:childTnLst>
                                    <p:animMotion origin="layout" path="M 1.94444E-6 1.48148E-6 L 0.3283 -0.15463 " pathEditMode="relative" rAng="0" ptsTypes="AA">
                                      <p:cBhvr>
                                        <p:cTn id="34" dur="2000" fill="hold"/>
                                        <p:tgtEl>
                                          <p:spTgt spid="50"/>
                                        </p:tgtEl>
                                        <p:attrNameLst>
                                          <p:attrName>ppt_x</p:attrName>
                                          <p:attrName>ppt_y</p:attrName>
                                        </p:attrNameLst>
                                      </p:cBhvr>
                                      <p:rCtr x="16406" y="-7731"/>
                                    </p:animMotion>
                                  </p:childTnLst>
                                </p:cTn>
                              </p:par>
                              <p:par>
                                <p:cTn id="35" presetID="10" presetClass="exit" presetSubtype="0" fill="hold" nodeType="withEffect">
                                  <p:stCondLst>
                                    <p:cond delay="0"/>
                                  </p:stCondLst>
                                  <p:childTnLst>
                                    <p:animEffect transition="out" filter="fad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childTnLst>
                          </p:cTn>
                        </p:par>
                        <p:par>
                          <p:cTn id="38" fill="hold">
                            <p:stCondLst>
                              <p:cond delay="4000"/>
                            </p:stCondLst>
                            <p:childTnLst>
                              <p:par>
                                <p:cTn id="39" presetID="0" presetClass="path" presetSubtype="0" accel="50000" decel="50000" fill="hold" nodeType="afterEffect">
                                  <p:stCondLst>
                                    <p:cond delay="0"/>
                                  </p:stCondLst>
                                  <p:childTnLst>
                                    <p:animMotion origin="layout" path="M 0.26076 -0.02755 C 0.26163 -0.03056 0.26319 -0.04028 0.26493 -0.03125 C 0.26475 -0.02963 0.26458 -0.02801 0.26423 -0.02662 C 0.26389 -0.02523 0.26389 -0.02269 0.26284 -0.02292 C 0.26093 -0.02361 0.26007 -0.02662 0.25868 -0.02847 C 0.25798 -0.0294 0.25659 -0.03125 0.25659 -0.03102 C 0.25746 -0.02755 0.26493 -0.0213 0.25937 -0.02384 C 0.2592 -0.02477 0.25798 -0.02708 0.25868 -0.02662 C 0.25972 -0.02593 0.26007 -0.02407 0.26076 -0.02292 C 0.26215 -0.02107 0.26493 -0.01736 0.26493 -0.01713 C 0.26371 -0.02222 0.26441 -0.02407 0.26076 -0.02662 C 0.26007 -0.02639 0.25868 -0.02477 0.25868 -0.02569 C 0.25868 -0.02685 0.26076 -0.02755 0.26076 -0.02732 Z " pathEditMode="relative" rAng="0" ptsTypes="fffffffffffff">
                                      <p:cBhvr>
                                        <p:cTn id="40" dur="2000" fill="hold"/>
                                        <p:tgtEl>
                                          <p:spTgt spid="47"/>
                                        </p:tgtEl>
                                        <p:attrNameLst>
                                          <p:attrName>ppt_x</p:attrName>
                                          <p:attrName>ppt_y</p:attrName>
                                        </p:attrNameLst>
                                      </p:cBhvr>
                                      <p:rCtr x="0" y="-139"/>
                                    </p:animMotion>
                                  </p:childTnLst>
                                </p:cTn>
                              </p:par>
                              <p:par>
                                <p:cTn id="41" presetID="0" presetClass="path" presetSubtype="0" accel="50000" decel="50000" fill="hold" nodeType="withEffect">
                                  <p:stCondLst>
                                    <p:cond delay="0"/>
                                  </p:stCondLst>
                                  <p:childTnLst>
                                    <p:animMotion origin="layout" path="M 0.26164 0.12152 C 0.26181 0.12013 0.26233 0.1155 0.26303 0.11967 C 0.26181 0.12199 0.26164 0.1199 0.2599 0.11921 C 0.26094 0.1206 0.26372 0.12199 0.26164 0.12291 C 0.25921 0.12175 0.26146 0.125 0.25921 0.12291 C 0.25973 0.11967 0.25973 0.1206 0.26164 0.12152 Z " pathEditMode="relative" rAng="0" ptsTypes="ffffff">
                                      <p:cBhvr>
                                        <p:cTn id="42" dur="2000" fill="hold"/>
                                        <p:tgtEl>
                                          <p:spTgt spid="49"/>
                                        </p:tgtEl>
                                        <p:attrNameLst>
                                          <p:attrName>ppt_x</p:attrName>
                                          <p:attrName>ppt_y</p:attrName>
                                        </p:attrNameLst>
                                      </p:cBhvr>
                                      <p:rCtr x="-17" y="-139"/>
                                    </p:animMotion>
                                  </p:childTnLst>
                                </p:cTn>
                              </p:par>
                              <p:par>
                                <p:cTn id="43" presetID="0" presetClass="path" presetSubtype="0" accel="50000" decel="50000" fill="hold" nodeType="withEffect">
                                  <p:stCondLst>
                                    <p:cond delay="0"/>
                                  </p:stCondLst>
                                  <p:childTnLst>
                                    <p:animMotion origin="layout" path="M 0.24965 -0.12708 C 0.25017 -0.12917 0.25121 -0.13056 0.25174 -0.12755 C 0.25087 -0.12431 0.25174 -0.12454 0.25 -0.12523 C 0.24913 -0.12685 0.24861 -0.12732 0.24722 -0.12801 C 0.2467 -0.12986 0.24705 -0.13218 0.24826 -0.12894 C 0.24878 -0.12408 0.24878 -0.12708 0.24965 -0.1294 C 0.25 -0.12871 0.25052 -0.12338 0.24965 -0.12708 Z " pathEditMode="relative" rAng="0" ptsTypes="fffffff">
                                      <p:cBhvr>
                                        <p:cTn id="44" dur="2000" fill="hold"/>
                                        <p:tgtEl>
                                          <p:spTgt spid="53"/>
                                        </p:tgtEl>
                                        <p:attrNameLst>
                                          <p:attrName>ppt_x</p:attrName>
                                          <p:attrName>ppt_y</p:attrName>
                                        </p:attrNameLst>
                                      </p:cBhvr>
                                      <p:rCtr x="-52" y="-69"/>
                                    </p:animMotion>
                                  </p:childTnLst>
                                </p:cTn>
                              </p:par>
                              <p:par>
                                <p:cTn id="45" presetID="0" presetClass="path" presetSubtype="0" accel="50000" decel="50000" fill="hold" nodeType="withEffect">
                                  <p:stCondLst>
                                    <p:cond delay="0"/>
                                  </p:stCondLst>
                                  <p:childTnLst>
                                    <p:animMotion origin="layout" path="M 0.3283 -0.15463 C 0.32899 -0.15672 0.32934 -0.15857 0.33107 -0.15926 C 0.33177 -0.15811 0.33246 -0.1551 0.33246 -0.15487 C 0.33229 -0.15371 0.33281 -0.15209 0.33212 -0.15093 C 0.33177 -0.15024 0.3309 -0.15139 0.33038 -0.15186 C 0.32864 -0.15371 0.32743 -0.15649 0.32552 -0.15834 C 0.325 -0.1595 0.32187 -0.1632 0.32448 -0.15787 C 0.32587 -0.1551 0.32604 -0.15533 0.3276 -0.15463 C 0.32916 -0.1551 0.3316 -0.15926 0.32899 -0.15695 C 0.32882 -0.15649 0.32847 -0.15602 0.3283 -0.15556 C 0.32812 -0.15487 0.3276 -0.15417 0.32795 -0.15371 C 0.32812 -0.15348 0.32934 -0.15417 0.33073 -0.15556 C 0.33073 -0.15533 0.33316 -0.15787 0.33316 -0.15834 C 0.33316 -0.1588 0.33246 -0.15811 0.33212 -0.15787 C 0.33055 -0.15533 0.33142 -0.15024 0.33003 -0.15649 C 0.32864 -0.15579 0.32916 -0.15649 0.3283 -0.15463 Z " pathEditMode="relative" rAng="0" ptsTypes="ffffffffffffffff">
                                      <p:cBhvr>
                                        <p:cTn id="46" dur="2000" fill="hold"/>
                                        <p:tgtEl>
                                          <p:spTgt spid="50"/>
                                        </p:tgtEl>
                                        <p:attrNameLst>
                                          <p:attrName>ppt_x</p:attrName>
                                          <p:attrName>ppt_y</p:attrName>
                                        </p:attrNameLst>
                                      </p:cBhvr>
                                      <p:rCtr x="-87" y="-208"/>
                                    </p:animMotion>
                                  </p:childTnLst>
                                </p:cTn>
                              </p:par>
                              <p:par>
                                <p:cTn id="47" presetID="10" presetClass="exit" presetSubtype="0" fill="hold" nodeType="withEffect">
                                  <p:stCondLst>
                                    <p:cond delay="1500"/>
                                  </p:stCondLst>
                                  <p:childTnLst>
                                    <p:animEffect transition="out" filter="fade">
                                      <p:cBhvr>
                                        <p:cTn id="48" dur="500"/>
                                        <p:tgtEl>
                                          <p:spTgt spid="47"/>
                                        </p:tgtEl>
                                      </p:cBhvr>
                                    </p:animEffect>
                                    <p:set>
                                      <p:cBhvr>
                                        <p:cTn id="49" dur="1" fill="hold">
                                          <p:stCondLst>
                                            <p:cond delay="499"/>
                                          </p:stCondLst>
                                        </p:cTn>
                                        <p:tgtEl>
                                          <p:spTgt spid="47"/>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49"/>
                                        </p:tgtEl>
                                      </p:cBhvr>
                                    </p:animEffect>
                                    <p:set>
                                      <p:cBhvr>
                                        <p:cTn id="52" dur="1" fill="hold">
                                          <p:stCondLst>
                                            <p:cond delay="499"/>
                                          </p:stCondLst>
                                        </p:cTn>
                                        <p:tgtEl>
                                          <p:spTgt spid="49"/>
                                        </p:tgtEl>
                                        <p:attrNameLst>
                                          <p:attrName>style.visibility</p:attrName>
                                        </p:attrNameLst>
                                      </p:cBhvr>
                                      <p:to>
                                        <p:strVal val="hidden"/>
                                      </p:to>
                                    </p:set>
                                  </p:childTnLst>
                                </p:cTn>
                              </p:par>
                              <p:par>
                                <p:cTn id="53" presetID="10" presetClass="exit" presetSubtype="0" fill="hold" nodeType="withEffect">
                                  <p:stCondLst>
                                    <p:cond delay="1500"/>
                                  </p:stCondLst>
                                  <p:childTnLst>
                                    <p:animEffect transition="out" filter="fade">
                                      <p:cBhvr>
                                        <p:cTn id="54" dur="500"/>
                                        <p:tgtEl>
                                          <p:spTgt spid="53"/>
                                        </p:tgtEl>
                                      </p:cBhvr>
                                    </p:animEffect>
                                    <p:set>
                                      <p:cBhvr>
                                        <p:cTn id="55" dur="1" fill="hold">
                                          <p:stCondLst>
                                            <p:cond delay="499"/>
                                          </p:stCondLst>
                                        </p:cTn>
                                        <p:tgtEl>
                                          <p:spTgt spid="53"/>
                                        </p:tgtEl>
                                        <p:attrNameLst>
                                          <p:attrName>style.visibility</p:attrName>
                                        </p:attrNameLst>
                                      </p:cBhvr>
                                      <p:to>
                                        <p:strVal val="hidden"/>
                                      </p:to>
                                    </p:set>
                                  </p:childTnLst>
                                </p:cTn>
                              </p:par>
                              <p:par>
                                <p:cTn id="56" presetID="10" presetClass="exit" presetSubtype="0" fill="hold" nodeType="withEffect">
                                  <p:stCondLst>
                                    <p:cond delay="1500"/>
                                  </p:stCondLst>
                                  <p:childTnLst>
                                    <p:animEffect transition="out" filter="fade">
                                      <p:cBhvr>
                                        <p:cTn id="57" dur="500"/>
                                        <p:tgtEl>
                                          <p:spTgt spid="50"/>
                                        </p:tgtEl>
                                      </p:cBhvr>
                                    </p:animEffect>
                                    <p:set>
                                      <p:cBhvr>
                                        <p:cTn id="58" dur="1" fill="hold">
                                          <p:stCondLst>
                                            <p:cond delay="499"/>
                                          </p:stCondLst>
                                        </p:cTn>
                                        <p:tgtEl>
                                          <p:spTgt spid="50"/>
                                        </p:tgtEl>
                                        <p:attrNameLst>
                                          <p:attrName>style.visibility</p:attrName>
                                        </p:attrNameLst>
                                      </p:cBhvr>
                                      <p:to>
                                        <p:strVal val="hidden"/>
                                      </p:to>
                                    </p:set>
                                  </p:childTnLst>
                                </p:cTn>
                              </p:par>
                            </p:childTnLst>
                          </p:cTn>
                        </p:par>
                        <p:par>
                          <p:cTn id="59" fill="hold">
                            <p:stCondLst>
                              <p:cond delay="6000"/>
                            </p:stCondLst>
                            <p:childTnLst>
                              <p:par>
                                <p:cTn id="60" presetID="10" presetClass="entr" presetSubtype="0"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par>
                                <p:cTn id="63" presetID="10" presetClass="entr" presetSubtype="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par>
                                <p:cTn id="66" presetID="10" presetClass="entr" presetSubtype="0" fill="hold"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par>
                                <p:cTn id="69" presetID="10" presetClass="entr" presetSubtype="0"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par>
                                <p:cTn id="72" presetID="0" presetClass="path" presetSubtype="0" accel="50000" decel="50000" fill="hold" nodeType="withEffect">
                                  <p:stCondLst>
                                    <p:cond delay="0"/>
                                  </p:stCondLst>
                                  <p:childTnLst>
                                    <p:animMotion origin="layout" path="M 2.22222E-6 2.96296E-6 C -0.0007 0.003 -0.00035 0.00393 -0.00139 0.00138 C -0.00191 0.00023 -0.00191 -0.00186 -0.00278 -0.00186 C -0.00347 -0.00186 -0.00209 2.96296E-6 -0.00139 0.00046 C 0.00017 0.00162 0.00173 0.00185 0.00347 0.00231 C 0.00278 0.00162 -0.0033 -0.00371 -0.00035 -0.00232 C 0.00035 -0.00255 0.00104 -0.00278 0.00173 -0.00278 C 0.00208 -0.00278 0.00087 -0.00278 0.00069 -0.00232 C 2.22222E-6 -0.00116 -0.00087 0.00092 -0.00035 0.00231 C -0.00018 0.003 0.00069 0.00115 0.00069 0.00046 C 0.00069 2.96296E-6 2.22222E-6 0.00162 -0.00035 0.00138 C -0.0007 0.00115 -0.00018 0.00046 2.22222E-6 2.96296E-6 Z " pathEditMode="relative" ptsTypes="ffffffffffff">
                                      <p:cBhvr>
                                        <p:cTn id="73" dur="2000" fill="hold"/>
                                        <p:tgtEl>
                                          <p:spTgt spid="44"/>
                                        </p:tgtEl>
                                        <p:attrNameLst>
                                          <p:attrName>ppt_x</p:attrName>
                                          <p:attrName>ppt_y</p:attrName>
                                        </p:attrNameLst>
                                      </p:cBhvr>
                                    </p:animMotion>
                                  </p:childTnLst>
                                </p:cTn>
                              </p:par>
                              <p:par>
                                <p:cTn id="74" presetID="0" presetClass="path" presetSubtype="0" accel="50000" decel="50000" fill="hold" nodeType="withEffect">
                                  <p:stCondLst>
                                    <p:cond delay="0"/>
                                  </p:stCondLst>
                                  <p:childTnLst>
                                    <p:animMotion origin="layout" path="M 4.44444E-6 3.7037E-7 C -0.00261 -0.00139 -0.00556 -0.00209 -0.00799 -0.00417 C -0.00608 -0.00556 -0.00452 -0.00463 -0.00243 -0.00417 C -0.00209 -0.00394 -0.00157 -0.00371 -0.00139 -0.00324 C -0.00105 -0.00232 -0.00157 -0.0007 -0.00105 3.7037E-7 C -0.0007 0.00046 -0.00035 -0.00093 4.44444E-6 -0.00139 C 0.00052 -0.00185 0.00312 -0.0051 0.00347 -0.0051 C 0.00382 -0.0051 0.00295 -0.00417 0.00277 -0.00371 C 0.0026 -0.00347 0.00208 -0.00047 0.00208 -0.00047 C 0.00243 3.7037E-7 0.00277 -0.00116 0.00312 -0.00139 C 0.00451 -0.00255 0.00434 -0.00232 0.0059 -0.00278 C 0.00659 0.00023 0.00503 0.00416 0.00277 0.00509 C 0.00138 0.00393 0.00052 0.00208 -0.0007 0.00046 C -0.00122 -0.00209 -0.00139 -0.00185 4.44444E-6 3.7037E-7 Z " pathEditMode="relative" ptsTypes="ffffffffffffff">
                                      <p:cBhvr>
                                        <p:cTn id="75" dur="2000" fill="hold"/>
                                        <p:tgtEl>
                                          <p:spTgt spid="46"/>
                                        </p:tgtEl>
                                        <p:attrNameLst>
                                          <p:attrName>ppt_x</p:attrName>
                                          <p:attrName>ppt_y</p:attrName>
                                        </p:attrNameLst>
                                      </p:cBhvr>
                                    </p:animMotion>
                                  </p:childTnLst>
                                </p:cTn>
                              </p:par>
                              <p:par>
                                <p:cTn id="76" presetID="0" presetClass="path" presetSubtype="0" accel="50000" decel="50000" fill="hold" nodeType="withEffect">
                                  <p:stCondLst>
                                    <p:cond delay="0"/>
                                  </p:stCondLst>
                                  <p:childTnLst>
                                    <p:animMotion origin="layout" path="M 1.66667E-6 -7.40741E-7 C 0.00278 -0.00255 0.00121 0.0037 0.00104 0.00509 C 0.00017 0.00255 -0.00087 0.00185 -0.00243 -7.40741E-7 C -0.00278 -0.00046 -0.00399 -0.00139 -0.00347 -0.00139 C -0.00243 -0.00139 -0.00174 0.00023 -0.0007 0.00093 C 0.00087 0.00069 0.00521 -0.00023 0.00104 -0.00139 C 1.66667E-6 -0.00046 -0.00208 0.00394 -0.00139 0.00093 C 0.00017 0.00139 0.00087 0.00324 0.00139 0.00093 C 0.00017 0.00046 0.00052 0.00069 1.66667E-6 -7.40741E-7 Z " pathEditMode="relative" ptsTypes="fffffffff">
                                      <p:cBhvr>
                                        <p:cTn id="77" dur="2000" fill="hold"/>
                                        <p:tgtEl>
                                          <p:spTgt spid="41"/>
                                        </p:tgtEl>
                                        <p:attrNameLst>
                                          <p:attrName>ppt_x</p:attrName>
                                          <p:attrName>ppt_y</p:attrName>
                                        </p:attrNameLst>
                                      </p:cBhvr>
                                    </p:animMotion>
                                  </p:childTnLst>
                                </p:cTn>
                              </p:par>
                              <p:par>
                                <p:cTn id="78" presetID="0" presetClass="path" presetSubtype="0" accel="50000" decel="50000" fill="hold" nodeType="withEffect">
                                  <p:stCondLst>
                                    <p:cond delay="0"/>
                                  </p:stCondLst>
                                  <p:childTnLst>
                                    <p:animMotion origin="layout" path="M 1.66667E-6 3.7037E-6 C -0.00017 -0.00185 -0.00139 -0.00625 0.00104 -0.00509 C 0.00052 -0.00324 1.66667E-6 -0.00301 -0.00139 -0.00232 C -0.00208 -0.00255 -0.00521 -0.00347 -0.00521 -0.00509 C -0.00521 -0.00556 -0.00451 -0.00486 -0.00416 -0.00463 C -0.00347 -0.00417 -0.00278 -0.00324 -0.00208 -0.00278 C -0.00035 -0.00162 -0.00104 -0.00232 0.00035 -0.00093 C 0.00139 -0.00139 0.00538 -0.00509 0.00209 -0.00278 C 0.00156 -0.00185 0.00122 -0.00093 0.0007 3.7037E-6 C 0.00035 0.00069 0.00052 -0.00162 0.00035 -0.00232 C 0.00018 -0.00278 -0.00035 -0.00347 1.66667E-6 -0.00371 C 0.00035 -0.00417 0.00087 -0.00347 0.00139 -0.00324 C 0.00209 -0.00232 0.00399 -0.00185 0.00347 -0.00093 C 0.00278 0.00023 0.00087 3.7037E-6 1.66667E-6 3.7037E-6 Z " pathEditMode="relative" ptsTypes="ffffffffffffff">
                                      <p:cBhvr>
                                        <p:cTn id="79" dur="2000" fill="hold"/>
                                        <p:tgtEl>
                                          <p:spTgt spid="45"/>
                                        </p:tgtEl>
                                        <p:attrNameLst>
                                          <p:attrName>ppt_x</p:attrName>
                                          <p:attrName>ppt_y</p:attrName>
                                        </p:attrNameLst>
                                      </p:cBhvr>
                                    </p:animMotion>
                                  </p:childTnLst>
                                </p:cTn>
                              </p:par>
                            </p:childTnLst>
                          </p:cTn>
                        </p:par>
                        <p:par>
                          <p:cTn id="80" fill="hold">
                            <p:stCondLst>
                              <p:cond delay="8000"/>
                            </p:stCondLst>
                            <p:childTnLst>
                              <p:par>
                                <p:cTn id="81" presetID="0" presetClass="path" presetSubtype="0" accel="50000" decel="50000" fill="hold" nodeType="afterEffect">
                                  <p:stCondLst>
                                    <p:cond delay="0"/>
                                  </p:stCondLst>
                                  <p:childTnLst>
                                    <p:animMotion origin="layout" path="M 1.66667E-6 2.10502E-6 L 0.27986 -0.20426 " pathEditMode="relative" rAng="0" ptsTypes="AA">
                                      <p:cBhvr>
                                        <p:cTn id="82" dur="2000" fill="hold"/>
                                        <p:tgtEl>
                                          <p:spTgt spid="41"/>
                                        </p:tgtEl>
                                        <p:attrNameLst>
                                          <p:attrName>ppt_x</p:attrName>
                                          <p:attrName>ppt_y</p:attrName>
                                        </p:attrNameLst>
                                      </p:cBhvr>
                                      <p:rCtr x="13993" y="-10224"/>
                                    </p:animMotion>
                                  </p:childTnLst>
                                </p:cTn>
                              </p:par>
                              <p:par>
                                <p:cTn id="83" presetID="0" presetClass="path" presetSubtype="0" accel="50000" decel="50000" fill="hold" nodeType="withEffect">
                                  <p:stCondLst>
                                    <p:cond delay="0"/>
                                  </p:stCondLst>
                                  <p:childTnLst>
                                    <p:animMotion origin="layout" path="M -2.22222E-6 -1.85185E-6 L 0.26736 -0.07153 " pathEditMode="relative" rAng="0" ptsTypes="AA">
                                      <p:cBhvr>
                                        <p:cTn id="84" dur="2000" fill="hold"/>
                                        <p:tgtEl>
                                          <p:spTgt spid="45"/>
                                        </p:tgtEl>
                                        <p:attrNameLst>
                                          <p:attrName>ppt_x</p:attrName>
                                          <p:attrName>ppt_y</p:attrName>
                                        </p:attrNameLst>
                                      </p:cBhvr>
                                      <p:rCtr x="13368" y="-3588"/>
                                    </p:animMotion>
                                  </p:childTnLst>
                                </p:cTn>
                              </p:par>
                              <p:par>
                                <p:cTn id="85" presetID="0" presetClass="path" presetSubtype="0" accel="50000" decel="50000" fill="hold" nodeType="withEffect">
                                  <p:stCondLst>
                                    <p:cond delay="0"/>
                                  </p:stCondLst>
                                  <p:childTnLst>
                                    <p:animMotion origin="layout" path="M -5.55556E-7 -2.96296E-6 L 0.24219 0.14306 " pathEditMode="relative" rAng="0" ptsTypes="AA">
                                      <p:cBhvr>
                                        <p:cTn id="86" dur="2000" fill="hold"/>
                                        <p:tgtEl>
                                          <p:spTgt spid="44"/>
                                        </p:tgtEl>
                                        <p:attrNameLst>
                                          <p:attrName>ppt_x</p:attrName>
                                          <p:attrName>ppt_y</p:attrName>
                                        </p:attrNameLst>
                                      </p:cBhvr>
                                      <p:rCtr x="12101" y="7153"/>
                                    </p:animMotion>
                                  </p:childTnLst>
                                </p:cTn>
                              </p:par>
                              <p:par>
                                <p:cTn id="87" presetID="0" presetClass="path" presetSubtype="0" accel="50000" decel="50000" fill="hold" nodeType="withEffect">
                                  <p:stCondLst>
                                    <p:cond delay="0"/>
                                  </p:stCondLst>
                                  <p:childTnLst>
                                    <p:animMotion origin="layout" path="M 5.55556E-7 -4.44444E-6 L 0.22621 0.08681 " pathEditMode="relative" rAng="0" ptsTypes="AA">
                                      <p:cBhvr>
                                        <p:cTn id="88" dur="2000" fill="hold"/>
                                        <p:tgtEl>
                                          <p:spTgt spid="46"/>
                                        </p:tgtEl>
                                        <p:attrNameLst>
                                          <p:attrName>ppt_x</p:attrName>
                                          <p:attrName>ppt_y</p:attrName>
                                        </p:attrNameLst>
                                      </p:cBhvr>
                                      <p:rCtr x="11302" y="4329"/>
                                    </p:animMotion>
                                  </p:childTnLst>
                                </p:cTn>
                              </p:par>
                            </p:childTnLst>
                          </p:cTn>
                        </p:par>
                        <p:par>
                          <p:cTn id="89" fill="hold">
                            <p:stCondLst>
                              <p:cond delay="10000"/>
                            </p:stCondLst>
                            <p:childTnLst>
                              <p:par>
                                <p:cTn id="90" presetID="10" presetClass="exit" presetSubtype="0" fill="hold" grpId="1" nodeType="afterEffect">
                                  <p:stCondLst>
                                    <p:cond delay="0"/>
                                  </p:stCondLst>
                                  <p:childTnLst>
                                    <p:animEffect transition="out" filter="fade">
                                      <p:cBhvr>
                                        <p:cTn id="91" dur="2000"/>
                                        <p:tgtEl>
                                          <p:spTgt spid="32"/>
                                        </p:tgtEl>
                                      </p:cBhvr>
                                    </p:animEffect>
                                    <p:set>
                                      <p:cBhvr>
                                        <p:cTn id="92" dur="1" fill="hold">
                                          <p:stCondLst>
                                            <p:cond delay="1999"/>
                                          </p:stCondLst>
                                        </p:cTn>
                                        <p:tgtEl>
                                          <p:spTgt spid="32"/>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2000"/>
                                        <p:tgtEl>
                                          <p:spTgt spid="34"/>
                                        </p:tgtEl>
                                      </p:cBhvr>
                                    </p:animEffect>
                                    <p:set>
                                      <p:cBhvr>
                                        <p:cTn id="95" dur="1" fill="hold">
                                          <p:stCondLst>
                                            <p:cond delay="1999"/>
                                          </p:stCondLst>
                                        </p:cTn>
                                        <p:tgtEl>
                                          <p:spTgt spid="34"/>
                                        </p:tgtEl>
                                        <p:attrNameLst>
                                          <p:attrName>style.visibility</p:attrName>
                                        </p:attrNameLst>
                                      </p:cBhvr>
                                      <p:to>
                                        <p:strVal val="hidden"/>
                                      </p:to>
                                    </p:set>
                                  </p:childTnLst>
                                </p:cTn>
                              </p:par>
                              <p:par>
                                <p:cTn id="96" presetID="6" presetClass="emph" presetSubtype="0" fill="hold" grpId="1" nodeType="withEffect">
                                  <p:stCondLst>
                                    <p:cond delay="0"/>
                                  </p:stCondLst>
                                  <p:childTnLst>
                                    <p:animScale>
                                      <p:cBhvr>
                                        <p:cTn id="97" dur="2000" fill="hold"/>
                                        <p:tgtEl>
                                          <p:spTgt spid="35"/>
                                        </p:tgtEl>
                                      </p:cBhvr>
                                      <p:by x="41600" y="41600"/>
                                    </p:animScale>
                                  </p:childTnLst>
                                </p:cTn>
                              </p:par>
                              <p:par>
                                <p:cTn id="98" presetID="7" presetClass="emph" presetSubtype="2" fill="hold" nodeType="withEffect">
                                  <p:stCondLst>
                                    <p:cond delay="0"/>
                                  </p:stCondLst>
                                  <p:childTnLst>
                                    <p:animClr clrSpc="rgb" dir="cw">
                                      <p:cBhvr>
                                        <p:cTn id="99" dur="2000" fill="hold"/>
                                        <p:tgtEl>
                                          <p:spTgt spid="35"/>
                                        </p:tgtEl>
                                        <p:attrNameLst>
                                          <p:attrName>stroke.color</p:attrName>
                                        </p:attrNameLst>
                                      </p:cBhvr>
                                      <p:to>
                                        <a:schemeClr val="tx1"/>
                                      </p:to>
                                    </p:animClr>
                                    <p:set>
                                      <p:cBhvr>
                                        <p:cTn id="100" dur="2000" fill="hold"/>
                                        <p:tgtEl>
                                          <p:spTgt spid="35"/>
                                        </p:tgtEl>
                                        <p:attrNameLst>
                                          <p:attrName>stroke.on</p:attrName>
                                        </p:attrNameLst>
                                      </p:cBhvr>
                                      <p:to>
                                        <p:strVal val="true"/>
                                      </p:to>
                                    </p:set>
                                  </p:childTnLst>
                                </p:cTn>
                              </p:par>
                              <p:par>
                                <p:cTn id="101" presetID="0" presetClass="path" presetSubtype="0" fill="hold" grpId="2" nodeType="withEffect">
                                  <p:stCondLst>
                                    <p:cond delay="0"/>
                                  </p:stCondLst>
                                  <p:childTnLst>
                                    <p:animMotion origin="layout" path="M 2.22222E-6 0.09977 L 2.22222E-6 -0.00023 " pathEditMode="relative" rAng="0" ptsTypes="AA">
                                      <p:cBhvr>
                                        <p:cTn id="102" dur="2000" fill="hold"/>
                                        <p:tgtEl>
                                          <p:spTgt spid="36">
                                            <p:txEl>
                                              <p:pRg st="0" end="0"/>
                                            </p:txEl>
                                          </p:spTgt>
                                        </p:tgtEl>
                                        <p:attrNameLst>
                                          <p:attrName>ppt_x</p:attrName>
                                          <p:attrName>ppt_y</p:attrName>
                                        </p:attrNameLst>
                                      </p:cBhvr>
                                      <p:rCtr x="0" y="-5000"/>
                                    </p:animMotion>
                                  </p:childTnLst>
                                </p:cTn>
                              </p:par>
                              <p:par>
                                <p:cTn id="103" presetID="6" presetClass="emph" presetSubtype="0" fill="hold" grpId="3" nodeType="withEffect">
                                  <p:stCondLst>
                                    <p:cond delay="0"/>
                                  </p:stCondLst>
                                  <p:childTnLst>
                                    <p:animScale>
                                      <p:cBhvr>
                                        <p:cTn id="104" dur="2000" fill="hold"/>
                                        <p:tgtEl>
                                          <p:spTgt spid="36">
                                            <p:txEl>
                                              <p:pRg st="0" end="0"/>
                                            </p:txEl>
                                          </p:spTgt>
                                        </p:tgtEl>
                                      </p:cBhvr>
                                      <p:by x="50000" y="50000"/>
                                    </p:animScale>
                                  </p:childTnLst>
                                </p:cTn>
                              </p:par>
                              <p:par>
                                <p:cTn id="105" presetID="3" presetClass="emph" presetSubtype="2" fill="hold" grpId="4" nodeType="withEffect">
                                  <p:stCondLst>
                                    <p:cond delay="0"/>
                                  </p:stCondLst>
                                  <p:childTnLst>
                                    <p:animClr clrSpc="rgb" dir="cw">
                                      <p:cBhvr override="childStyle">
                                        <p:cTn id="106" dur="2000" fill="hold"/>
                                        <p:tgtEl>
                                          <p:spTgt spid="36">
                                            <p:txEl>
                                              <p:pRg st="0" end="0"/>
                                            </p:txEl>
                                          </p:spTgt>
                                        </p:tgtEl>
                                        <p:attrNameLst>
                                          <p:attrName>style.color</p:attrName>
                                        </p:attrNameLst>
                                      </p:cBhvr>
                                      <p:to>
                                        <a:schemeClr val="tx1"/>
                                      </p:to>
                                    </p:animClr>
                                  </p:childTnLst>
                                </p:cTn>
                              </p:par>
                              <p:par>
                                <p:cTn id="107" presetID="3" presetClass="emph" presetSubtype="2" fill="hold" nodeType="withEffect">
                                  <p:stCondLst>
                                    <p:cond delay="0"/>
                                  </p:stCondLst>
                                  <p:childTnLst>
                                    <p:animClr clrSpc="rgb" dir="cw">
                                      <p:cBhvr override="childStyle">
                                        <p:cTn id="108" dur="2000" fill="hold"/>
                                        <p:tgtEl>
                                          <p:spTgt spid="39">
                                            <p:txEl>
                                              <p:pRg st="0" end="0"/>
                                            </p:txEl>
                                          </p:spTgt>
                                        </p:tgtEl>
                                        <p:attrNameLst>
                                          <p:attrName>style.color</p:attrName>
                                        </p:attrNameLst>
                                      </p:cBhvr>
                                      <p:to>
                                        <a:schemeClr val="tx1"/>
                                      </p:to>
                                    </p:animClr>
                                  </p:childTnLst>
                                </p:cTn>
                              </p:par>
                              <p:par>
                                <p:cTn id="109" presetID="3" presetClass="emph" presetSubtype="2" fill="hold" nodeType="withEffect">
                                  <p:stCondLst>
                                    <p:cond delay="0"/>
                                  </p:stCondLst>
                                  <p:childTnLst>
                                    <p:animClr clrSpc="rgb" dir="cw">
                                      <p:cBhvr override="childStyle">
                                        <p:cTn id="110" dur="2000" fill="hold"/>
                                        <p:tgtEl>
                                          <p:spTgt spid="37">
                                            <p:txEl>
                                              <p:pRg st="0" end="0"/>
                                            </p:txEl>
                                          </p:spTgt>
                                        </p:tgtEl>
                                        <p:attrNameLst>
                                          <p:attrName>style.color</p:attrName>
                                        </p:attrNameLst>
                                      </p:cBhvr>
                                      <p:to>
                                        <a:schemeClr val="tx1"/>
                                      </p:to>
                                    </p:animClr>
                                  </p:childTnLst>
                                </p:cTn>
                              </p:par>
                              <p:par>
                                <p:cTn id="111" presetID="10" presetClass="entr" presetSubtype="0" fill="hold" grpId="0" nodeType="with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fade">
                                      <p:cBhvr>
                                        <p:cTn id="113" dur="500"/>
                                        <p:tgtEl>
                                          <p:spTgt spid="23"/>
                                        </p:tgtEl>
                                      </p:cBhvr>
                                    </p:animEffect>
                                  </p:childTnLst>
                                </p:cTn>
                              </p:par>
                              <p:par>
                                <p:cTn id="114" presetID="10" presetClass="entr" presetSubtype="0" fill="hold" nodeType="with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fade">
                                      <p:cBhvr>
                                        <p:cTn id="1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4" grpId="0" animBg="1"/>
      <p:bldP spid="34" grpId="1" animBg="1"/>
      <p:bldP spid="35" grpId="0" animBg="1"/>
      <p:bldP spid="35" grpId="1" animBg="1"/>
      <p:bldP spid="36" grpId="0" build="allAtOnce"/>
      <p:bldP spid="36" grpId="1" build="allAtOnce"/>
      <p:bldP spid="36" grpId="2" build="allAtOnce"/>
      <p:bldP spid="36" grpId="3" build="allAtOnce"/>
      <p:bldP spid="36" grpId="4" build="allAtOnce"/>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5973</TotalTime>
  <Words>6468</Words>
  <Application>Microsoft Macintosh PowerPoint</Application>
  <PresentationFormat>On-screen Show (4:3)</PresentationFormat>
  <Paragraphs>492</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Animals Unit  Activity 5.2: Molecular Models for Cows Growing: Digestion and Biosynthesis</vt:lpstr>
      <vt:lpstr>Unit Map</vt:lpstr>
      <vt:lpstr>Connecting Questions about Processes at Different Scales: Digestion</vt:lpstr>
      <vt:lpstr>What happens to the food cows eat?</vt:lpstr>
      <vt:lpstr>During digestion, large organic molecules are broken down into small organic molecules</vt:lpstr>
      <vt:lpstr>How Atoms Bond Together in Molecules</vt:lpstr>
      <vt:lpstr>Breakdown Protein Molecules (Digestion)</vt:lpstr>
      <vt:lpstr>PowerPoint Presentation</vt:lpstr>
      <vt:lpstr>PowerPoint Presentation</vt:lpstr>
      <vt:lpstr>Breakdown of Starch Molecules (Digestion)</vt:lpstr>
      <vt:lpstr>PowerPoint Presentation</vt:lpstr>
      <vt:lpstr>PowerPoint Presentation</vt:lpstr>
      <vt:lpstr>Breakdown of Fat Molecules  (Digestion)</vt:lpstr>
      <vt:lpstr>PowerPoint Presentation</vt:lpstr>
      <vt:lpstr>PowerPoint Presentation</vt:lpstr>
      <vt:lpstr>Where do digested monomers go?</vt:lpstr>
      <vt:lpstr>Connecting Questions about Processes at Different Scales: Biosynthesis</vt:lpstr>
      <vt:lpstr>How do cows’ cells use food to grow?</vt:lpstr>
      <vt:lpstr>Remember what’s in cow muscles</vt:lpstr>
      <vt:lpstr>Build Cow Muscles (Biosynthesis)</vt:lpstr>
      <vt:lpstr>PowerPoint Presentation</vt:lpstr>
      <vt:lpstr>PowerPoint Presentation</vt:lpstr>
      <vt:lpstr>Build Cow Muscles (Biosynthesis)</vt:lpstr>
      <vt:lpstr>PowerPoint Presentation</vt:lpstr>
      <vt:lpstr>PowerPoint Presentation</vt:lpstr>
      <vt:lpstr>Matter entering and leaving animals</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Dauer</dc:creator>
  <cp:lastModifiedBy>Tompkins, Elizabeth</cp:lastModifiedBy>
  <cp:revision>241</cp:revision>
  <dcterms:created xsi:type="dcterms:W3CDTF">2013-08-16T17:32:05Z</dcterms:created>
  <dcterms:modified xsi:type="dcterms:W3CDTF">2019-09-11T16:40:27Z</dcterms:modified>
</cp:coreProperties>
</file>