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79" r:id="rId5"/>
    <p:sldId id="291" r:id="rId6"/>
    <p:sldId id="292" r:id="rId7"/>
    <p:sldId id="293" r:id="rId8"/>
    <p:sldId id="294" r:id="rId9"/>
    <p:sldId id="296" r:id="rId10"/>
    <p:sldId id="297" r:id="rId11"/>
    <p:sldId id="298" r:id="rId12"/>
    <p:sldId id="282" r:id="rId13"/>
    <p:sldId id="303" r:id="rId14"/>
    <p:sldId id="304" r:id="rId15"/>
    <p:sldId id="305" r:id="rId16"/>
    <p:sldId id="299" r:id="rId17"/>
    <p:sldId id="287" r:id="rId18"/>
    <p:sldId id="288" r:id="rId19"/>
    <p:sldId id="289" r:id="rId20"/>
    <p:sldId id="314" r:id="rId21"/>
    <p:sldId id="315" r:id="rId22"/>
    <p:sldId id="290" r:id="rId23"/>
    <p:sldId id="311" r:id="rId24"/>
    <p:sldId id="312" r:id="rId25"/>
    <p:sldId id="313" r:id="rId26"/>
    <p:sldId id="302" r:id="rId27"/>
    <p:sldId id="309" r:id="rId28"/>
    <p:sldId id="31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C5C500"/>
    <a:srgbClr val="FFFBAD"/>
    <a:srgbClr val="0BDB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F4DD3-A09A-4A48-B3DC-A8313DF8AC65}" v="1" dt="2020-11-11T19:54:06.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98"/>
    <p:restoredTop sz="70789" autoAdjust="0"/>
  </p:normalViewPr>
  <p:slideViewPr>
    <p:cSldViewPr snapToGrid="0" snapToObjects="1">
      <p:cViewPr varScale="1">
        <p:scale>
          <a:sx n="78" d="100"/>
          <a:sy n="78" d="100"/>
        </p:scale>
        <p:origin x="648" y="18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11/11/20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11/11/20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Display slides 9-12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110343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Display slides 9-12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110343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Display slides 9-12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110343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dirty="0"/>
          </a:p>
          <a:p>
            <a:r>
              <a:rPr lang="en-US" sz="1200" b="1" kern="1200" dirty="0">
                <a:solidFill>
                  <a:schemeClr val="tx1"/>
                </a:solidFill>
                <a:effectLst/>
                <a:latin typeface="+mn-lt"/>
                <a:ea typeface="+mn-ea"/>
                <a:cs typeface="+mn-cs"/>
              </a:rPr>
              <a:t>Have students think about how cellular respiration also answers the Matter Change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13 to zoom into a muscle cell in the cow’s leg to illustrate cellular respiration at the cellular scale. Glucose and oxygen enter the cell; carbon dioxide and water leave—and cell gets energy to function! </a:t>
            </a:r>
          </a:p>
          <a:p>
            <a:pPr lvl="0"/>
            <a:r>
              <a:rPr lang="en-US" sz="1200" kern="1200" dirty="0">
                <a:solidFill>
                  <a:schemeClr val="tx1"/>
                </a:solidFill>
                <a:effectLst/>
                <a:latin typeface="+mn-lt"/>
                <a:ea typeface="+mn-ea"/>
                <a:cs typeface="+mn-cs"/>
              </a:rPr>
              <a:t>Display slides 14-15 to have students compare their answers to the Matter Change Question on the 4.2 Explanations Tool for Cow Cellular Respiration with the answers on the slide.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9959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Display slides 14-15 to have students compare their answers to the Matter Change Question on the 4.2 Explanations Tool for Cow Cellular Respiration with the answers on the slide.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192083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Display slides 14-15 to have students compare their answers to the Matter Change Question on the 4.2 Explanations Tool for Cow Cellular Respiration with the answers on the slide.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641490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cellular respiration helps to answer Energy Change questions, including unanswered questions about mealworms and cows.</a:t>
            </a:r>
            <a:r>
              <a:rPr lang="en-US" dirty="0">
                <a:effectLst/>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Display slide 16 to have students compare their answers to the Energy Change Question on the 4.2 Explanations Tool for Cow Cellular Respiration with the answers on the slide.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use a different colored writing utensil to make any needed changes to their answers. Allow students to ask questions if they do not understand why their ideas are incorrect. </a:t>
            </a:r>
          </a:p>
          <a:p>
            <a:pPr lvl="0"/>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p>
          <a:p>
            <a:r>
              <a:rPr lang="en-US" sz="1200" kern="1200" dirty="0">
                <a:solidFill>
                  <a:schemeClr val="tx1"/>
                </a:solidFill>
                <a:effectLst/>
                <a:latin typeface="+mn-lt"/>
                <a:ea typeface="+mn-ea"/>
                <a:cs typeface="+mn-cs"/>
              </a:rPr>
              <a:t>Have students consider how these answers address Energy Change at macroscopic, atomic-molecular, and cellular scales.</a:t>
            </a:r>
          </a:p>
          <a:p>
            <a:pPr lvl="0"/>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145508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write paragraph explanations of the process of ethanol burning.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17. Ask students to write paragraphs explaining the process of cellular respiration on the second page of the 4.2 Explanations Tool for Cow Cellular Respiration.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 student to the checklist and questions on the Three Questions Handout for reminders about what to include in their paragraph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students that they have the information they need in their responses to the questions on the front of the Explanations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students that the graphic organizer on the front has the information they need to write their explanations paragraphs.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Remind students to refer to their Three Questions Handout and Explanations Checklist to review what should be included in a good explanation. </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17</a:t>
            </a:fld>
            <a:endParaRPr lang="en-US"/>
          </a:p>
        </p:txBody>
      </p:sp>
    </p:spTree>
    <p:extLst>
      <p:ext uri="{BB962C8B-B14F-4D97-AF65-F5344CB8AC3E}">
        <p14:creationId xmlns:p14="http://schemas.microsoft.com/office/powerpoint/2010/main" val="80557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Have students share explanations with each other.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18 of the 4.2 Explaining How Cows Move and Function: Cellular Respiration PPT. Divide students into pairs and have them compare explanations for the Three Questions and the final explanation on the process tool.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use the Three Questions 11 x 17 Poster (or Handout) as a reference. Have students check their explanations with the middle and right-hand columns of the poster to make sure they are following the “rules.”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18</a:t>
            </a:fld>
            <a:endParaRPr lang="en-US"/>
          </a:p>
        </p:txBody>
      </p:sp>
    </p:spTree>
    <p:extLst>
      <p:ext uri="{BB962C8B-B14F-4D97-AF65-F5344CB8AC3E}">
        <p14:creationId xmlns:p14="http://schemas.microsoft.com/office/powerpoint/2010/main" val="297733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share explanations with each other.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19 of the 4.2 Explaining How Cows Move and Function: Cellular Respiration PPT.  Divide students into pairs and have them compare explanations for the Three Questions and the final explanation on the process tool.</a:t>
            </a:r>
          </a:p>
          <a:p>
            <a:r>
              <a:rPr lang="en-US" sz="1200" kern="1200" dirty="0">
                <a:solidFill>
                  <a:schemeClr val="tx1"/>
                </a:solidFill>
                <a:effectLst/>
                <a:latin typeface="+mn-lt"/>
                <a:ea typeface="+mn-ea"/>
                <a:cs typeface="+mn-cs"/>
              </a:rPr>
              <a:t>Have students use the Three Questions 11 x 17 Poster (or Handout) as a reference. Have students check their explanations with the middle and right-hand columns of the poster to make sure they are following the “rules.”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(Optional) Have students critique example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19 of the PPT. Have students look at two handouts: (a) The Three Questions Handout, and (b) the Animals Example Explanations Handout.</a:t>
            </a:r>
          </a:p>
          <a:p>
            <a:pPr lvl="0"/>
            <a:r>
              <a:rPr lang="en-US" sz="1200" kern="1200" dirty="0">
                <a:solidFill>
                  <a:schemeClr val="tx1"/>
                </a:solidFill>
                <a:effectLst/>
                <a:latin typeface="+mn-lt"/>
                <a:ea typeface="+mn-ea"/>
                <a:cs typeface="+mn-cs"/>
              </a:rPr>
              <a:t>Ask students to evaluate the two example explanations of cow cellular respiration on the Animals Example Explanations Handout : Which explanation is better? Why?</a:t>
            </a:r>
          </a:p>
          <a:p>
            <a:r>
              <a:rPr lang="en-US" sz="1200" kern="1200" dirty="0">
                <a:solidFill>
                  <a:schemeClr val="tx1"/>
                </a:solidFill>
                <a:effectLst/>
                <a:latin typeface="+mn-lt"/>
                <a:ea typeface="+mn-ea"/>
                <a:cs typeface="+mn-cs"/>
              </a:rPr>
              <a:t>Have students use the Three Questions Explanation Checklist  on the back of the Three Questions Handout  to justify their critiques of the explanations.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critique and improve their full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19 of the PPT for the full explanation. Have students use the Three Questions Explanation Checklist on  the back of the Three Questions Handout  to check that their story includes each of the parts (matter movement, matter change, energy change, and matter movement). </a:t>
            </a:r>
          </a:p>
          <a:p>
            <a:pPr lvl="0"/>
            <a:r>
              <a:rPr lang="en-US" sz="1200" kern="1200" dirty="0">
                <a:solidFill>
                  <a:schemeClr val="tx1"/>
                </a:solidFill>
                <a:effectLst/>
                <a:latin typeface="+mn-lt"/>
                <a:ea typeface="+mn-ea"/>
                <a:cs typeface="+mn-cs"/>
              </a:rPr>
              <a:t>If students don’t have all four parts in their explanation, instruct them to add to their explanation using a different colored writing utensil.</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19</a:t>
            </a:fld>
            <a:endParaRPr lang="en-US"/>
          </a:p>
        </p:txBody>
      </p:sp>
    </p:spTree>
    <p:extLst>
      <p:ext uri="{BB962C8B-B14F-4D97-AF65-F5344CB8AC3E}">
        <p14:creationId xmlns:p14="http://schemas.microsoft.com/office/powerpoint/2010/main" val="302748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4.2 Explaining How Cows Move and Function: Cellular Respiration PPT.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381687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connect their atomic molecular explanations to the macroscopic scale by using the Animals Matter Tracing Tool.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20. Give students the Animals Matter Tracing Tool. Have students individually:</a:t>
            </a:r>
          </a:p>
          <a:p>
            <a:pPr lvl="0"/>
            <a:r>
              <a:rPr lang="en-US" sz="1200" kern="1200" dirty="0">
                <a:solidFill>
                  <a:schemeClr val="tx1"/>
                </a:solidFill>
                <a:effectLst/>
                <a:latin typeface="+mn-lt"/>
                <a:ea typeface="+mn-ea"/>
                <a:cs typeface="+mn-cs"/>
              </a:rPr>
              <a:t>Choose a cell and draw arrows showing the carbon-containing molecules that go to the cell and leave the cell (first page)</a:t>
            </a:r>
          </a:p>
          <a:p>
            <a:pPr lvl="0"/>
            <a:r>
              <a:rPr lang="en-US" sz="1200" kern="1200" dirty="0">
                <a:solidFill>
                  <a:schemeClr val="tx1"/>
                </a:solidFill>
                <a:effectLst/>
                <a:latin typeface="+mn-lt"/>
                <a:ea typeface="+mn-ea"/>
                <a:cs typeface="+mn-cs"/>
              </a:rPr>
              <a:t>Use the steps in the Three Questions to explain how matter and energy move and change in the cell (second page</a:t>
            </a:r>
          </a:p>
          <a:p>
            <a:r>
              <a:rPr lang="en-US" sz="1200" kern="1200" dirty="0">
                <a:solidFill>
                  <a:schemeClr val="tx1"/>
                </a:solidFill>
                <a:effectLst/>
                <a:latin typeface="+mn-lt"/>
                <a:ea typeface="+mn-ea"/>
                <a:cs typeface="+mn-cs"/>
              </a:rPr>
              <a:t>Show slides 21 and 22.  Have students compare their answers to the answers on the slides, discuss, and revise their answers if necessary.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20</a:t>
            </a:fld>
            <a:endParaRPr lang="en-US"/>
          </a:p>
        </p:txBody>
      </p:sp>
    </p:spTree>
    <p:extLst>
      <p:ext uri="{BB962C8B-B14F-4D97-AF65-F5344CB8AC3E}">
        <p14:creationId xmlns:p14="http://schemas.microsoft.com/office/powerpoint/2010/main" val="209915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slides 21 and 22.  Have students compare their answers to the answers on the slides, discuss, and revise their answers if necessary.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21</a:t>
            </a:fld>
            <a:endParaRPr lang="en-US"/>
          </a:p>
        </p:txBody>
      </p:sp>
    </p:spTree>
    <p:extLst>
      <p:ext uri="{BB962C8B-B14F-4D97-AF65-F5344CB8AC3E}">
        <p14:creationId xmlns:p14="http://schemas.microsoft.com/office/powerpoint/2010/main" val="2689253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slides 21 and 22.  Have students compare their answers to the answers on the slides, discuss, and revise their answers if necessary.</a:t>
            </a:r>
            <a:r>
              <a:rPr lang="en-US" dirty="0">
                <a:effectLst/>
              </a:rPr>
              <a:t> </a:t>
            </a:r>
            <a:endParaRPr lang="en-US" dirty="0"/>
          </a:p>
          <a:p>
            <a:pPr lvl="0"/>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22</a:t>
            </a:fld>
            <a:endParaRPr lang="en-US"/>
          </a:p>
        </p:txBody>
      </p:sp>
    </p:spTree>
    <p:extLst>
      <p:ext uri="{BB962C8B-B14F-4D97-AF65-F5344CB8AC3E}">
        <p14:creationId xmlns:p14="http://schemas.microsoft.com/office/powerpoint/2010/main" val="3839194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Revisit unanswered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23. Have students look at their 3.3 Evidence-Based Arguments Tool for Mealworms Eating. Display the class list of unanswered questions from Activity 3.3.</a:t>
            </a:r>
          </a:p>
          <a:p>
            <a:pPr lvl="0"/>
            <a:r>
              <a:rPr lang="en-US" sz="1200" kern="1200" dirty="0">
                <a:solidFill>
                  <a:schemeClr val="tx1"/>
                </a:solidFill>
                <a:effectLst/>
                <a:latin typeface="+mn-lt"/>
                <a:ea typeface="+mn-ea"/>
                <a:cs typeface="+mn-cs"/>
              </a:rPr>
              <a:t>Ask students which of their unanswered questions they can now answer with their understanding of Cellular Respiration. Which ones are left unanswered? Do they have any new questions to add to the list?</a:t>
            </a:r>
          </a:p>
          <a:p>
            <a:r>
              <a:rPr lang="en-US" sz="1200" kern="1200" dirty="0">
                <a:solidFill>
                  <a:schemeClr val="tx1"/>
                </a:solidFill>
                <a:effectLst/>
                <a:latin typeface="+mn-lt"/>
                <a:ea typeface="+mn-ea"/>
                <a:cs typeface="+mn-cs"/>
              </a:rPr>
              <a:t>One question that students should have is: if cows eat plants that are mostly carbohydrates, where does the glucose that enters the cell come from? This and other remaining questions will be answered in future lessons on digestion and biosynthesis.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23</a:t>
            </a:fld>
            <a:endParaRPr lang="en-US"/>
          </a:p>
        </p:txBody>
      </p:sp>
    </p:spTree>
    <p:extLst>
      <p:ext uri="{BB962C8B-B14F-4D97-AF65-F5344CB8AC3E}">
        <p14:creationId xmlns:p14="http://schemas.microsoft.com/office/powerpoint/2010/main" val="236956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24 of the 4.2 Explaining Cow Cellular Respiration PPT.</a:t>
            </a:r>
          </a:p>
          <a:p>
            <a:pPr lvl="0"/>
            <a:r>
              <a:rPr lang="en-US" sz="1200" kern="1200" dirty="0">
                <a:solidFill>
                  <a:schemeClr val="tx1"/>
                </a:solidFill>
                <a:effectLst/>
                <a:latin typeface="+mn-lt"/>
                <a:ea typeface="+mn-ea"/>
                <a:cs typeface="+mn-cs"/>
              </a:rPr>
              <a:t>Conclusions: How do matter and energy change during cellular respiration?</a:t>
            </a:r>
          </a:p>
          <a:p>
            <a:pPr lvl="0"/>
            <a:r>
              <a:rPr lang="en-US" sz="1200" kern="1200" dirty="0">
                <a:solidFill>
                  <a:schemeClr val="tx1"/>
                </a:solidFill>
                <a:effectLst/>
                <a:latin typeface="+mn-lt"/>
                <a:ea typeface="+mn-ea"/>
                <a:cs typeface="+mn-cs"/>
              </a:rPr>
              <a:t>Predictions: Where do you think the glucose for cellular respiration comes from?</a:t>
            </a:r>
          </a:p>
          <a:p>
            <a:pPr lvl="0"/>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into the next activity.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24</a:t>
            </a:fld>
            <a:endParaRPr lang="en-US"/>
          </a:p>
        </p:txBody>
      </p:sp>
    </p:spTree>
    <p:extLst>
      <p:ext uri="{BB962C8B-B14F-4D97-AF65-F5344CB8AC3E}">
        <p14:creationId xmlns:p14="http://schemas.microsoft.com/office/powerpoint/2010/main" val="3905118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 25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4.2 Explaining Cow Cellular Respiration PPT.</a:t>
            </a:r>
          </a:p>
          <a:p>
            <a:pPr lvl="0"/>
            <a:r>
              <a:rPr lang="en-US" sz="1200" kern="1200" dirty="0">
                <a:solidFill>
                  <a:schemeClr val="tx1"/>
                </a:solidFill>
                <a:effectLst/>
                <a:latin typeface="+mn-lt"/>
                <a:ea typeface="+mn-ea"/>
                <a:cs typeface="+mn-cs"/>
              </a:rPr>
              <a:t>Pass out a Learning Tracking Tool to each student.</a:t>
            </a:r>
          </a:p>
          <a:p>
            <a:pPr lvl="0"/>
            <a:r>
              <a:rPr lang="en-US" sz="1200" kern="1200" dirty="0">
                <a:solidFill>
                  <a:schemeClr val="tx1"/>
                </a:solidFill>
                <a:effectLst/>
                <a:latin typeface="+mn-lt"/>
                <a:ea typeface="+mn-ea"/>
                <a:cs typeface="+mn-cs"/>
              </a:rPr>
              <a:t>Explain that students will add to the tool after activities to keep track of what they have figured out that will help them to answer the unit driving question. </a:t>
            </a:r>
          </a:p>
          <a:p>
            <a:pPr lvl="0"/>
            <a:r>
              <a:rPr lang="en-US" sz="1200" kern="1200" dirty="0">
                <a:solidFill>
                  <a:schemeClr val="tx1"/>
                </a:solidFill>
                <a:effectLst/>
                <a:latin typeface="+mn-lt"/>
                <a:ea typeface="+mn-ea"/>
                <a:cs typeface="+mn-cs"/>
              </a:rPr>
              <a:t>Have students write the activity name, "Explaining How Cows Move and Function" and their role, “Explainer” in the first column.</a:t>
            </a:r>
          </a:p>
          <a:p>
            <a:pPr lvl="0"/>
            <a:r>
              <a:rPr lang="en-US" sz="1200" kern="1200" dirty="0">
                <a:solidFill>
                  <a:schemeClr val="tx1"/>
                </a:solidFill>
                <a:effectLst/>
                <a:latin typeface="+mn-lt"/>
                <a:ea typeface="+mn-ea"/>
                <a:cs typeface="+mn-cs"/>
              </a:rPr>
              <a:t>Have a class discussion about what students figured out during the activity that will help them in answering the unit driving question. When you come to consensus as a class, have students record the answer in the second column of the tool.</a:t>
            </a:r>
          </a:p>
          <a:p>
            <a:pPr lvl="0"/>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third column of the tool. </a:t>
            </a:r>
          </a:p>
          <a:p>
            <a:pPr lvl="0"/>
            <a:r>
              <a:rPr lang="en-US" sz="1200" kern="1200" dirty="0">
                <a:solidFill>
                  <a:schemeClr val="tx1"/>
                </a:solidFill>
                <a:effectLst/>
                <a:latin typeface="+mn-lt"/>
                <a:ea typeface="+mn-ea"/>
                <a:cs typeface="+mn-cs"/>
              </a:rPr>
              <a:t>Have students keep their Learning Tracking Tool for future activities. </a:t>
            </a:r>
          </a:p>
          <a:p>
            <a:pPr lvl="0"/>
            <a:r>
              <a:rPr lang="en-US" sz="1200" kern="1200" dirty="0">
                <a:solidFill>
                  <a:schemeClr val="tx1"/>
                </a:solidFill>
                <a:effectLst/>
                <a:latin typeface="+mn-lt"/>
                <a:ea typeface="+mn-ea"/>
                <a:cs typeface="+mn-cs"/>
              </a:rPr>
              <a:t>Example Learning Tracking Tool</a:t>
            </a:r>
          </a:p>
          <a:p>
            <a:r>
              <a:rPr lang="en-US" sz="1200" b="1" kern="1200" dirty="0">
                <a:solidFill>
                  <a:schemeClr val="tx1"/>
                </a:solidFill>
                <a:effectLst/>
                <a:latin typeface="+mn-lt"/>
                <a:ea typeface="+mn-ea"/>
                <a:cs typeface="+mn-cs"/>
              </a:rPr>
              <a:t>Activity Chunk: </a:t>
            </a:r>
            <a:r>
              <a:rPr lang="en-US" sz="1200" kern="1200" dirty="0">
                <a:solidFill>
                  <a:schemeClr val="tx1"/>
                </a:solidFill>
                <a:effectLst/>
                <a:latin typeface="+mn-lt"/>
                <a:ea typeface="+mn-ea"/>
                <a:cs typeface="+mn-cs"/>
              </a:rPr>
              <a:t>Explaining How Cows Move and Function, Explainer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 </a:t>
            </a:r>
            <a:r>
              <a:rPr lang="en-US" sz="1200" kern="1200" dirty="0">
                <a:solidFill>
                  <a:schemeClr val="tx1"/>
                </a:solidFill>
                <a:effectLst/>
                <a:latin typeface="+mn-lt"/>
                <a:ea typeface="+mn-ea"/>
                <a:cs typeface="+mn-cs"/>
              </a:rPr>
              <a:t>Model the oxidation of glucose to carbon dioxide and water using molecular model kits and use the Explanations Tool to explain what happens when cows move and function.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Figure Out? </a:t>
            </a:r>
            <a:r>
              <a:rPr lang="en-US" sz="1200" kern="1200" dirty="0">
                <a:solidFill>
                  <a:schemeClr val="tx1"/>
                </a:solidFill>
                <a:effectLst/>
                <a:latin typeface="+mn-lt"/>
                <a:ea typeface="+mn-ea"/>
                <a:cs typeface="+mn-cs"/>
              </a:rPr>
              <a:t>Some matter leaves the body as urine and waste but most matter leaves the body as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during cellular respiration.</a:t>
            </a:r>
          </a:p>
          <a:p>
            <a:r>
              <a:rPr lang="en-US" sz="1200" b="1" kern="1200" dirty="0">
                <a:solidFill>
                  <a:schemeClr val="tx1"/>
                </a:solidFill>
                <a:effectLst/>
                <a:latin typeface="+mn-lt"/>
                <a:ea typeface="+mn-ea"/>
                <a:cs typeface="+mn-cs"/>
              </a:rPr>
              <a:t>What Are We Asking Now? </a:t>
            </a:r>
            <a:r>
              <a:rPr lang="en-US" sz="1200" kern="1200" dirty="0">
                <a:solidFill>
                  <a:schemeClr val="tx1"/>
                </a:solidFill>
                <a:effectLst/>
                <a:latin typeface="+mn-lt"/>
                <a:ea typeface="+mn-ea"/>
                <a:cs typeface="+mn-cs"/>
              </a:rPr>
              <a:t>What happens to food when it is in the body?</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25</a:t>
            </a:fld>
            <a:endParaRPr lang="en-US"/>
          </a:p>
        </p:txBody>
      </p:sp>
    </p:spTree>
    <p:extLst>
      <p:ext uri="{BB962C8B-B14F-4D97-AF65-F5344CB8AC3E}">
        <p14:creationId xmlns:p14="http://schemas.microsoft.com/office/powerpoint/2010/main" val="69048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Revisit students’ arguments about what happens when mealworms eat.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slide 3 of the 4.2 Explaining How Cows Move and Function: Cellular Respiration PPT.</a:t>
            </a:r>
          </a:p>
          <a:p>
            <a:pPr lvl="0"/>
            <a:r>
              <a:rPr lang="en-US" sz="1200" kern="1200" dirty="0">
                <a:solidFill>
                  <a:schemeClr val="tx1"/>
                </a:solidFill>
                <a:effectLst/>
                <a:latin typeface="+mn-lt"/>
                <a:ea typeface="+mn-ea"/>
                <a:cs typeface="+mn-cs"/>
              </a:rPr>
              <a:t>Tell students that this activity’s purpose is to develop explanations for how cows use food to move and function.</a:t>
            </a:r>
          </a:p>
          <a:p>
            <a:pPr lvl="0"/>
            <a:r>
              <a:rPr lang="en-US" sz="1200" kern="1200" dirty="0">
                <a:solidFill>
                  <a:schemeClr val="tx1"/>
                </a:solidFill>
                <a:effectLst/>
                <a:latin typeface="+mn-lt"/>
                <a:ea typeface="+mn-ea"/>
                <a:cs typeface="+mn-cs"/>
              </a:rPr>
              <a:t>Return each student’s copy of 3.3 Evidence-Based Arguments Tool for Mealworms Eating and have them review their arguments before they completed the molecular modeling activity. Their arguments and unanswered questions should also apply to cows.</a:t>
            </a:r>
          </a:p>
          <a:p>
            <a:r>
              <a:rPr lang="en-US" sz="1200" kern="1200" dirty="0">
                <a:solidFill>
                  <a:schemeClr val="tx1"/>
                </a:solidFill>
                <a:effectLst/>
                <a:latin typeface="+mn-lt"/>
                <a:ea typeface="+mn-ea"/>
                <a:cs typeface="+mn-cs"/>
              </a:rPr>
              <a:t>Ask them to think about what they know now that they didn’t know then.</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37096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Have students complete the front of the Explanations Process Tool.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4 of the 4.2 Explaining How Cows Move and Function: Cellular Respiration PPT. Give each student one copy of 4.2 Explanations Tool for Cow Cellular Respiration.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sure students understand that they will use the information from the to help them construct their explanations paragraphs on the back.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 students about 10 minutes to complete the front of the Explanations Process Tool.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5. Then, have students compare their responses with a partner, with the goal of confirming that their responses are the same.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4</a:t>
            </a:fld>
            <a:endParaRPr lang="en-US"/>
          </a:p>
        </p:txBody>
      </p:sp>
    </p:spTree>
    <p:extLst>
      <p:ext uri="{BB962C8B-B14F-4D97-AF65-F5344CB8AC3E}">
        <p14:creationId xmlns:p14="http://schemas.microsoft.com/office/powerpoint/2010/main" val="61485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Have students complete the front of the Explanations Process Tool.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4 of the 4.2 Explaining How Cows Move and Function: Cellular Respiration PPT. Give each student one copy of 4.2 Explanations Tool for Cow Cellular Respiration.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sure students understand that they will use the information from the to help them construct their explanations paragraphs on the back.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 students about 10 minutes to complete the front of the Explanations Process Tool.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5. Then, have students compare their responses with a partner, with the goal of confirming that their responses are the same.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5</a:t>
            </a:fld>
            <a:endParaRPr lang="en-US"/>
          </a:p>
        </p:txBody>
      </p:sp>
    </p:spTree>
    <p:extLst>
      <p:ext uri="{BB962C8B-B14F-4D97-AF65-F5344CB8AC3E}">
        <p14:creationId xmlns:p14="http://schemas.microsoft.com/office/powerpoint/2010/main" val="23844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Have students think about how cellular respiration answers the Matter Movement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6-12 in the PPT to have the students discuss what is happening to matter during cellular respiration and to have them check their answers to the Matter Movement Question on their 4.2 Explanations Tool for Cow Cellular Respiration.</a:t>
            </a:r>
          </a:p>
          <a:p>
            <a:pPr lvl="0"/>
            <a:r>
              <a:rPr lang="en-US" sz="1200" kern="1200" dirty="0">
                <a:solidFill>
                  <a:schemeClr val="tx1"/>
                </a:solidFill>
                <a:effectLst/>
                <a:latin typeface="+mn-lt"/>
                <a:ea typeface="+mn-ea"/>
                <a:cs typeface="+mn-cs"/>
              </a:rPr>
              <a:t>Show students slide 6 to have them think about where atoms are moving from and moving to during cellular respiration. </a:t>
            </a:r>
          </a:p>
          <a:p>
            <a:pPr lvl="0"/>
            <a:r>
              <a:rPr lang="en-US" sz="1200" kern="1200" dirty="0">
                <a:solidFill>
                  <a:schemeClr val="tx1"/>
                </a:solidFill>
                <a:effectLst/>
                <a:latin typeface="+mn-lt"/>
                <a:ea typeface="+mn-ea"/>
                <a:cs typeface="+mn-cs"/>
              </a:rPr>
              <a:t>Show slide 7 to explain that atoms and molecules are moving so that animals can get energy through cellular respiration: Animals need glucose and oxygen as reactants, and they must get rid of carbon dioxide and water as waste.</a:t>
            </a:r>
          </a:p>
          <a:p>
            <a:pPr lvl="0"/>
            <a:r>
              <a:rPr lang="en-US" sz="1200" kern="1200" dirty="0">
                <a:solidFill>
                  <a:schemeClr val="tx1"/>
                </a:solidFill>
                <a:effectLst/>
                <a:latin typeface="+mn-lt"/>
                <a:ea typeface="+mn-ea"/>
                <a:cs typeface="+mn-cs"/>
              </a:rPr>
              <a:t>Show slide 8 to explain a simplified version of movement of all these materials through the cow. </a:t>
            </a:r>
          </a:p>
          <a:p>
            <a:pPr lvl="0"/>
            <a:r>
              <a:rPr lang="en-US" sz="1200" kern="1200" dirty="0">
                <a:solidFill>
                  <a:schemeClr val="tx1"/>
                </a:solidFill>
                <a:effectLst/>
                <a:latin typeface="+mn-lt"/>
                <a:ea typeface="+mn-ea"/>
                <a:cs typeface="+mn-cs"/>
              </a:rPr>
              <a:t>Display slides 9-12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3473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Have students think about how cellular respiration answers the Matter Movement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6-12 in the PPT to have the students discuss what is happening to matter during cellular respiration and to have them check their answers to the Matter Movement Question on their 4.2 Explanations Tool for Cow Cellular Respiration.</a:t>
            </a:r>
          </a:p>
          <a:p>
            <a:pPr lvl="0"/>
            <a:r>
              <a:rPr lang="en-US" sz="1200" kern="1200" dirty="0">
                <a:solidFill>
                  <a:schemeClr val="tx1"/>
                </a:solidFill>
                <a:effectLst/>
                <a:latin typeface="+mn-lt"/>
                <a:ea typeface="+mn-ea"/>
                <a:cs typeface="+mn-cs"/>
              </a:rPr>
              <a:t>Show students slide 6 to have them think about where atoms are moving from and moving to during cellular respiration. </a:t>
            </a:r>
          </a:p>
          <a:p>
            <a:pPr lvl="0"/>
            <a:r>
              <a:rPr lang="en-US" sz="1200" kern="1200" dirty="0">
                <a:solidFill>
                  <a:schemeClr val="tx1"/>
                </a:solidFill>
                <a:effectLst/>
                <a:latin typeface="+mn-lt"/>
                <a:ea typeface="+mn-ea"/>
                <a:cs typeface="+mn-cs"/>
              </a:rPr>
              <a:t>Show slide 7 to explain that atoms and molecules are moving so that animals can get energy through cellular respiration: Animals need glucose and oxygen as reactants, and they must get rid of carbon dioxide and water as waste.</a:t>
            </a:r>
          </a:p>
          <a:p>
            <a:pPr lvl="0"/>
            <a:r>
              <a:rPr lang="en-US" sz="1200" kern="1200" dirty="0">
                <a:solidFill>
                  <a:schemeClr val="tx1"/>
                </a:solidFill>
                <a:effectLst/>
                <a:latin typeface="+mn-lt"/>
                <a:ea typeface="+mn-ea"/>
                <a:cs typeface="+mn-cs"/>
              </a:rPr>
              <a:t>Show slide 8 to explain a simplified version of movement of all these materials through the cow. </a:t>
            </a:r>
          </a:p>
          <a:p>
            <a:pPr lvl="0"/>
            <a:r>
              <a:rPr lang="en-US" sz="1200" kern="1200" dirty="0">
                <a:solidFill>
                  <a:schemeClr val="tx1"/>
                </a:solidFill>
                <a:effectLst/>
                <a:latin typeface="+mn-lt"/>
                <a:ea typeface="+mn-ea"/>
                <a:cs typeface="+mn-cs"/>
              </a:rPr>
              <a:t>Display slides 9-12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9959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Have students think about how cellular respiration answers the Matter Movement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6-12 in the PPT to have the students discuss what is happening to matter during cellular respiration and to have them check their answers to the Matter Movement Question on their 4.2 Explanations Tool for Cow Cellular Respiration.</a:t>
            </a:r>
          </a:p>
          <a:p>
            <a:pPr lvl="0"/>
            <a:r>
              <a:rPr lang="en-US" sz="1200" kern="1200" dirty="0">
                <a:solidFill>
                  <a:schemeClr val="tx1"/>
                </a:solidFill>
                <a:effectLst/>
                <a:latin typeface="+mn-lt"/>
                <a:ea typeface="+mn-ea"/>
                <a:cs typeface="+mn-cs"/>
              </a:rPr>
              <a:t>Show students slide 6 to have them think about where atoms are moving from and moving to during cellular respiration. </a:t>
            </a:r>
          </a:p>
          <a:p>
            <a:pPr lvl="0"/>
            <a:r>
              <a:rPr lang="en-US" sz="1200" kern="1200" dirty="0">
                <a:solidFill>
                  <a:schemeClr val="tx1"/>
                </a:solidFill>
                <a:effectLst/>
                <a:latin typeface="+mn-lt"/>
                <a:ea typeface="+mn-ea"/>
                <a:cs typeface="+mn-cs"/>
              </a:rPr>
              <a:t>Show slide 7 to explain that atoms and molecules are moving so that animals can get energy through cellular respiration: Animals need glucose and oxygen as reactants, and they must get rid of carbon dioxide and water as waste.</a:t>
            </a:r>
          </a:p>
          <a:p>
            <a:pPr lvl="0"/>
            <a:r>
              <a:rPr lang="en-US" sz="1200" kern="1200" dirty="0">
                <a:solidFill>
                  <a:schemeClr val="tx1"/>
                </a:solidFill>
                <a:effectLst/>
                <a:latin typeface="+mn-lt"/>
                <a:ea typeface="+mn-ea"/>
                <a:cs typeface="+mn-cs"/>
              </a:rPr>
              <a:t>Show slide 8 to explain a simplified version of movement of all these materials through the cow. </a:t>
            </a:r>
          </a:p>
          <a:p>
            <a:pPr lvl="0"/>
            <a:r>
              <a:rPr lang="en-US" sz="1200" kern="1200" dirty="0">
                <a:solidFill>
                  <a:schemeClr val="tx1"/>
                </a:solidFill>
                <a:effectLst/>
                <a:latin typeface="+mn-lt"/>
                <a:ea typeface="+mn-ea"/>
                <a:cs typeface="+mn-cs"/>
              </a:rPr>
              <a:t>Display slides 9-12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9959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Display slides 9-12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1103433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arbon TIME 4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4.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0.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fontScale="90000"/>
          </a:bodyPr>
          <a:lstStyle/>
          <a:p>
            <a:r>
              <a:rPr lang="en-US" i="1" dirty="0">
                <a:latin typeface="Arial"/>
                <a:cs typeface="Arial"/>
              </a:rPr>
              <a:t>Animals</a:t>
            </a:r>
            <a:r>
              <a:rPr lang="en-US" i="1" dirty="0">
                <a:solidFill>
                  <a:srgbClr val="FF0000"/>
                </a:solidFill>
                <a:latin typeface="Arial"/>
                <a:cs typeface="Arial"/>
              </a:rPr>
              <a:t> </a:t>
            </a:r>
            <a:r>
              <a:rPr lang="en-US" dirty="0">
                <a:latin typeface="Arial"/>
                <a:cs typeface="Arial"/>
              </a:rPr>
              <a:t>Unit</a:t>
            </a:r>
            <a:br>
              <a:rPr lang="en-US" dirty="0">
                <a:latin typeface="Arial"/>
                <a:cs typeface="Arial"/>
              </a:rPr>
            </a:br>
            <a:r>
              <a:rPr lang="en-US" dirty="0">
                <a:latin typeface="Arial"/>
                <a:cs typeface="Arial"/>
              </a:rPr>
              <a:t>Activity </a:t>
            </a:r>
            <a:r>
              <a:rPr lang="en-US" dirty="0">
                <a:solidFill>
                  <a:srgbClr val="000000"/>
                </a:solidFill>
                <a:latin typeface="Arial"/>
                <a:cs typeface="Arial"/>
              </a:rPr>
              <a:t>4.2: Explaining How Cows Move and Function: Cellular Respiration</a:t>
            </a:r>
          </a:p>
        </p:txBody>
      </p:sp>
      <p:grpSp>
        <p:nvGrpSpPr>
          <p:cNvPr id="5" name="Group 4"/>
          <p:cNvGrpSpPr/>
          <p:nvPr/>
        </p:nvGrpSpPr>
        <p:grpSpPr>
          <a:xfrm>
            <a:off x="4532316" y="3600450"/>
            <a:ext cx="3925884" cy="2176508"/>
            <a:chOff x="4144519" y="3925267"/>
            <a:chExt cx="3925884" cy="2176508"/>
          </a:xfrm>
        </p:grpSpPr>
        <p:pic>
          <p:nvPicPr>
            <p:cNvPr id="9" name="Picture 8"/>
            <p:cNvPicPr/>
            <p:nvPr/>
          </p:nvPicPr>
          <p:blipFill>
            <a:blip r:embed="rId4">
              <a:extLst>
                <a:ext uri="{28A0092B-C50C-407E-A947-70E740481C1C}">
                  <a14:useLocalDpi xmlns:a14="http://schemas.microsoft.com/office/drawing/2010/main" val="0"/>
                </a:ext>
              </a:extLst>
            </a:blip>
            <a:stretch>
              <a:fillRect/>
            </a:stretch>
          </p:blipFill>
          <p:spPr bwMode="auto">
            <a:xfrm>
              <a:off x="4144519" y="5462360"/>
              <a:ext cx="1728150" cy="639415"/>
            </a:xfrm>
            <a:prstGeom prst="rect">
              <a:avLst/>
            </a:prstGeom>
            <a:noFill/>
            <a:ln>
              <a:solidFill>
                <a:srgbClr val="000000"/>
              </a:solidFill>
            </a:ln>
            <a:extLst>
              <a:ext uri="{FAA26D3D-D897-4be2-8F04-BA451C77F1D7}">
                <ma14:placeholderFlag xmlns="" xmlns:ma14="http://schemas.microsoft.com/office/mac/drawingml/2011/main"/>
              </a:ext>
            </a:extLst>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5790118" y="3925267"/>
              <a:ext cx="2280285" cy="1530350"/>
            </a:xfrm>
            <a:prstGeom prst="rect">
              <a:avLst/>
            </a:prstGeom>
            <a:noFill/>
            <a:ln>
              <a:noFill/>
            </a:ln>
          </p:spPr>
        </p:pic>
        <p:cxnSp>
          <p:nvCxnSpPr>
            <p:cNvPr id="10" name="Straight Connector 9"/>
            <p:cNvCxnSpPr/>
            <p:nvPr/>
          </p:nvCxnSpPr>
          <p:spPr>
            <a:xfrm flipH="1">
              <a:off x="4144519" y="4655185"/>
              <a:ext cx="1904044" cy="800432"/>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872669" y="4634865"/>
              <a:ext cx="165734" cy="820752"/>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grpSp>
      <p:sp>
        <p:nvSpPr>
          <p:cNvPr id="8" name="Slide Number Placeholder 7">
            <a:extLst>
              <a:ext uri="{FF2B5EF4-FFF2-40B4-BE49-F238E27FC236}">
                <a16:creationId xmlns:a16="http://schemas.microsoft.com/office/drawing/2014/main" id="{A565B70E-A17C-4E4A-B7A9-61BD27F27A2E}"/>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35319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an arrow showing oxygen or O</a:t>
            </a:r>
            <a:r>
              <a:rPr lang="en-US" baseline="-25000" dirty="0"/>
              <a:t>2</a:t>
            </a:r>
            <a:r>
              <a:rPr lang="en-US" dirty="0"/>
              <a:t> going into into the cow’s leg cells?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grpSp>
        <p:nvGrpSpPr>
          <p:cNvPr id="5" name="Group 4"/>
          <p:cNvGrpSpPr/>
          <p:nvPr/>
        </p:nvGrpSpPr>
        <p:grpSpPr>
          <a:xfrm>
            <a:off x="598920" y="1652240"/>
            <a:ext cx="4609727" cy="4143424"/>
            <a:chOff x="4768402" y="3886200"/>
            <a:chExt cx="3302001" cy="2666059"/>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4776672" y="5815164"/>
              <a:ext cx="2031076" cy="737095"/>
            </a:xfrm>
            <a:prstGeom prst="rect">
              <a:avLst/>
            </a:prstGeom>
            <a:noFill/>
            <a:ln>
              <a:solidFill>
                <a:srgbClr val="000000"/>
              </a:solidFill>
            </a:ln>
            <a:extLst>
              <a:ext uri="{FAA26D3D-D897-4be2-8F04-BA451C77F1D7}">
                <ma14:placeholderFlag xmlns="" xmlns:ma14="http://schemas.microsoft.com/office/mac/drawingml/2011/main"/>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790118" y="3886200"/>
              <a:ext cx="2280285" cy="1530350"/>
            </a:xfrm>
            <a:prstGeom prst="rect">
              <a:avLst/>
            </a:prstGeom>
            <a:noFill/>
            <a:ln>
              <a:noFill/>
            </a:ln>
          </p:spPr>
        </p:pic>
        <p:cxnSp>
          <p:nvCxnSpPr>
            <p:cNvPr id="8" name="Straight Connector 7"/>
            <p:cNvCxnSpPr/>
            <p:nvPr/>
          </p:nvCxnSpPr>
          <p:spPr>
            <a:xfrm flipH="1">
              <a:off x="4768402" y="4655185"/>
              <a:ext cx="1280161" cy="115997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38403" y="4634865"/>
              <a:ext cx="769345" cy="118029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grpSp>
      <p:cxnSp>
        <p:nvCxnSpPr>
          <p:cNvPr id="12" name="Curved Connector 11"/>
          <p:cNvCxnSpPr/>
          <p:nvPr/>
        </p:nvCxnSpPr>
        <p:spPr>
          <a:xfrm rot="16200000" flipH="1">
            <a:off x="1089856" y="4548259"/>
            <a:ext cx="1217896" cy="182608"/>
          </a:xfrm>
          <a:prstGeom prst="curvedConnector3">
            <a:avLst>
              <a:gd name="adj1" fmla="val 49692"/>
            </a:avLst>
          </a:prstGeom>
          <a:ln>
            <a:solidFill>
              <a:srgbClr val="0BDB1B"/>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8490" y="4465451"/>
            <a:ext cx="929010" cy="369332"/>
          </a:xfrm>
          <a:prstGeom prst="rect">
            <a:avLst/>
          </a:prstGeom>
          <a:solidFill>
            <a:schemeClr val="bg1"/>
          </a:solidFill>
          <a:ln>
            <a:solidFill>
              <a:schemeClr val="tx1"/>
            </a:solidFill>
          </a:ln>
        </p:spPr>
        <p:txBody>
          <a:bodyPr wrap="none" rtlCol="0">
            <a:spAutoFit/>
          </a:bodyPr>
          <a:lstStyle/>
          <a:p>
            <a:r>
              <a:rPr lang="en-US" dirty="0"/>
              <a:t>Glucose</a:t>
            </a:r>
          </a:p>
        </p:txBody>
      </p:sp>
      <p:cxnSp>
        <p:nvCxnSpPr>
          <p:cNvPr id="13" name="Curved Connector 12"/>
          <p:cNvCxnSpPr/>
          <p:nvPr/>
        </p:nvCxnSpPr>
        <p:spPr>
          <a:xfrm rot="5400000">
            <a:off x="1625269" y="4430626"/>
            <a:ext cx="1217894" cy="417876"/>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98224" y="4126436"/>
            <a:ext cx="415498" cy="369332"/>
          </a:xfrm>
          <a:prstGeom prst="rect">
            <a:avLst/>
          </a:prstGeom>
          <a:solidFill>
            <a:schemeClr val="bg1"/>
          </a:solidFill>
          <a:ln>
            <a:solidFill>
              <a:schemeClr val="tx1"/>
            </a:solidFill>
          </a:ln>
        </p:spPr>
        <p:txBody>
          <a:bodyPr wrap="none" rtlCol="0">
            <a:spAutoFit/>
          </a:bodyPr>
          <a:lstStyle/>
          <a:p>
            <a:r>
              <a:rPr lang="en-US" dirty="0"/>
              <a:t>O</a:t>
            </a:r>
            <a:r>
              <a:rPr lang="en-US" baseline="-25000" dirty="0"/>
              <a:t>2</a:t>
            </a:r>
          </a:p>
        </p:txBody>
      </p:sp>
    </p:spTree>
    <p:extLst>
      <p:ext uri="{BB962C8B-B14F-4D97-AF65-F5344CB8AC3E}">
        <p14:creationId xmlns:p14="http://schemas.microsoft.com/office/powerpoint/2010/main" val="243999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an arrow showing carbon dioxide or CO</a:t>
            </a:r>
            <a:r>
              <a:rPr lang="en-US" baseline="-25000" dirty="0"/>
              <a:t>2</a:t>
            </a:r>
            <a:r>
              <a:rPr lang="en-US" dirty="0"/>
              <a:t> leaving the cow’s leg cell?</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11</a:t>
            </a:fld>
            <a:endParaRPr lang="en-US"/>
          </a:p>
        </p:txBody>
      </p:sp>
      <p:grpSp>
        <p:nvGrpSpPr>
          <p:cNvPr id="5" name="Group 4"/>
          <p:cNvGrpSpPr/>
          <p:nvPr/>
        </p:nvGrpSpPr>
        <p:grpSpPr>
          <a:xfrm>
            <a:off x="598920" y="1652240"/>
            <a:ext cx="4609727" cy="4143424"/>
            <a:chOff x="4768402" y="3886200"/>
            <a:chExt cx="3302001" cy="2666059"/>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4776672" y="5815164"/>
              <a:ext cx="2031076" cy="737095"/>
            </a:xfrm>
            <a:prstGeom prst="rect">
              <a:avLst/>
            </a:prstGeom>
            <a:noFill/>
            <a:ln>
              <a:solidFill>
                <a:srgbClr val="000000"/>
              </a:solidFill>
            </a:ln>
            <a:extLst>
              <a:ext uri="{FAA26D3D-D897-4be2-8F04-BA451C77F1D7}">
                <ma14:placeholderFlag xmlns="" xmlns:ma14="http://schemas.microsoft.com/office/mac/drawingml/2011/main"/>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790118" y="3886200"/>
              <a:ext cx="2280285" cy="1530350"/>
            </a:xfrm>
            <a:prstGeom prst="rect">
              <a:avLst/>
            </a:prstGeom>
            <a:noFill/>
            <a:ln>
              <a:noFill/>
            </a:ln>
          </p:spPr>
        </p:pic>
        <p:cxnSp>
          <p:nvCxnSpPr>
            <p:cNvPr id="8" name="Straight Connector 7"/>
            <p:cNvCxnSpPr/>
            <p:nvPr/>
          </p:nvCxnSpPr>
          <p:spPr>
            <a:xfrm flipH="1">
              <a:off x="4768402" y="4655185"/>
              <a:ext cx="1280161" cy="115997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38403" y="4634865"/>
              <a:ext cx="769345" cy="118029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grpSp>
      <p:cxnSp>
        <p:nvCxnSpPr>
          <p:cNvPr id="12" name="Curved Connector 11"/>
          <p:cNvCxnSpPr/>
          <p:nvPr/>
        </p:nvCxnSpPr>
        <p:spPr>
          <a:xfrm rot="16200000" flipH="1">
            <a:off x="1153767" y="4569365"/>
            <a:ext cx="1217896" cy="182608"/>
          </a:xfrm>
          <a:prstGeom prst="curvedConnector3">
            <a:avLst>
              <a:gd name="adj1" fmla="val 49692"/>
            </a:avLst>
          </a:prstGeom>
          <a:ln>
            <a:solidFill>
              <a:srgbClr val="0BDB1B"/>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8490" y="4465451"/>
            <a:ext cx="929010" cy="369332"/>
          </a:xfrm>
          <a:prstGeom prst="rect">
            <a:avLst/>
          </a:prstGeom>
          <a:solidFill>
            <a:schemeClr val="bg1"/>
          </a:solidFill>
          <a:ln>
            <a:solidFill>
              <a:schemeClr val="tx1"/>
            </a:solidFill>
          </a:ln>
        </p:spPr>
        <p:txBody>
          <a:bodyPr wrap="none" rtlCol="0">
            <a:spAutoFit/>
          </a:bodyPr>
          <a:lstStyle/>
          <a:p>
            <a:r>
              <a:rPr lang="en-US" dirty="0"/>
              <a:t>Glucose</a:t>
            </a:r>
          </a:p>
        </p:txBody>
      </p:sp>
      <p:cxnSp>
        <p:nvCxnSpPr>
          <p:cNvPr id="13" name="Curved Connector 12"/>
          <p:cNvCxnSpPr/>
          <p:nvPr/>
        </p:nvCxnSpPr>
        <p:spPr>
          <a:xfrm rot="5400000">
            <a:off x="1561101" y="4462710"/>
            <a:ext cx="1217894" cy="417876"/>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98224" y="4126436"/>
            <a:ext cx="415498" cy="369332"/>
          </a:xfrm>
          <a:prstGeom prst="rect">
            <a:avLst/>
          </a:prstGeom>
          <a:solidFill>
            <a:schemeClr val="bg1"/>
          </a:solidFill>
          <a:ln>
            <a:solidFill>
              <a:schemeClr val="tx1"/>
            </a:solidFill>
          </a:ln>
        </p:spPr>
        <p:txBody>
          <a:bodyPr wrap="none" rtlCol="0">
            <a:spAutoFit/>
          </a:bodyPr>
          <a:lstStyle/>
          <a:p>
            <a:r>
              <a:rPr lang="en-US" dirty="0"/>
              <a:t>O</a:t>
            </a:r>
            <a:r>
              <a:rPr lang="en-US" baseline="-25000" dirty="0"/>
              <a:t>2</a:t>
            </a:r>
          </a:p>
        </p:txBody>
      </p:sp>
      <p:cxnSp>
        <p:nvCxnSpPr>
          <p:cNvPr id="15" name="Curved Connector 14"/>
          <p:cNvCxnSpPr/>
          <p:nvPr/>
        </p:nvCxnSpPr>
        <p:spPr>
          <a:xfrm rot="5400000">
            <a:off x="1116083" y="5615347"/>
            <a:ext cx="1119121" cy="334208"/>
          </a:xfrm>
          <a:prstGeom prst="curvedConnector3">
            <a:avLst>
              <a:gd name="adj1" fmla="val 50000"/>
            </a:avLst>
          </a:prstGeom>
          <a:ln>
            <a:solidFill>
              <a:srgbClr val="0432FF"/>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7200" y="5858811"/>
            <a:ext cx="543739" cy="369332"/>
          </a:xfrm>
          <a:prstGeom prst="rect">
            <a:avLst/>
          </a:prstGeom>
          <a:solidFill>
            <a:schemeClr val="bg1"/>
          </a:solidFill>
          <a:ln>
            <a:solidFill>
              <a:schemeClr val="tx1"/>
            </a:solidFill>
          </a:ln>
        </p:spPr>
        <p:txBody>
          <a:bodyPr wrap="none" rtlCol="0">
            <a:spAutoFit/>
          </a:bodyPr>
          <a:lstStyle/>
          <a:p>
            <a:r>
              <a:rPr lang="en-US" dirty="0"/>
              <a:t>CO</a:t>
            </a:r>
            <a:r>
              <a:rPr lang="en-US" baseline="-25000" dirty="0"/>
              <a:t>2</a:t>
            </a:r>
          </a:p>
        </p:txBody>
      </p:sp>
    </p:spTree>
    <p:extLst>
      <p:ext uri="{BB962C8B-B14F-4D97-AF65-F5344CB8AC3E}">
        <p14:creationId xmlns:p14="http://schemas.microsoft.com/office/powerpoint/2010/main" val="16537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an arrow showing water or H</a:t>
            </a:r>
            <a:r>
              <a:rPr lang="en-US" baseline="-25000" dirty="0"/>
              <a:t>2</a:t>
            </a:r>
            <a:r>
              <a:rPr lang="en-US" dirty="0"/>
              <a:t>O leaving the cow’s leg cells?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12</a:t>
            </a:fld>
            <a:endParaRPr lang="en-US"/>
          </a:p>
        </p:txBody>
      </p:sp>
      <p:grpSp>
        <p:nvGrpSpPr>
          <p:cNvPr id="5" name="Group 4"/>
          <p:cNvGrpSpPr/>
          <p:nvPr/>
        </p:nvGrpSpPr>
        <p:grpSpPr>
          <a:xfrm>
            <a:off x="598920" y="1652240"/>
            <a:ext cx="4609727" cy="4143424"/>
            <a:chOff x="4768402" y="3886200"/>
            <a:chExt cx="3302001" cy="2666059"/>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4776672" y="5815164"/>
              <a:ext cx="2031076" cy="737095"/>
            </a:xfrm>
            <a:prstGeom prst="rect">
              <a:avLst/>
            </a:prstGeom>
            <a:noFill/>
            <a:ln>
              <a:solidFill>
                <a:srgbClr val="000000"/>
              </a:solidFill>
            </a:ln>
            <a:extLst>
              <a:ext uri="{FAA26D3D-D897-4be2-8F04-BA451C77F1D7}">
                <ma14:placeholderFlag xmlns="" xmlns:ma14="http://schemas.microsoft.com/office/mac/drawingml/2011/main"/>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790118" y="3886200"/>
              <a:ext cx="2280285" cy="1530350"/>
            </a:xfrm>
            <a:prstGeom prst="rect">
              <a:avLst/>
            </a:prstGeom>
            <a:noFill/>
            <a:ln>
              <a:noFill/>
            </a:ln>
          </p:spPr>
        </p:pic>
        <p:cxnSp>
          <p:nvCxnSpPr>
            <p:cNvPr id="8" name="Straight Connector 7"/>
            <p:cNvCxnSpPr/>
            <p:nvPr/>
          </p:nvCxnSpPr>
          <p:spPr>
            <a:xfrm flipH="1">
              <a:off x="4768402" y="4655185"/>
              <a:ext cx="1280161" cy="115997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38403" y="4634865"/>
              <a:ext cx="769345" cy="118029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grpSp>
      <p:cxnSp>
        <p:nvCxnSpPr>
          <p:cNvPr id="12" name="Curved Connector 11"/>
          <p:cNvCxnSpPr/>
          <p:nvPr/>
        </p:nvCxnSpPr>
        <p:spPr>
          <a:xfrm rot="16200000" flipH="1">
            <a:off x="1154024" y="4548259"/>
            <a:ext cx="1217896" cy="182608"/>
          </a:xfrm>
          <a:prstGeom prst="curvedConnector3">
            <a:avLst>
              <a:gd name="adj1" fmla="val 49692"/>
            </a:avLst>
          </a:prstGeom>
          <a:ln>
            <a:solidFill>
              <a:srgbClr val="0BDB1B"/>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8490" y="4465451"/>
            <a:ext cx="929010" cy="369332"/>
          </a:xfrm>
          <a:prstGeom prst="rect">
            <a:avLst/>
          </a:prstGeom>
          <a:solidFill>
            <a:schemeClr val="bg1"/>
          </a:solidFill>
          <a:ln>
            <a:solidFill>
              <a:schemeClr val="tx1"/>
            </a:solidFill>
          </a:ln>
        </p:spPr>
        <p:txBody>
          <a:bodyPr wrap="none" rtlCol="0">
            <a:spAutoFit/>
          </a:bodyPr>
          <a:lstStyle/>
          <a:p>
            <a:r>
              <a:rPr lang="en-US" dirty="0"/>
              <a:t>Glucose</a:t>
            </a:r>
          </a:p>
        </p:txBody>
      </p:sp>
      <p:cxnSp>
        <p:nvCxnSpPr>
          <p:cNvPr id="13" name="Curved Connector 12"/>
          <p:cNvCxnSpPr/>
          <p:nvPr/>
        </p:nvCxnSpPr>
        <p:spPr>
          <a:xfrm rot="5400000">
            <a:off x="1529017" y="4430626"/>
            <a:ext cx="1217894" cy="417876"/>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98224" y="4126436"/>
            <a:ext cx="415498" cy="369332"/>
          </a:xfrm>
          <a:prstGeom prst="rect">
            <a:avLst/>
          </a:prstGeom>
          <a:solidFill>
            <a:schemeClr val="bg1"/>
          </a:solidFill>
          <a:ln>
            <a:solidFill>
              <a:schemeClr val="tx1"/>
            </a:solidFill>
          </a:ln>
        </p:spPr>
        <p:txBody>
          <a:bodyPr wrap="none" rtlCol="0">
            <a:spAutoFit/>
          </a:bodyPr>
          <a:lstStyle/>
          <a:p>
            <a:r>
              <a:rPr lang="en-US" dirty="0"/>
              <a:t>O</a:t>
            </a:r>
            <a:r>
              <a:rPr lang="en-US" baseline="-25000" dirty="0"/>
              <a:t>2</a:t>
            </a:r>
          </a:p>
        </p:txBody>
      </p:sp>
      <p:cxnSp>
        <p:nvCxnSpPr>
          <p:cNvPr id="15" name="Curved Connector 14"/>
          <p:cNvCxnSpPr/>
          <p:nvPr/>
        </p:nvCxnSpPr>
        <p:spPr>
          <a:xfrm rot="5400000">
            <a:off x="1114359" y="5684909"/>
            <a:ext cx="1119121" cy="334208"/>
          </a:xfrm>
          <a:prstGeom prst="curvedConnector3">
            <a:avLst>
              <a:gd name="adj1" fmla="val 50000"/>
            </a:avLst>
          </a:prstGeom>
          <a:ln>
            <a:solidFill>
              <a:srgbClr val="0432FF"/>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90334" y="5858811"/>
            <a:ext cx="543739" cy="369332"/>
          </a:xfrm>
          <a:prstGeom prst="rect">
            <a:avLst/>
          </a:prstGeom>
          <a:solidFill>
            <a:schemeClr val="bg1"/>
          </a:solidFill>
          <a:ln>
            <a:solidFill>
              <a:schemeClr val="tx1"/>
            </a:solidFill>
          </a:ln>
        </p:spPr>
        <p:txBody>
          <a:bodyPr wrap="none" rtlCol="0">
            <a:spAutoFit/>
          </a:bodyPr>
          <a:lstStyle/>
          <a:p>
            <a:r>
              <a:rPr lang="en-US" dirty="0"/>
              <a:t>CO</a:t>
            </a:r>
            <a:r>
              <a:rPr lang="en-US" baseline="-25000" dirty="0"/>
              <a:t>2</a:t>
            </a:r>
          </a:p>
        </p:txBody>
      </p:sp>
      <p:cxnSp>
        <p:nvCxnSpPr>
          <p:cNvPr id="17" name="Curved Connector 16"/>
          <p:cNvCxnSpPr/>
          <p:nvPr/>
        </p:nvCxnSpPr>
        <p:spPr>
          <a:xfrm rot="16200000" flipH="1">
            <a:off x="1585015" y="5455140"/>
            <a:ext cx="1280991" cy="681048"/>
          </a:xfrm>
          <a:prstGeom prst="curvedConnector3">
            <a:avLst/>
          </a:prstGeom>
          <a:ln>
            <a:solidFill>
              <a:srgbClr val="0432FF"/>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94371" y="5806179"/>
            <a:ext cx="559318" cy="369332"/>
          </a:xfrm>
          <a:prstGeom prst="rect">
            <a:avLst/>
          </a:prstGeom>
          <a:solidFill>
            <a:schemeClr val="bg1"/>
          </a:solidFill>
          <a:ln>
            <a:solidFill>
              <a:schemeClr val="tx1"/>
            </a:solidFill>
          </a:ln>
        </p:spPr>
        <p:txBody>
          <a:bodyPr wrap="none" rtlCol="0">
            <a:spAutoFit/>
          </a:bodyPr>
          <a:lstStyle/>
          <a:p>
            <a:r>
              <a:rPr lang="en-US" dirty="0"/>
              <a:t>H</a:t>
            </a:r>
            <a:r>
              <a:rPr lang="en-US" baseline="-25000" dirty="0"/>
              <a:t>2</a:t>
            </a:r>
            <a:r>
              <a:rPr lang="en-US" dirty="0"/>
              <a:t>O</a:t>
            </a:r>
            <a:endParaRPr lang="en-US" baseline="-25000" dirty="0"/>
          </a:p>
        </p:txBody>
      </p:sp>
    </p:spTree>
    <p:extLst>
      <p:ext uri="{BB962C8B-B14F-4D97-AF65-F5344CB8AC3E}">
        <p14:creationId xmlns:p14="http://schemas.microsoft.com/office/powerpoint/2010/main" val="236620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ell placeholder" hidden="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8500" y="2118952"/>
            <a:ext cx="3657600" cy="365197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cow" descr="C:\Documents and Settings\Craig Douglas\My Documents\for JJ\Visual Teaching Tools\Animal\cows 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99" y="2016756"/>
            <a:ext cx="4267201" cy="3187701"/>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organ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3740" y="2016756"/>
            <a:ext cx="4266521" cy="31877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arrows"/>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4180" y="2042515"/>
            <a:ext cx="4266518" cy="3187698"/>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TextBox 33"/>
          <p:cNvSpPr txBox="1"/>
          <p:nvPr/>
        </p:nvSpPr>
        <p:spPr>
          <a:xfrm>
            <a:off x="647214" y="1019163"/>
            <a:ext cx="7780394" cy="830997"/>
          </a:xfrm>
          <a:prstGeom prst="rect">
            <a:avLst/>
          </a:prstGeom>
          <a:noFill/>
        </p:spPr>
        <p:txBody>
          <a:bodyPr wrap="square" rtlCol="0">
            <a:spAutoFit/>
          </a:bodyPr>
          <a:lstStyle/>
          <a:p>
            <a:pPr algn="ctr"/>
            <a:r>
              <a:rPr lang="en-US" sz="2400" dirty="0">
                <a:solidFill>
                  <a:prstClr val="black"/>
                </a:solidFill>
              </a:rPr>
              <a:t>How are atoms in molecules being rearranged into different molecules inside a muscle cell during cellular respiration?</a:t>
            </a:r>
          </a:p>
        </p:txBody>
      </p:sp>
      <p:pic>
        <p:nvPicPr>
          <p:cNvPr id="35" name="cel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5350" y="1850160"/>
            <a:ext cx="3657600" cy="3651972"/>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Oval 35"/>
          <p:cNvSpPr/>
          <p:nvPr/>
        </p:nvSpPr>
        <p:spPr>
          <a:xfrm>
            <a:off x="910590" y="3661728"/>
            <a:ext cx="45720" cy="45720"/>
          </a:xfrm>
          <a:prstGeom prst="ellipse">
            <a:avLst/>
          </a:prstGeom>
          <a:gradFill>
            <a:gsLst>
              <a:gs pos="0">
                <a:schemeClr val="accent2">
                  <a:lumMod val="50000"/>
                </a:schemeClr>
              </a:gs>
              <a:gs pos="100000">
                <a:schemeClr val="accent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7" name="Oval 36"/>
          <p:cNvSpPr/>
          <p:nvPr/>
        </p:nvSpPr>
        <p:spPr>
          <a:xfrm>
            <a:off x="-895350" y="1875918"/>
            <a:ext cx="3657600" cy="3657600"/>
          </a:xfrm>
          <a:prstGeom prst="ellipse">
            <a:avLst/>
          </a:prstGeom>
          <a:gradFill>
            <a:gsLst>
              <a:gs pos="0">
                <a:schemeClr val="accent2">
                  <a:lumMod val="50000"/>
                </a:schemeClr>
              </a:gs>
              <a:gs pos="100000">
                <a:schemeClr val="accent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8" name="arrows"/>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272569" y="2605761"/>
            <a:ext cx="4151763" cy="23584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h2o" descr="C:\Documents and Settings\Craig Douglas\My Documents\for JJ\Systems &amp; Scale\molecules\water labeled06.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881" y="3847855"/>
            <a:ext cx="503137" cy="234948"/>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o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165618" y="3353512"/>
            <a:ext cx="213901" cy="405703"/>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co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973989" y="3855005"/>
            <a:ext cx="748921" cy="22064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h2o" descr="C:\Documents and Settings\Craig Douglas\My Documents\for JJ\Systems &amp; Scale\molecules\water labeled06.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882" y="3847855"/>
            <a:ext cx="503137" cy="234948"/>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o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165618" y="3356954"/>
            <a:ext cx="213901" cy="405703"/>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co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973988" y="3855006"/>
            <a:ext cx="748921" cy="220645"/>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glucose"/>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389220" y="2163325"/>
            <a:ext cx="82296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glucose"/>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389220" y="2189083"/>
            <a:ext cx="822960" cy="54864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AutoShape 2"/>
          <p:cNvSpPr>
            <a:spLocks noChangeArrowheads="1"/>
          </p:cNvSpPr>
          <p:nvPr/>
        </p:nvSpPr>
        <p:spPr bwMode="auto">
          <a:xfrm>
            <a:off x="5936717" y="3285702"/>
            <a:ext cx="937384" cy="1467540"/>
          </a:xfrm>
          <a:prstGeom prst="rightArrow">
            <a:avLst>
              <a:gd name="adj1" fmla="val 65892"/>
              <a:gd name="adj2" fmla="val 38321"/>
            </a:avLst>
          </a:prstGeom>
          <a:solidFill>
            <a:schemeClr val="bg1"/>
          </a:solidFill>
          <a:ln w="76200">
            <a:solidFill>
              <a:srgbClr val="00FF00"/>
            </a:solidFill>
            <a:round/>
            <a:headEnd/>
            <a:tailEnd/>
          </a:ln>
        </p:spPr>
        <p:txBody>
          <a:bodyPr lIns="62042" tIns="31021" rIns="62042" bIns="31021">
            <a:prstTxWarp prst="textNoShape">
              <a:avLst/>
            </a:prstTxWarp>
          </a:bodyPr>
          <a:lstStyle/>
          <a:p>
            <a:endParaRPr lang="en-US" dirty="0">
              <a:solidFill>
                <a:srgbClr val="000000"/>
              </a:solidFill>
            </a:endParaRPr>
          </a:p>
        </p:txBody>
      </p:sp>
      <p:sp>
        <p:nvSpPr>
          <p:cNvPr id="44" name="TextBox 43"/>
          <p:cNvSpPr txBox="1"/>
          <p:nvPr/>
        </p:nvSpPr>
        <p:spPr>
          <a:xfrm>
            <a:off x="5899100" y="3759216"/>
            <a:ext cx="898702" cy="555149"/>
          </a:xfrm>
          <a:prstGeom prst="rect">
            <a:avLst/>
          </a:prstGeom>
          <a:noFill/>
        </p:spPr>
        <p:txBody>
          <a:bodyPr wrap="square" lIns="62042" tIns="31021" rIns="62042" bIns="31021" rtlCol="0">
            <a:spAutoFit/>
          </a:bodyPr>
          <a:lstStyle/>
          <a:p>
            <a:pPr algn="ctr"/>
            <a:r>
              <a:rPr lang="en-US" sz="1600" dirty="0">
                <a:solidFill>
                  <a:srgbClr val="00FF00"/>
                </a:solidFill>
              </a:rPr>
              <a:t>Chemical change</a:t>
            </a:r>
          </a:p>
        </p:txBody>
      </p:sp>
      <p:sp>
        <p:nvSpPr>
          <p:cNvPr id="21" name="TextBox 20"/>
          <p:cNvSpPr txBox="1"/>
          <p:nvPr/>
        </p:nvSpPr>
        <p:spPr>
          <a:xfrm>
            <a:off x="842224" y="319206"/>
            <a:ext cx="7323876" cy="769441"/>
          </a:xfrm>
          <a:prstGeom prst="rect">
            <a:avLst/>
          </a:prstGeom>
          <a:solidFill>
            <a:schemeClr val="tx2">
              <a:lumMod val="40000"/>
              <a:lumOff val="60000"/>
            </a:schemeClr>
          </a:solidFill>
        </p:spPr>
        <p:txBody>
          <a:bodyPr wrap="square" rtlCol="0">
            <a:spAutoFit/>
          </a:bodyPr>
          <a:lstStyle/>
          <a:p>
            <a:pPr algn="ctr"/>
            <a:r>
              <a:rPr lang="en-US" sz="4400" dirty="0">
                <a:solidFill>
                  <a:prstClr val="black"/>
                </a:solidFill>
              </a:rPr>
              <a:t>The </a:t>
            </a:r>
            <a:r>
              <a:rPr lang="en-US" sz="4400" dirty="0"/>
              <a:t>Matter</a:t>
            </a:r>
            <a:r>
              <a:rPr lang="en-US" sz="4400" dirty="0">
                <a:solidFill>
                  <a:srgbClr val="FF0000"/>
                </a:solidFill>
              </a:rPr>
              <a:t> </a:t>
            </a:r>
            <a:r>
              <a:rPr lang="en-US" sz="4400" dirty="0">
                <a:solidFill>
                  <a:prstClr val="black"/>
                </a:solidFill>
              </a:rPr>
              <a:t>Change Question</a:t>
            </a:r>
          </a:p>
        </p:txBody>
      </p:sp>
      <p:sp>
        <p:nvSpPr>
          <p:cNvPr id="2" name="Slide Number Placeholder 1">
            <a:extLst>
              <a:ext uri="{FF2B5EF4-FFF2-40B4-BE49-F238E27FC236}">
                <a16:creationId xmlns:a16="http://schemas.microsoft.com/office/drawing/2014/main" id="{C517720A-D827-4D6B-A50E-876EC096C34F}"/>
              </a:ext>
            </a:extLst>
          </p:cNvPr>
          <p:cNvSpPr>
            <a:spLocks noGrp="1"/>
          </p:cNvSpPr>
          <p:nvPr>
            <p:ph type="sldNum" sz="quarter" idx="12"/>
          </p:nvPr>
        </p:nvSpPr>
        <p:spPr/>
        <p:txBody>
          <a:bodyPr/>
          <a:lstStyle/>
          <a:p>
            <a:fld id="{D3A1C050-F6FE-0E43-A9D0-F8EEADE3D1E4}" type="slidenum">
              <a:rPr lang="en-US" smtClean="0"/>
              <a:pPr/>
              <a:t>13</a:t>
            </a:fld>
            <a:endParaRPr lang="en-US"/>
          </a:p>
        </p:txBody>
      </p:sp>
    </p:spTree>
    <p:extLst>
      <p:ext uri="{BB962C8B-B14F-4D97-AF65-F5344CB8AC3E}">
        <p14:creationId xmlns:p14="http://schemas.microsoft.com/office/powerpoint/2010/main" val="13607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 presetClass="exit" presetSubtype="0" fill="hold" grpId="0" nodeType="afterEffect">
                                  <p:stCondLst>
                                    <p:cond delay="1000"/>
                                  </p:stCondLst>
                                  <p:childTnLst>
                                    <p:set>
                                      <p:cBhvr>
                                        <p:cTn id="10" dur="1" fill="hold">
                                          <p:stCondLst>
                                            <p:cond delay="0"/>
                                          </p:stCondLst>
                                        </p:cTn>
                                        <p:tgtEl>
                                          <p:spTgt spid="36"/>
                                        </p:tgtEl>
                                        <p:attrNameLst>
                                          <p:attrName>style.visibility</p:attrName>
                                        </p:attrNameLst>
                                      </p:cBhvr>
                                      <p:to>
                                        <p:strVal val="hidden"/>
                                      </p:to>
                                    </p:set>
                                  </p:childTnLst>
                                </p:cTn>
                              </p:par>
                              <p:par>
                                <p:cTn id="11" presetID="53" presetClass="entr" presetSubtype="16" fill="hold" nodeType="withEffect">
                                  <p:stCondLst>
                                    <p:cond delay="10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2000" fill="hold"/>
                                        <p:tgtEl>
                                          <p:spTgt spid="35"/>
                                        </p:tgtEl>
                                        <p:attrNameLst>
                                          <p:attrName>ppt_w</p:attrName>
                                        </p:attrNameLst>
                                      </p:cBhvr>
                                      <p:tavLst>
                                        <p:tav tm="0">
                                          <p:val>
                                            <p:fltVal val="0"/>
                                          </p:val>
                                        </p:tav>
                                        <p:tav tm="100000">
                                          <p:val>
                                            <p:strVal val="#ppt_w"/>
                                          </p:val>
                                        </p:tav>
                                      </p:tavLst>
                                    </p:anim>
                                    <p:anim calcmode="lin" valueType="num">
                                      <p:cBhvr>
                                        <p:cTn id="14" dur="2000" fill="hold"/>
                                        <p:tgtEl>
                                          <p:spTgt spid="35"/>
                                        </p:tgtEl>
                                        <p:attrNameLst>
                                          <p:attrName>ppt_h</p:attrName>
                                        </p:attrNameLst>
                                      </p:cBhvr>
                                      <p:tavLst>
                                        <p:tav tm="0">
                                          <p:val>
                                            <p:fltVal val="0"/>
                                          </p:val>
                                        </p:tav>
                                        <p:tav tm="100000">
                                          <p:val>
                                            <p:strVal val="#ppt_h"/>
                                          </p:val>
                                        </p:tav>
                                      </p:tavLst>
                                    </p:anim>
                                    <p:animEffect transition="in" filter="fade">
                                      <p:cBhvr>
                                        <p:cTn id="15" dur="2000"/>
                                        <p:tgtEl>
                                          <p:spTgt spid="35"/>
                                        </p:tgtEl>
                                      </p:cBhvr>
                                    </p:animEffect>
                                  </p:childTnLst>
                                </p:cTn>
                              </p:par>
                              <p:par>
                                <p:cTn id="16" presetID="0" presetClass="path" presetSubtype="0" fill="hold" nodeType="withEffect">
                                  <p:stCondLst>
                                    <p:cond delay="1000"/>
                                  </p:stCondLst>
                                  <p:childTnLst>
                                    <p:animMotion origin="layout" path="M -3.33333E-6 1.48148E-6 L 0.58959 0.03935 " pathEditMode="relative" rAng="0" ptsTypes="AA">
                                      <p:cBhvr>
                                        <p:cTn id="17" dur="2000" fill="hold"/>
                                        <p:tgtEl>
                                          <p:spTgt spid="35"/>
                                        </p:tgtEl>
                                        <p:attrNameLst>
                                          <p:attrName>ppt_x</p:attrName>
                                          <p:attrName>ppt_y</p:attrName>
                                        </p:attrNameLst>
                                      </p:cBhvr>
                                      <p:rCtr x="29479" y="1968"/>
                                    </p:animMotion>
                                  </p:childTnLst>
                                </p:cTn>
                              </p:par>
                              <p:par>
                                <p:cTn id="18" presetID="23" presetClass="entr" presetSubtype="16" fill="hold" grpId="2" nodeType="withEffect">
                                  <p:stCondLst>
                                    <p:cond delay="1000"/>
                                  </p:stCondLst>
                                  <p:childTnLst>
                                    <p:set>
                                      <p:cBhvr>
                                        <p:cTn id="19" dur="1" fill="hold">
                                          <p:stCondLst>
                                            <p:cond delay="0"/>
                                          </p:stCondLst>
                                        </p:cTn>
                                        <p:tgtEl>
                                          <p:spTgt spid="37"/>
                                        </p:tgtEl>
                                        <p:attrNameLst>
                                          <p:attrName>style.visibility</p:attrName>
                                        </p:attrNameLst>
                                      </p:cBhvr>
                                      <p:to>
                                        <p:strVal val="visible"/>
                                      </p:to>
                                    </p:set>
                                    <p:anim calcmode="lin" valueType="num">
                                      <p:cBhvr>
                                        <p:cTn id="20" dur="2000" fill="hold"/>
                                        <p:tgtEl>
                                          <p:spTgt spid="37"/>
                                        </p:tgtEl>
                                        <p:attrNameLst>
                                          <p:attrName>ppt_w</p:attrName>
                                        </p:attrNameLst>
                                      </p:cBhvr>
                                      <p:tavLst>
                                        <p:tav tm="0">
                                          <p:val>
                                            <p:fltVal val="0"/>
                                          </p:val>
                                        </p:tav>
                                        <p:tav tm="100000">
                                          <p:val>
                                            <p:strVal val="#ppt_w"/>
                                          </p:val>
                                        </p:tav>
                                      </p:tavLst>
                                    </p:anim>
                                    <p:anim calcmode="lin" valueType="num">
                                      <p:cBhvr>
                                        <p:cTn id="21" dur="2000" fill="hold"/>
                                        <p:tgtEl>
                                          <p:spTgt spid="37"/>
                                        </p:tgtEl>
                                        <p:attrNameLst>
                                          <p:attrName>ppt_h</p:attrName>
                                        </p:attrNameLst>
                                      </p:cBhvr>
                                      <p:tavLst>
                                        <p:tav tm="0">
                                          <p:val>
                                            <p:fltVal val="0"/>
                                          </p:val>
                                        </p:tav>
                                        <p:tav tm="100000">
                                          <p:val>
                                            <p:strVal val="#ppt_h"/>
                                          </p:val>
                                        </p:tav>
                                      </p:tavLst>
                                    </p:anim>
                                  </p:childTnLst>
                                </p:cTn>
                              </p:par>
                              <p:par>
                                <p:cTn id="22" presetID="0" presetClass="path" presetSubtype="0" fill="hold" grpId="0" nodeType="withEffect">
                                  <p:stCondLst>
                                    <p:cond delay="1000"/>
                                  </p:stCondLst>
                                  <p:childTnLst>
                                    <p:animMotion origin="layout" path="M 1.38889E-6 -1.85185E-6 L 0.58958 0.03889 " pathEditMode="relative" rAng="0" ptsTypes="AA">
                                      <p:cBhvr>
                                        <p:cTn id="23" dur="2000" fill="hold"/>
                                        <p:tgtEl>
                                          <p:spTgt spid="37"/>
                                        </p:tgtEl>
                                        <p:attrNameLst>
                                          <p:attrName>ppt_x</p:attrName>
                                          <p:attrName>ppt_y</p:attrName>
                                        </p:attrNameLst>
                                      </p:cBhvr>
                                      <p:rCtr x="29479" y="1944"/>
                                    </p:animMotion>
                                  </p:childTnLst>
                                </p:cTn>
                              </p:par>
                              <p:par>
                                <p:cTn id="24" presetID="10" presetClass="exit" presetSubtype="0" fill="hold" grpId="1" nodeType="withEffect">
                                  <p:stCondLst>
                                    <p:cond delay="2000"/>
                                  </p:stCondLst>
                                  <p:childTnLst>
                                    <p:animEffect transition="out" filter="fade">
                                      <p:cBhvr>
                                        <p:cTn id="25" dur="500"/>
                                        <p:tgtEl>
                                          <p:spTgt spid="37"/>
                                        </p:tgtEl>
                                      </p:cBhvr>
                                    </p:animEffect>
                                    <p:set>
                                      <p:cBhvr>
                                        <p:cTn id="26" dur="1" fill="hold">
                                          <p:stCondLst>
                                            <p:cond delay="499"/>
                                          </p:stCondLst>
                                        </p:cTn>
                                        <p:tgtEl>
                                          <p:spTgt spid="37"/>
                                        </p:tgtEl>
                                        <p:attrNameLst>
                                          <p:attrName>style.visibility</p:attrName>
                                        </p:attrNameLst>
                                      </p:cBhvr>
                                      <p:to>
                                        <p:strVal val="hidden"/>
                                      </p:to>
                                    </p:se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par>
                                <p:cTn id="40" presetID="0" presetClass="path" presetSubtype="0" repeatCount="indefinite" fill="hold" nodeType="withEffect">
                                  <p:stCondLst>
                                    <p:cond delay="0"/>
                                  </p:stCondLst>
                                  <p:childTnLst>
                                    <p:animMotion origin="layout" path="M -8.33333E-7 5.36664E-7 C 0.02257 -0.01527 0.10469 -0.05714 0.13507 -0.09207 C 0.16545 -0.127 0.17257 -0.18483 0.18247 -0.20911 " pathEditMode="relative" rAng="0" ptsTypes="aaa">
                                      <p:cBhvr>
                                        <p:cTn id="41" dur="2000" fill="hold"/>
                                        <p:tgtEl>
                                          <p:spTgt spid="45"/>
                                        </p:tgtEl>
                                        <p:attrNameLst>
                                          <p:attrName>ppt_x</p:attrName>
                                          <p:attrName>ppt_y</p:attrName>
                                        </p:attrNameLst>
                                      </p:cBhvr>
                                      <p:rCtr x="9115" y="-10456"/>
                                    </p:animMotion>
                                  </p:childTnLst>
                                </p:cTn>
                              </p:par>
                              <p:par>
                                <p:cTn id="42" presetID="1"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par>
                                <p:cTn id="44" presetID="0" presetClass="path" presetSubtype="0" repeatCount="indefinite" fill="hold" nodeType="withEffect">
                                  <p:stCondLst>
                                    <p:cond delay="0"/>
                                  </p:stCondLst>
                                  <p:childTnLst>
                                    <p:animMotion origin="layout" path="M 2.5E-6 1.3139E-6 C 0.01458 0.01573 0.05069 0.08443 0.08732 0.09415 C 0.12396 0.10386 0.19201 0.06546 0.21962 0.05783 " pathEditMode="relative" rAng="0" ptsTypes="aaa">
                                      <p:cBhvr>
                                        <p:cTn id="45" dur="2000" fill="hold"/>
                                        <p:tgtEl>
                                          <p:spTgt spid="46"/>
                                        </p:tgtEl>
                                        <p:attrNameLst>
                                          <p:attrName>ppt_x</p:attrName>
                                          <p:attrName>ppt_y</p:attrName>
                                        </p:attrNameLst>
                                      </p:cBhvr>
                                      <p:rCtr x="10972" y="5182"/>
                                    </p:animMotion>
                                  </p:childTnLst>
                                </p:cTn>
                              </p:par>
                              <p:par>
                                <p:cTn id="46" presetID="1"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par>
                                <p:cTn id="48" presetID="0" presetClass="path" presetSubtype="0" repeatCount="indefinite" fill="hold" nodeType="withEffect">
                                  <p:stCondLst>
                                    <p:cond delay="0"/>
                                  </p:stCondLst>
                                  <p:childTnLst>
                                    <p:animMotion origin="layout" path="M 0.00156 -0.00116 C 0.00712 0.02128 0.00677 0.09553 0.03455 0.13347 C 0.06233 0.17141 0.1401 0.2068 0.16788 0.22623 " pathEditMode="relative" rAng="0" ptsTypes="aaa">
                                      <p:cBhvr>
                                        <p:cTn id="49" dur="2000" fill="hold"/>
                                        <p:tgtEl>
                                          <p:spTgt spid="51"/>
                                        </p:tgtEl>
                                        <p:attrNameLst>
                                          <p:attrName>ppt_x</p:attrName>
                                          <p:attrName>ppt_y</p:attrName>
                                        </p:attrNameLst>
                                      </p:cBhvr>
                                      <p:rCtr x="8316" y="11358"/>
                                    </p:animMotion>
                                  </p:childTnLst>
                                </p:cTn>
                              </p:par>
                              <p:par>
                                <p:cTn id="50" presetID="1" presetClass="entr" presetSubtype="0" fill="hold" nodeType="withEffect">
                                  <p:stCondLst>
                                    <p:cond delay="250"/>
                                  </p:stCondLst>
                                  <p:childTnLst>
                                    <p:set>
                                      <p:cBhvr>
                                        <p:cTn id="51" dur="1" fill="hold">
                                          <p:stCondLst>
                                            <p:cond delay="0"/>
                                          </p:stCondLst>
                                        </p:cTn>
                                        <p:tgtEl>
                                          <p:spTgt spid="47"/>
                                        </p:tgtEl>
                                        <p:attrNameLst>
                                          <p:attrName>style.visibility</p:attrName>
                                        </p:attrNameLst>
                                      </p:cBhvr>
                                      <p:to>
                                        <p:strVal val="visible"/>
                                      </p:to>
                                    </p:set>
                                  </p:childTnLst>
                                </p:cTn>
                              </p:par>
                              <p:par>
                                <p:cTn id="52" presetID="0" presetClass="path" presetSubtype="0" repeatCount="indefinite" fill="hold" nodeType="withEffect">
                                  <p:stCondLst>
                                    <p:cond delay="200"/>
                                  </p:stCondLst>
                                  <p:childTnLst>
                                    <p:animMotion origin="layout" path="M -8.33333E-7 1.85751E-6 C 0.02222 0.00416 0.09514 0.03308 0.13299 0.02544 C 0.17083 0.01781 0.20729 -0.03123 0.22691 -0.04603 " pathEditMode="relative" rAng="0" ptsTypes="aaa">
                                      <p:cBhvr>
                                        <p:cTn id="53" dur="2000" fill="hold"/>
                                        <p:tgtEl>
                                          <p:spTgt spid="47"/>
                                        </p:tgtEl>
                                        <p:attrNameLst>
                                          <p:attrName>ppt_x</p:attrName>
                                          <p:attrName>ppt_y</p:attrName>
                                        </p:attrNameLst>
                                      </p:cBhvr>
                                      <p:rCtr x="11337" y="-648"/>
                                    </p:animMotion>
                                  </p:childTnLst>
                                </p:cTn>
                              </p:par>
                              <p:par>
                                <p:cTn id="54" presetID="1" presetClass="entr" presetSubtype="0" fill="hold" nodeType="withEffect">
                                  <p:stCondLst>
                                    <p:cond delay="1000"/>
                                  </p:stCondLst>
                                  <p:childTnLst>
                                    <p:set>
                                      <p:cBhvr>
                                        <p:cTn id="55" dur="1" fill="hold">
                                          <p:stCondLst>
                                            <p:cond delay="0"/>
                                          </p:stCondLst>
                                        </p:cTn>
                                        <p:tgtEl>
                                          <p:spTgt spid="48"/>
                                        </p:tgtEl>
                                        <p:attrNameLst>
                                          <p:attrName>style.visibility</p:attrName>
                                        </p:attrNameLst>
                                      </p:cBhvr>
                                      <p:to>
                                        <p:strVal val="visible"/>
                                      </p:to>
                                    </p:set>
                                  </p:childTnLst>
                                </p:cTn>
                              </p:par>
                              <p:par>
                                <p:cTn id="56" presetID="0" presetClass="path" presetSubtype="0" repeatCount="indefinite" fill="hold" nodeType="withEffect">
                                  <p:stCondLst>
                                    <p:cond delay="1000"/>
                                  </p:stCondLst>
                                  <p:childTnLst>
                                    <p:animMotion origin="layout" path="M -8.33333E-7 5.36664E-7 C 0.02274 -0.01573 0.10642 -0.05945 0.13698 -0.09461 C 0.16754 -0.12977 0.17379 -0.18714 0.18351 -0.21166 " pathEditMode="relative" rAng="0" ptsTypes="aaa">
                                      <p:cBhvr>
                                        <p:cTn id="57" dur="2000" fill="hold"/>
                                        <p:tgtEl>
                                          <p:spTgt spid="48"/>
                                        </p:tgtEl>
                                        <p:attrNameLst>
                                          <p:attrName>ppt_x</p:attrName>
                                          <p:attrName>ppt_y</p:attrName>
                                        </p:attrNameLst>
                                      </p:cBhvr>
                                      <p:rCtr x="9167" y="-10594"/>
                                    </p:animMotion>
                                  </p:childTnLst>
                                </p:cTn>
                              </p:par>
                              <p:par>
                                <p:cTn id="58" presetID="1" presetClass="entr" presetSubtype="0" fill="hold" nodeType="withEffect">
                                  <p:stCondLst>
                                    <p:cond delay="1000"/>
                                  </p:stCondLst>
                                  <p:childTnLst>
                                    <p:set>
                                      <p:cBhvr>
                                        <p:cTn id="59" dur="1" fill="hold">
                                          <p:stCondLst>
                                            <p:cond delay="0"/>
                                          </p:stCondLst>
                                        </p:cTn>
                                        <p:tgtEl>
                                          <p:spTgt spid="49"/>
                                        </p:tgtEl>
                                        <p:attrNameLst>
                                          <p:attrName>style.visibility</p:attrName>
                                        </p:attrNameLst>
                                      </p:cBhvr>
                                      <p:to>
                                        <p:strVal val="visible"/>
                                      </p:to>
                                    </p:set>
                                  </p:childTnLst>
                                </p:cTn>
                              </p:par>
                              <p:par>
                                <p:cTn id="60" presetID="0" presetClass="path" presetSubtype="0" repeatCount="indefinite" fill="hold" nodeType="withEffect">
                                  <p:stCondLst>
                                    <p:cond delay="1000"/>
                                  </p:stCondLst>
                                  <p:childTnLst>
                                    <p:animMotion origin="layout" path="M 2.5E-6 -1.32778E-6 C 0.0158 0.01643 0.05746 0.08883 0.09444 0.09785 C 0.13142 0.10687 0.19514 0.06385 0.2217 0.05482 " pathEditMode="relative" rAng="0" ptsTypes="aaa">
                                      <p:cBhvr>
                                        <p:cTn id="61" dur="2000" fill="hold"/>
                                        <p:tgtEl>
                                          <p:spTgt spid="49"/>
                                        </p:tgtEl>
                                        <p:attrNameLst>
                                          <p:attrName>ppt_x</p:attrName>
                                          <p:attrName>ppt_y</p:attrName>
                                        </p:attrNameLst>
                                      </p:cBhvr>
                                      <p:rCtr x="11076" y="5344"/>
                                    </p:animMotion>
                                  </p:childTnLst>
                                </p:cTn>
                              </p:par>
                              <p:par>
                                <p:cTn id="62" presetID="1" presetClass="entr" presetSubtype="0" fill="hold" nodeType="withEffect">
                                  <p:stCondLst>
                                    <p:cond delay="1000"/>
                                  </p:stCondLst>
                                  <p:childTnLst>
                                    <p:set>
                                      <p:cBhvr>
                                        <p:cTn id="63" dur="1" fill="hold">
                                          <p:stCondLst>
                                            <p:cond delay="0"/>
                                          </p:stCondLst>
                                        </p:cTn>
                                        <p:tgtEl>
                                          <p:spTgt spid="52"/>
                                        </p:tgtEl>
                                        <p:attrNameLst>
                                          <p:attrName>style.visibility</p:attrName>
                                        </p:attrNameLst>
                                      </p:cBhvr>
                                      <p:to>
                                        <p:strVal val="visible"/>
                                      </p:to>
                                    </p:set>
                                  </p:childTnLst>
                                </p:cTn>
                              </p:par>
                              <p:par>
                                <p:cTn id="64" presetID="0" presetClass="path" presetSubtype="0" repeatCount="indefinite" fill="hold" nodeType="withEffect">
                                  <p:stCondLst>
                                    <p:cond delay="1000"/>
                                  </p:stCondLst>
                                  <p:childTnLst>
                                    <p:animMotion origin="layout" path="M 0 2.50752E-6 C 0.0059 0.02197 0.00816 0.09576 0.03559 0.13208 C 0.06302 0.1684 0.13802 0.20032 0.16493 0.21836 " pathEditMode="relative" rAng="0" ptsTypes="aaa">
                                      <p:cBhvr>
                                        <p:cTn id="65" dur="2000" fill="hold"/>
                                        <p:tgtEl>
                                          <p:spTgt spid="52"/>
                                        </p:tgtEl>
                                        <p:attrNameLst>
                                          <p:attrName>ppt_x</p:attrName>
                                          <p:attrName>ppt_y</p:attrName>
                                        </p:attrNameLst>
                                      </p:cBhvr>
                                      <p:rCtr x="8247" y="10918"/>
                                    </p:animMotion>
                                  </p:childTnLst>
                                </p:cTn>
                              </p:par>
                              <p:par>
                                <p:cTn id="66" presetID="1" presetClass="entr" presetSubtype="0" fill="hold" nodeType="withEffect">
                                  <p:stCondLst>
                                    <p:cond delay="1250"/>
                                  </p:stCondLst>
                                  <p:childTnLst>
                                    <p:set>
                                      <p:cBhvr>
                                        <p:cTn id="67" dur="1" fill="hold">
                                          <p:stCondLst>
                                            <p:cond delay="0"/>
                                          </p:stCondLst>
                                        </p:cTn>
                                        <p:tgtEl>
                                          <p:spTgt spid="50"/>
                                        </p:tgtEl>
                                        <p:attrNameLst>
                                          <p:attrName>style.visibility</p:attrName>
                                        </p:attrNameLst>
                                      </p:cBhvr>
                                      <p:to>
                                        <p:strVal val="visible"/>
                                      </p:to>
                                    </p:set>
                                  </p:childTnLst>
                                </p:cTn>
                              </p:par>
                              <p:par>
                                <p:cTn id="68" presetID="0" presetClass="path" presetSubtype="0" repeatCount="indefinite" fill="hold" nodeType="withEffect">
                                  <p:stCondLst>
                                    <p:cond delay="1250"/>
                                  </p:stCondLst>
                                  <p:childTnLst>
                                    <p:animMotion origin="layout" path="M -8.33333E-7 1.85751E-6 C 0.02101 0.00509 0.0882 0.03863 0.12587 0.03076 C 0.16354 0.0229 0.20504 -0.03123 0.22587 -0.04742 " pathEditMode="relative" rAng="0" ptsTypes="aaa">
                                      <p:cBhvr>
                                        <p:cTn id="69" dur="2000" fill="hold"/>
                                        <p:tgtEl>
                                          <p:spTgt spid="50"/>
                                        </p:tgtEl>
                                        <p:attrNameLst>
                                          <p:attrName>ppt_x</p:attrName>
                                          <p:attrName>ppt_y</p:attrName>
                                        </p:attrNameLst>
                                      </p:cBhvr>
                                      <p:rCtr x="11285"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7" grpId="1" animBg="1"/>
      <p:bldP spid="37" grpId="2" animBg="1"/>
      <p:bldP spid="43"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Change</a:t>
            </a:r>
          </a:p>
        </p:txBody>
      </p:sp>
      <p:sp>
        <p:nvSpPr>
          <p:cNvPr id="3" name="Content Placeholder 2"/>
          <p:cNvSpPr>
            <a:spLocks noGrp="1"/>
          </p:cNvSpPr>
          <p:nvPr>
            <p:ph idx="1"/>
          </p:nvPr>
        </p:nvSpPr>
        <p:spPr/>
        <p:txBody>
          <a:bodyPr/>
          <a:lstStyle/>
          <a:p>
            <a:pPr marL="0" indent="0">
              <a:buNone/>
            </a:pPr>
            <a:r>
              <a:rPr lang="en-US" dirty="0"/>
              <a:t>What is the name of the chemical change that allows cells to move and function? </a:t>
            </a:r>
          </a:p>
          <a:p>
            <a:pPr marL="0" indent="0">
              <a:buNone/>
            </a:pPr>
            <a:r>
              <a:rPr lang="en-US" b="1" i="1" dirty="0">
                <a:solidFill>
                  <a:srgbClr val="0000FF"/>
                </a:solidFill>
              </a:rPr>
              <a:t>Cellular respiration</a:t>
            </a:r>
          </a:p>
          <a:p>
            <a:pPr marL="0" indent="0">
              <a:buNone/>
            </a:pPr>
            <a:endParaRPr lang="en-US" b="1" i="1" dirty="0">
              <a:solidFill>
                <a:srgbClr val="0000FF"/>
              </a:solidFill>
            </a:endParaRPr>
          </a:p>
          <a:p>
            <a:pPr marL="0" indent="0">
              <a:buNone/>
            </a:pPr>
            <a:r>
              <a:rPr lang="en-US" dirty="0"/>
              <a:t>Write the chemical equation for this change:</a:t>
            </a:r>
          </a:p>
          <a:p>
            <a:pPr marL="0" indent="0">
              <a:buNone/>
            </a:pPr>
            <a:r>
              <a:rPr lang="en-US" b="1" i="1" dirty="0">
                <a:solidFill>
                  <a:srgbClr val="0000FF"/>
                </a:solidFill>
              </a:rPr>
              <a:t>C</a:t>
            </a:r>
            <a:r>
              <a:rPr lang="en-US" b="1" i="1" baseline="-25000" dirty="0">
                <a:solidFill>
                  <a:srgbClr val="0000FF"/>
                </a:solidFill>
              </a:rPr>
              <a:t>6</a:t>
            </a:r>
            <a:r>
              <a:rPr lang="en-US" b="1" i="1" dirty="0">
                <a:solidFill>
                  <a:srgbClr val="0000FF"/>
                </a:solidFill>
              </a:rPr>
              <a:t>H</a:t>
            </a:r>
            <a:r>
              <a:rPr lang="en-US" b="1" i="1" baseline="-25000" dirty="0">
                <a:solidFill>
                  <a:srgbClr val="0000FF"/>
                </a:solidFill>
              </a:rPr>
              <a:t>12</a:t>
            </a:r>
            <a:r>
              <a:rPr lang="en-US" b="1" i="1" dirty="0">
                <a:solidFill>
                  <a:srgbClr val="0000FF"/>
                </a:solidFill>
              </a:rPr>
              <a:t>O</a:t>
            </a:r>
            <a:r>
              <a:rPr lang="en-US" b="1" i="1" baseline="-25000" dirty="0">
                <a:solidFill>
                  <a:srgbClr val="0000FF"/>
                </a:solidFill>
              </a:rPr>
              <a:t>6</a:t>
            </a:r>
            <a:r>
              <a:rPr lang="en-US" b="1" i="1" dirty="0">
                <a:solidFill>
                  <a:srgbClr val="0000FF"/>
                </a:solidFill>
              </a:rPr>
              <a:t> + 6 O</a:t>
            </a:r>
            <a:r>
              <a:rPr lang="en-US" b="1" i="1" baseline="-25000" dirty="0">
                <a:solidFill>
                  <a:srgbClr val="0000FF"/>
                </a:solidFill>
              </a:rPr>
              <a:t>2 </a:t>
            </a:r>
            <a:r>
              <a:rPr lang="en-US" b="1" i="1">
                <a:solidFill>
                  <a:srgbClr val="0000FF"/>
                </a:solidFill>
                <a:sym typeface="Wingdings"/>
              </a:rPr>
              <a:t></a:t>
            </a:r>
            <a:r>
              <a:rPr lang="en-US" b="1" i="1">
                <a:solidFill>
                  <a:srgbClr val="0000FF"/>
                </a:solidFill>
              </a:rPr>
              <a:t> 6 CO</a:t>
            </a:r>
            <a:r>
              <a:rPr lang="en-US" b="1" i="1" baseline="-25000">
                <a:solidFill>
                  <a:srgbClr val="0000FF"/>
                </a:solidFill>
              </a:rPr>
              <a:t>2</a:t>
            </a:r>
            <a:r>
              <a:rPr lang="en-US" b="1" i="1">
                <a:solidFill>
                  <a:srgbClr val="0000FF"/>
                </a:solidFill>
              </a:rPr>
              <a:t> + 6 H</a:t>
            </a:r>
            <a:r>
              <a:rPr lang="en-US" b="1" i="1" baseline="-25000">
                <a:solidFill>
                  <a:srgbClr val="0000FF"/>
                </a:solidFill>
              </a:rPr>
              <a:t>2</a:t>
            </a:r>
            <a:r>
              <a:rPr lang="en-US" b="1" i="1">
                <a:solidFill>
                  <a:srgbClr val="0000FF"/>
                </a:solidFill>
              </a:rPr>
              <a:t>O</a:t>
            </a:r>
            <a:r>
              <a:rPr lang="en-US">
                <a:solidFill>
                  <a:srgbClr val="0000FF"/>
                </a:solidFill>
              </a:rPr>
              <a:t> </a:t>
            </a:r>
          </a:p>
          <a:p>
            <a:pPr marL="0" indent="0">
              <a:buNone/>
            </a:pPr>
            <a:endParaRPr lang="en-US" b="1" i="1" dirty="0">
              <a:solidFill>
                <a:srgbClr val="0000FF"/>
              </a:solidFill>
            </a:endParaRPr>
          </a:p>
        </p:txBody>
      </p:sp>
      <p:sp>
        <p:nvSpPr>
          <p:cNvPr id="4" name="Slide Number Placeholder 3"/>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419132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Change</a:t>
            </a:r>
          </a:p>
        </p:txBody>
      </p:sp>
      <p:sp>
        <p:nvSpPr>
          <p:cNvPr id="3" name="Content Placeholder 2"/>
          <p:cNvSpPr>
            <a:spLocks noGrp="1"/>
          </p:cNvSpPr>
          <p:nvPr>
            <p:ph sz="half" idx="1"/>
          </p:nvPr>
        </p:nvSpPr>
        <p:spPr>
          <a:xfrm>
            <a:off x="457199" y="1600200"/>
            <a:ext cx="3987535" cy="4811374"/>
          </a:xfrm>
        </p:spPr>
        <p:txBody>
          <a:bodyPr>
            <a:normAutofit lnSpcReduction="10000"/>
          </a:bodyPr>
          <a:lstStyle/>
          <a:p>
            <a:pPr marL="0" indent="0">
              <a:buNone/>
            </a:pPr>
            <a:r>
              <a:rPr lang="en-US" dirty="0"/>
              <a:t>What molecules are carbon atoms in before the chemical change?  </a:t>
            </a:r>
          </a:p>
          <a:p>
            <a:pPr marL="0" indent="0">
              <a:buNone/>
            </a:pPr>
            <a:r>
              <a:rPr lang="en-US" dirty="0"/>
              <a:t> </a:t>
            </a:r>
            <a:r>
              <a:rPr lang="en-US" b="1" i="1" dirty="0">
                <a:solidFill>
                  <a:srgbClr val="0000FF"/>
                </a:solidFill>
              </a:rPr>
              <a:t>Glucose or sugar</a:t>
            </a:r>
            <a:endParaRPr lang="en-US" dirty="0"/>
          </a:p>
          <a:p>
            <a:pPr marL="0" indent="0">
              <a:buNone/>
            </a:pPr>
            <a:endParaRPr lang="en-US" dirty="0"/>
          </a:p>
          <a:p>
            <a:pPr marL="0" indent="0">
              <a:buNone/>
            </a:pPr>
            <a:endParaRPr lang="en-US" dirty="0"/>
          </a:p>
          <a:p>
            <a:pPr marL="0" indent="0">
              <a:buNone/>
            </a:pPr>
            <a:r>
              <a:rPr lang="en-US" dirty="0"/>
              <a:t>What other molecules </a:t>
            </a:r>
            <a:br>
              <a:rPr lang="en-US" dirty="0"/>
            </a:br>
            <a:r>
              <a:rPr lang="en-US" dirty="0"/>
              <a:t>are needed?</a:t>
            </a:r>
          </a:p>
          <a:p>
            <a:pPr marL="0" indent="0">
              <a:buNone/>
            </a:pPr>
            <a:r>
              <a:rPr lang="en-US" dirty="0"/>
              <a:t> </a:t>
            </a:r>
            <a:r>
              <a:rPr lang="en-US" b="1" i="1" dirty="0">
                <a:solidFill>
                  <a:srgbClr val="0000FF"/>
                </a:solidFill>
              </a:rPr>
              <a:t>Oxygen or O</a:t>
            </a:r>
            <a:r>
              <a:rPr lang="en-US" b="1" i="1" baseline="-25000" dirty="0">
                <a:solidFill>
                  <a:srgbClr val="0000FF"/>
                </a:solidFill>
              </a:rPr>
              <a:t>2</a:t>
            </a:r>
            <a:r>
              <a:rPr lang="en-US" b="1" i="1" dirty="0">
                <a:solidFill>
                  <a:srgbClr val="0000FF"/>
                </a:solidFill>
              </a:rPr>
              <a:t> </a:t>
            </a:r>
            <a:endParaRPr lang="en-US" dirty="0"/>
          </a:p>
          <a:p>
            <a:pPr marL="0" indent="0">
              <a:buNone/>
            </a:pPr>
            <a:r>
              <a:rPr lang="en-US" dirty="0"/>
              <a:t> </a:t>
            </a:r>
          </a:p>
        </p:txBody>
      </p:sp>
      <p:sp>
        <p:nvSpPr>
          <p:cNvPr id="5" name="Content Placeholder 4"/>
          <p:cNvSpPr>
            <a:spLocks noGrp="1"/>
          </p:cNvSpPr>
          <p:nvPr>
            <p:ph sz="half" idx="2"/>
          </p:nvPr>
        </p:nvSpPr>
        <p:spPr/>
        <p:txBody>
          <a:bodyPr>
            <a:normAutofit/>
          </a:bodyPr>
          <a:lstStyle/>
          <a:p>
            <a:pPr marL="0" indent="0">
              <a:buNone/>
            </a:pPr>
            <a:r>
              <a:rPr lang="en-US" dirty="0"/>
              <a:t>What molecules are carbon atoms in after the chemical change?</a:t>
            </a:r>
          </a:p>
          <a:p>
            <a:pPr marL="0" indent="0">
              <a:buNone/>
            </a:pPr>
            <a:r>
              <a:rPr lang="en-US" dirty="0"/>
              <a:t> </a:t>
            </a:r>
            <a:r>
              <a:rPr lang="en-US" b="1" i="1" dirty="0">
                <a:solidFill>
                  <a:srgbClr val="0000FF"/>
                </a:solidFill>
              </a:rPr>
              <a:t>Carbon dioxide or CO</a:t>
            </a:r>
            <a:r>
              <a:rPr lang="en-US" b="1" i="1" baseline="-25000" dirty="0">
                <a:solidFill>
                  <a:srgbClr val="0000FF"/>
                </a:solidFill>
              </a:rPr>
              <a:t>2</a:t>
            </a:r>
            <a:r>
              <a:rPr lang="en-US" b="1" i="1" dirty="0">
                <a:solidFill>
                  <a:srgbClr val="0000FF"/>
                </a:solidFill>
              </a:rPr>
              <a:t> </a:t>
            </a:r>
            <a:endParaRPr lang="en-US" dirty="0"/>
          </a:p>
          <a:p>
            <a:pPr marL="0" indent="0">
              <a:buNone/>
            </a:pPr>
            <a:r>
              <a:rPr lang="en-US" dirty="0"/>
              <a:t> </a:t>
            </a:r>
          </a:p>
          <a:p>
            <a:pPr marL="0" indent="0">
              <a:buNone/>
            </a:pPr>
            <a:r>
              <a:rPr lang="en-US" dirty="0"/>
              <a:t> </a:t>
            </a:r>
          </a:p>
          <a:p>
            <a:pPr marL="0" indent="0">
              <a:buNone/>
            </a:pPr>
            <a:r>
              <a:rPr lang="en-US" sz="2800" dirty="0"/>
              <a:t>What other molecules are produced? </a:t>
            </a:r>
          </a:p>
          <a:p>
            <a:pPr marL="0" indent="0">
              <a:buNone/>
            </a:pPr>
            <a:r>
              <a:rPr lang="en-US" b="1" i="1" dirty="0">
                <a:solidFill>
                  <a:srgbClr val="0000FF"/>
                </a:solidFill>
              </a:rPr>
              <a:t>Water or H</a:t>
            </a:r>
            <a:r>
              <a:rPr lang="en-US" b="1" i="1" baseline="-25000" dirty="0">
                <a:solidFill>
                  <a:srgbClr val="0000FF"/>
                </a:solidFill>
              </a:rPr>
              <a:t>2</a:t>
            </a:r>
            <a:r>
              <a:rPr lang="en-US" b="1" i="1" dirty="0">
                <a:solidFill>
                  <a:srgbClr val="0000FF"/>
                </a:solidFill>
              </a:rPr>
              <a:t>O</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15</a:t>
            </a:fld>
            <a:endParaRPr lang="en-US"/>
          </a:p>
        </p:txBody>
      </p:sp>
      <p:sp>
        <p:nvSpPr>
          <p:cNvPr id="6" name="Right Arrow 5"/>
          <p:cNvSpPr>
            <a:spLocks/>
          </p:cNvSpPr>
          <p:nvPr/>
        </p:nvSpPr>
        <p:spPr>
          <a:xfrm>
            <a:off x="3323023" y="2754949"/>
            <a:ext cx="1325177" cy="1683429"/>
          </a:xfrm>
          <a:prstGeom prst="rightArrow">
            <a:avLst/>
          </a:prstGeom>
          <a:ln>
            <a:solidFill>
              <a:srgbClr val="0000FF"/>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300"/>
              </a:spcAft>
            </a:pPr>
            <a:r>
              <a:rPr lang="en-US" sz="8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endParaRPr lang="en-US" sz="1400" b="1" dirty="0">
              <a:effectLst/>
              <a:latin typeface="Arial"/>
              <a:ea typeface="Times New Roman"/>
              <a:cs typeface="Times New Roman"/>
            </a:endParaRPr>
          </a:p>
          <a:p>
            <a:pPr marL="0" marR="0">
              <a:spcBef>
                <a:spcPts val="0"/>
              </a:spcBef>
              <a:spcAft>
                <a:spcPts val="300"/>
              </a:spcAft>
            </a:pPr>
            <a:r>
              <a:rPr lang="en-US" sz="1400" b="1" dirty="0">
                <a:solidFill>
                  <a:srgbClr val="0000FF"/>
                </a:solidFill>
                <a:effectLst/>
                <a:latin typeface="Arial"/>
                <a:ea typeface="Times New Roman"/>
                <a:cs typeface="Times New Roman"/>
              </a:rPr>
              <a:t>Chemical Change</a:t>
            </a:r>
            <a:r>
              <a:rPr lang="en-US" sz="10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lgn="ctr">
              <a:spcBef>
                <a:spcPts val="0"/>
              </a:spcBef>
              <a:spcAft>
                <a:spcPts val="300"/>
              </a:spcAft>
            </a:pPr>
            <a:r>
              <a:rPr lang="en-US" sz="800" dirty="0">
                <a:effectLst/>
                <a:latin typeface="Arial"/>
                <a:ea typeface="Times New Roman"/>
                <a:cs typeface="Times New Roman"/>
              </a:rPr>
              <a:t> </a:t>
            </a:r>
            <a:endParaRPr lang="en-US" sz="1100" dirty="0">
              <a:effectLst/>
              <a:latin typeface="Arial"/>
              <a:ea typeface="Times New Roman"/>
              <a:cs typeface="Times New Roman"/>
            </a:endParaRPr>
          </a:p>
        </p:txBody>
      </p:sp>
    </p:spTree>
    <p:extLst>
      <p:ext uri="{BB962C8B-B14F-4D97-AF65-F5344CB8AC3E}">
        <p14:creationId xmlns:p14="http://schemas.microsoft.com/office/powerpoint/2010/main" val="54012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BAD"/>
          </a:solidFill>
        </p:spPr>
        <p:txBody>
          <a:bodyPr/>
          <a:lstStyle/>
          <a:p>
            <a:r>
              <a:rPr lang="en-US" dirty="0"/>
              <a:t>Energy Change</a:t>
            </a:r>
          </a:p>
        </p:txBody>
      </p:sp>
      <p:sp>
        <p:nvSpPr>
          <p:cNvPr id="3" name="Content Placeholder 2"/>
          <p:cNvSpPr>
            <a:spLocks noGrp="1"/>
          </p:cNvSpPr>
          <p:nvPr>
            <p:ph sz="half" idx="1"/>
          </p:nvPr>
        </p:nvSpPr>
        <p:spPr/>
        <p:txBody>
          <a:bodyPr>
            <a:normAutofit/>
          </a:bodyPr>
          <a:lstStyle/>
          <a:p>
            <a:pPr marL="0" indent="0">
              <a:buNone/>
            </a:pPr>
            <a:r>
              <a:rPr lang="en-US" dirty="0"/>
              <a:t>What forms of energy go into this chemical change?  </a:t>
            </a:r>
          </a:p>
          <a:p>
            <a:pPr marL="0" indent="0">
              <a:buNone/>
            </a:pPr>
            <a:r>
              <a:rPr lang="en-US" b="1" i="1" dirty="0">
                <a:solidFill>
                  <a:srgbClr val="0000FF"/>
                </a:solidFill>
              </a:rPr>
              <a:t>Chemical energy or C-C and C-H bonds</a:t>
            </a:r>
          </a:p>
          <a:p>
            <a:pPr marL="0" indent="0">
              <a:buNone/>
            </a:pPr>
            <a:endParaRPr lang="en-US" dirty="0"/>
          </a:p>
          <a:p>
            <a:pPr marL="0" indent="0">
              <a:buNone/>
            </a:pPr>
            <a:endParaRPr lang="en-US" dirty="0">
              <a:solidFill>
                <a:srgbClr val="0000FF"/>
              </a:solidFill>
            </a:endParaRPr>
          </a:p>
        </p:txBody>
      </p:sp>
      <p:sp>
        <p:nvSpPr>
          <p:cNvPr id="5" name="Content Placeholder 4"/>
          <p:cNvSpPr>
            <a:spLocks noGrp="1"/>
          </p:cNvSpPr>
          <p:nvPr>
            <p:ph sz="half" idx="2"/>
          </p:nvPr>
        </p:nvSpPr>
        <p:spPr/>
        <p:txBody>
          <a:bodyPr>
            <a:normAutofit/>
          </a:bodyPr>
          <a:lstStyle/>
          <a:p>
            <a:pPr marL="0" indent="0">
              <a:buNone/>
            </a:pPr>
            <a:r>
              <a:rPr lang="en-US" dirty="0"/>
              <a:t>What forms of energy come out of this chemical change?</a:t>
            </a:r>
          </a:p>
          <a:p>
            <a:pPr marL="800100" lvl="2" indent="0">
              <a:buNone/>
            </a:pPr>
            <a:r>
              <a:rPr lang="en-US" sz="2800" b="1" i="1" dirty="0">
                <a:solidFill>
                  <a:srgbClr val="0000FF"/>
                </a:solidFill>
              </a:rPr>
              <a:t>Motion (or cellular function) and heat energy</a:t>
            </a:r>
          </a:p>
          <a:p>
            <a:pPr marL="0" indent="0">
              <a:buNone/>
            </a:pPr>
            <a:r>
              <a:rPr lang="en-US" dirty="0"/>
              <a:t>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16</a:t>
            </a:fld>
            <a:endParaRPr lang="en-US"/>
          </a:p>
        </p:txBody>
      </p:sp>
      <p:sp>
        <p:nvSpPr>
          <p:cNvPr id="6" name="Right Arrow 5"/>
          <p:cNvSpPr>
            <a:spLocks/>
          </p:cNvSpPr>
          <p:nvPr/>
        </p:nvSpPr>
        <p:spPr>
          <a:xfrm>
            <a:off x="3377022" y="3021466"/>
            <a:ext cx="1876832" cy="1683429"/>
          </a:xfrm>
          <a:prstGeom prst="rightArrow">
            <a:avLst/>
          </a:prstGeom>
          <a:ln>
            <a:solidFill>
              <a:srgbClr val="C5C5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300"/>
              </a:spcAft>
            </a:pPr>
            <a:r>
              <a:rPr lang="en-US" sz="8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endParaRPr lang="en-US" sz="1400" b="1" dirty="0">
              <a:effectLst/>
              <a:latin typeface="Arial"/>
              <a:ea typeface="Times New Roman"/>
              <a:cs typeface="Times New Roman"/>
            </a:endParaRPr>
          </a:p>
          <a:p>
            <a:pPr marL="0" marR="0">
              <a:spcBef>
                <a:spcPts val="0"/>
              </a:spcBef>
              <a:spcAft>
                <a:spcPts val="300"/>
              </a:spcAft>
            </a:pPr>
            <a:r>
              <a:rPr lang="en-US" sz="1400" dirty="0">
                <a:ln w="18415" cmpd="sng">
                  <a:solidFill>
                    <a:schemeClr val="tx1"/>
                  </a:solidFill>
                  <a:prstDash val="solid"/>
                </a:ln>
                <a:solidFill>
                  <a:srgbClr val="C5C500"/>
                </a:solidFill>
                <a:effectLst/>
                <a:latin typeface="Arial"/>
                <a:ea typeface="Times New Roman"/>
                <a:cs typeface="Times New Roman"/>
              </a:rPr>
              <a:t>Energy Transformation</a:t>
            </a:r>
            <a:r>
              <a:rPr lang="en-US" sz="1000" b="1" dirty="0">
                <a:ln>
                  <a:solidFill>
                    <a:schemeClr val="tx1"/>
                  </a:solidFill>
                </a:ln>
                <a:solidFill>
                  <a:srgbClr val="C5C500"/>
                </a:solidFill>
                <a:effectLst/>
                <a:latin typeface="Arial"/>
                <a:ea typeface="Times New Roman"/>
                <a:cs typeface="Times New Roman"/>
              </a:rPr>
              <a:t> </a:t>
            </a:r>
            <a:endParaRPr lang="en-US" sz="1100" dirty="0">
              <a:ln>
                <a:solidFill>
                  <a:schemeClr val="tx1"/>
                </a:solidFill>
              </a:ln>
              <a:solidFill>
                <a:srgbClr val="C5C500"/>
              </a:solidFill>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lgn="ctr">
              <a:spcBef>
                <a:spcPts val="0"/>
              </a:spcBef>
              <a:spcAft>
                <a:spcPts val="300"/>
              </a:spcAft>
            </a:pPr>
            <a:r>
              <a:rPr lang="en-US" sz="800" dirty="0">
                <a:effectLst/>
                <a:latin typeface="Arial"/>
                <a:ea typeface="Times New Roman"/>
                <a:cs typeface="Times New Roman"/>
              </a:rPr>
              <a:t> </a:t>
            </a:r>
            <a:endParaRPr lang="en-US" sz="1100" dirty="0">
              <a:effectLst/>
              <a:latin typeface="Arial"/>
              <a:ea typeface="Times New Roman"/>
              <a:cs typeface="Times New Roman"/>
            </a:endParaRPr>
          </a:p>
        </p:txBody>
      </p:sp>
    </p:spTree>
    <p:extLst>
      <p:ext uri="{BB962C8B-B14F-4D97-AF65-F5344CB8AC3E}">
        <p14:creationId xmlns:p14="http://schemas.microsoft.com/office/powerpoint/2010/main" val="406827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C615-9759-2848-9ABB-F2635A779236}"/>
              </a:ext>
            </a:extLst>
          </p:cNvPr>
          <p:cNvSpPr>
            <a:spLocks noGrp="1"/>
          </p:cNvSpPr>
          <p:nvPr>
            <p:ph type="title"/>
          </p:nvPr>
        </p:nvSpPr>
        <p:spPr/>
        <p:txBody>
          <a:bodyPr/>
          <a:lstStyle/>
          <a:p>
            <a:r>
              <a:rPr lang="en-US" dirty="0"/>
              <a:t>Constructing Explanations</a:t>
            </a:r>
          </a:p>
        </p:txBody>
      </p:sp>
      <p:sp>
        <p:nvSpPr>
          <p:cNvPr id="4" name="Content Placeholder 3">
            <a:extLst>
              <a:ext uri="{FF2B5EF4-FFF2-40B4-BE49-F238E27FC236}">
                <a16:creationId xmlns:a16="http://schemas.microsoft.com/office/drawing/2014/main" id="{FF528FF4-47D0-A443-B21A-4D57CDC90342}"/>
              </a:ext>
            </a:extLst>
          </p:cNvPr>
          <p:cNvSpPr>
            <a:spLocks noGrp="1"/>
          </p:cNvSpPr>
          <p:nvPr>
            <p:ph sz="half" idx="2"/>
          </p:nvPr>
        </p:nvSpPr>
        <p:spPr>
          <a:xfrm>
            <a:off x="195293" y="1449602"/>
            <a:ext cx="4038600" cy="4525963"/>
          </a:xfrm>
        </p:spPr>
        <p:txBody>
          <a:bodyPr/>
          <a:lstStyle/>
          <a:p>
            <a:r>
              <a:rPr lang="en-US" dirty="0"/>
              <a:t>Write an explanation: </a:t>
            </a:r>
            <a:r>
              <a:rPr lang="en-US" i="1" dirty="0"/>
              <a:t>How does a cell in a cow use food to move and function?</a:t>
            </a:r>
            <a:endParaRPr lang="en-US" dirty="0"/>
          </a:p>
          <a:p>
            <a:r>
              <a:rPr lang="en-US" dirty="0"/>
              <a:t>Use your:</a:t>
            </a:r>
          </a:p>
          <a:p>
            <a:pPr lvl="1"/>
            <a:r>
              <a:rPr lang="en-US" dirty="0"/>
              <a:t>Front of the Explanations Tool</a:t>
            </a:r>
          </a:p>
          <a:p>
            <a:pPr lvl="1"/>
            <a:r>
              <a:rPr lang="en-US" dirty="0"/>
              <a:t>Your Three Questions Handout and Explanations Checklist</a:t>
            </a:r>
          </a:p>
        </p:txBody>
      </p:sp>
      <p:sp>
        <p:nvSpPr>
          <p:cNvPr id="5" name="Slide Number Placeholder 4">
            <a:extLst>
              <a:ext uri="{FF2B5EF4-FFF2-40B4-BE49-F238E27FC236}">
                <a16:creationId xmlns:a16="http://schemas.microsoft.com/office/drawing/2014/main" id="{55B3A698-1157-E64D-AF8C-C81C81694EB4}"/>
              </a:ext>
            </a:extLst>
          </p:cNvPr>
          <p:cNvSpPr>
            <a:spLocks noGrp="1"/>
          </p:cNvSpPr>
          <p:nvPr>
            <p:ph type="sldNum" sz="quarter" idx="12"/>
          </p:nvPr>
        </p:nvSpPr>
        <p:spPr/>
        <p:txBody>
          <a:bodyPr/>
          <a:lstStyle/>
          <a:p>
            <a:fld id="{D3A1C050-F6FE-0E43-A9D0-F8EEADE3D1E4}" type="slidenum">
              <a:rPr lang="en-US" smtClean="0"/>
              <a:pPr/>
              <a:t>17</a:t>
            </a:fld>
            <a:endParaRPr lang="en-US"/>
          </a:p>
        </p:txBody>
      </p:sp>
      <p:pic>
        <p:nvPicPr>
          <p:cNvPr id="8" name="Picture 7">
            <a:extLst>
              <a:ext uri="{FF2B5EF4-FFF2-40B4-BE49-F238E27FC236}">
                <a16:creationId xmlns:a16="http://schemas.microsoft.com/office/drawing/2014/main" id="{11F02661-D9C2-7042-8C0A-19F9B7708644}"/>
              </a:ext>
            </a:extLst>
          </p:cNvPr>
          <p:cNvPicPr>
            <a:picLocks noChangeAspect="1"/>
          </p:cNvPicPr>
          <p:nvPr/>
        </p:nvPicPr>
        <p:blipFill>
          <a:blip r:embed="rId3"/>
          <a:srcRect/>
          <a:stretch/>
        </p:blipFill>
        <p:spPr>
          <a:xfrm>
            <a:off x="4320352" y="1390400"/>
            <a:ext cx="4465695" cy="4945562"/>
          </a:xfrm>
          <a:prstGeom prst="rect">
            <a:avLst/>
          </a:prstGeom>
          <a:ln>
            <a:solidFill>
              <a:schemeClr val="tx1"/>
            </a:solidFill>
          </a:ln>
        </p:spPr>
      </p:pic>
    </p:spTree>
    <p:extLst>
      <p:ext uri="{BB962C8B-B14F-4D97-AF65-F5344CB8AC3E}">
        <p14:creationId xmlns:p14="http://schemas.microsoft.com/office/powerpoint/2010/main" val="318151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5A60-1D0F-4546-88A1-0E512DB4F805}"/>
              </a:ext>
            </a:extLst>
          </p:cNvPr>
          <p:cNvSpPr>
            <a:spLocks noGrp="1"/>
          </p:cNvSpPr>
          <p:nvPr>
            <p:ph type="title"/>
          </p:nvPr>
        </p:nvSpPr>
        <p:spPr/>
        <p:txBody>
          <a:bodyPr/>
          <a:lstStyle/>
          <a:p>
            <a:r>
              <a:rPr lang="en-US" dirty="0"/>
              <a:t>Comparing Ideas with a Partner</a:t>
            </a:r>
          </a:p>
        </p:txBody>
      </p:sp>
      <p:sp>
        <p:nvSpPr>
          <p:cNvPr id="5" name="Slide Number Placeholder 4">
            <a:extLst>
              <a:ext uri="{FF2B5EF4-FFF2-40B4-BE49-F238E27FC236}">
                <a16:creationId xmlns:a16="http://schemas.microsoft.com/office/drawing/2014/main" id="{CA4DF8DA-2860-6746-B0B7-C5DF430E7C90}"/>
              </a:ext>
            </a:extLst>
          </p:cNvPr>
          <p:cNvSpPr>
            <a:spLocks noGrp="1"/>
          </p:cNvSpPr>
          <p:nvPr>
            <p:ph type="sldNum" sz="quarter" idx="12"/>
          </p:nvPr>
        </p:nvSpPr>
        <p:spPr/>
        <p:txBody>
          <a:bodyPr/>
          <a:lstStyle/>
          <a:p>
            <a:fld id="{D3A1C050-F6FE-0E43-A9D0-F8EEADE3D1E4}" type="slidenum">
              <a:rPr lang="en-US" smtClean="0"/>
              <a:pPr/>
              <a:t>18</a:t>
            </a:fld>
            <a:endParaRPr lang="en-US"/>
          </a:p>
        </p:txBody>
      </p:sp>
      <p:sp>
        <p:nvSpPr>
          <p:cNvPr id="6" name="Content Placeholder 5">
            <a:extLst>
              <a:ext uri="{FF2B5EF4-FFF2-40B4-BE49-F238E27FC236}">
                <a16:creationId xmlns:a16="http://schemas.microsoft.com/office/drawing/2014/main" id="{92FAC723-2FA9-8442-91C3-E5A376752273}"/>
              </a:ext>
            </a:extLst>
          </p:cNvPr>
          <p:cNvSpPr>
            <a:spLocks noGrp="1"/>
          </p:cNvSpPr>
          <p:nvPr>
            <p:ph sz="half" idx="2"/>
          </p:nvPr>
        </p:nvSpPr>
        <p:spPr>
          <a:xfrm>
            <a:off x="457200" y="1600200"/>
            <a:ext cx="8229600" cy="4525963"/>
          </a:xfrm>
        </p:spPr>
        <p:txBody>
          <a:bodyPr>
            <a:normAutofit/>
          </a:bodyPr>
          <a:lstStyle/>
          <a:p>
            <a:r>
              <a:rPr lang="en-US" dirty="0"/>
              <a:t>Compare your explanations for each of the Three Questions.</a:t>
            </a:r>
          </a:p>
          <a:p>
            <a:pPr lvl="1"/>
            <a:r>
              <a:rPr lang="en-US" dirty="0"/>
              <a:t>How are they alike?</a:t>
            </a:r>
          </a:p>
          <a:p>
            <a:pPr lvl="1"/>
            <a:r>
              <a:rPr lang="en-US" dirty="0"/>
              <a:t>How are they different?</a:t>
            </a:r>
          </a:p>
          <a:p>
            <a:r>
              <a:rPr lang="en-US" dirty="0"/>
              <a:t>Check your explanation with the middle- and right-hand columns of the Three Questions handout.</a:t>
            </a:r>
          </a:p>
          <a:p>
            <a:r>
              <a:rPr lang="en-US" dirty="0"/>
              <a:t>Consider making revisions to your explanation based on your conversation with your partner.</a:t>
            </a:r>
          </a:p>
        </p:txBody>
      </p:sp>
    </p:spTree>
    <p:extLst>
      <p:ext uri="{BB962C8B-B14F-4D97-AF65-F5344CB8AC3E}">
        <p14:creationId xmlns:p14="http://schemas.microsoft.com/office/powerpoint/2010/main" val="203978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the Whole Story</a:t>
            </a:r>
          </a:p>
        </p:txBody>
      </p:sp>
      <p:sp>
        <p:nvSpPr>
          <p:cNvPr id="3" name="Content Placeholder 2"/>
          <p:cNvSpPr>
            <a:spLocks noGrp="1"/>
          </p:cNvSpPr>
          <p:nvPr>
            <p:ph idx="1"/>
          </p:nvPr>
        </p:nvSpPr>
        <p:spPr/>
        <p:txBody>
          <a:bodyPr/>
          <a:lstStyle/>
          <a:p>
            <a:pPr marL="0" indent="0">
              <a:buNone/>
            </a:pPr>
            <a:r>
              <a:rPr lang="en-US" b="1" dirty="0"/>
              <a:t>Question:</a:t>
            </a:r>
            <a:r>
              <a:rPr lang="en-US" dirty="0"/>
              <a:t> How does a cell in the cow’s leg use food to move and function? </a:t>
            </a:r>
          </a:p>
          <a:p>
            <a:r>
              <a:rPr lang="en-US" dirty="0"/>
              <a:t>Does your story include these parts? (Check the back of the Three Questions Handout.)</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67047096"/>
              </p:ext>
            </p:extLst>
          </p:nvPr>
        </p:nvGraphicFramePr>
        <p:xfrm>
          <a:off x="728591" y="3774538"/>
          <a:ext cx="7738670" cy="2938756"/>
        </p:xfrm>
        <a:graphic>
          <a:graphicData uri="http://schemas.openxmlformats.org/drawingml/2006/table">
            <a:tbl>
              <a:tblPr firstRow="1" bandRow="1">
                <a:tableStyleId>{2D5ABB26-0587-4C30-8999-92F81FD0307C}</a:tableStyleId>
              </a:tblPr>
              <a:tblGrid>
                <a:gridCol w="7738670">
                  <a:extLst>
                    <a:ext uri="{9D8B030D-6E8A-4147-A177-3AD203B41FA5}">
                      <a16:colId xmlns:a16="http://schemas.microsoft.com/office/drawing/2014/main" val="20000"/>
                    </a:ext>
                  </a:extLst>
                </a:gridCol>
              </a:tblGrid>
              <a:tr h="734689">
                <a:tc>
                  <a:txBody>
                    <a:bodyPr/>
                    <a:lstStyle/>
                    <a:p>
                      <a:r>
                        <a:rPr lang="en-US" b="1" dirty="0"/>
                        <a:t>Matter movement:</a:t>
                      </a:r>
                      <a:r>
                        <a:rPr lang="en-US" baseline="0" dirty="0"/>
                        <a:t> Sugar or glucose and oxygen enter into the cell.</a:t>
                      </a:r>
                      <a:endParaRPr lang="en-US" dirty="0"/>
                    </a:p>
                  </a:txBody>
                  <a:tcPr>
                    <a:solidFill>
                      <a:schemeClr val="tx2">
                        <a:lumMod val="40000"/>
                        <a:lumOff val="60000"/>
                      </a:schemeClr>
                    </a:solidFill>
                  </a:tcPr>
                </a:tc>
                <a:extLst>
                  <a:ext uri="{0D108BD9-81ED-4DB2-BD59-A6C34878D82A}">
                    <a16:rowId xmlns:a16="http://schemas.microsoft.com/office/drawing/2014/main" val="10000"/>
                  </a:ext>
                </a:extLst>
              </a:tr>
              <a:tr h="734689">
                <a:tc>
                  <a:txBody>
                    <a:bodyPr/>
                    <a:lstStyle/>
                    <a:p>
                      <a:r>
                        <a:rPr lang="en-US" b="1" dirty="0"/>
                        <a:t>Matter</a:t>
                      </a:r>
                      <a:r>
                        <a:rPr lang="en-US" b="1" baseline="0" dirty="0"/>
                        <a:t> change:</a:t>
                      </a:r>
                      <a:r>
                        <a:rPr lang="en-US" b="0" baseline="0" dirty="0"/>
                        <a:t> </a:t>
                      </a:r>
                      <a:r>
                        <a:rPr lang="en-US" baseline="0" dirty="0"/>
                        <a:t>Sugar or glucose react with oxygen to produce carbon dioxide and water.</a:t>
                      </a:r>
                      <a:endParaRPr lang="en-US" b="1" dirty="0"/>
                    </a:p>
                  </a:txBody>
                  <a:tcPr>
                    <a:solidFill>
                      <a:schemeClr val="tx2">
                        <a:lumMod val="40000"/>
                        <a:lumOff val="60000"/>
                      </a:schemeClr>
                    </a:solidFill>
                  </a:tcPr>
                </a:tc>
                <a:extLst>
                  <a:ext uri="{0D108BD9-81ED-4DB2-BD59-A6C34878D82A}">
                    <a16:rowId xmlns:a16="http://schemas.microsoft.com/office/drawing/2014/main" val="10001"/>
                  </a:ext>
                </a:extLst>
              </a:tr>
              <a:tr h="734689">
                <a:tc>
                  <a:txBody>
                    <a:bodyPr/>
                    <a:lstStyle/>
                    <a:p>
                      <a:r>
                        <a:rPr lang="en-US" b="1" dirty="0"/>
                        <a:t>Energy </a:t>
                      </a:r>
                      <a:r>
                        <a:rPr lang="en-US" b="1" baseline="0" dirty="0"/>
                        <a:t>change: </a:t>
                      </a:r>
                      <a:r>
                        <a:rPr lang="en-US" baseline="0" dirty="0"/>
                        <a:t>Chemical energy in sugar or glucose is transformed into energy for motion (and cell functioning) and body heat.</a:t>
                      </a:r>
                      <a:endParaRPr lang="en-US" dirty="0"/>
                    </a:p>
                  </a:txBody>
                  <a:tcPr>
                    <a:solidFill>
                      <a:srgbClr val="FFFBAD"/>
                    </a:solidFill>
                  </a:tcPr>
                </a:tc>
                <a:extLst>
                  <a:ext uri="{0D108BD9-81ED-4DB2-BD59-A6C34878D82A}">
                    <a16:rowId xmlns:a16="http://schemas.microsoft.com/office/drawing/2014/main" val="10002"/>
                  </a:ext>
                </a:extLst>
              </a:tr>
              <a:tr h="7346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Matter movement:</a:t>
                      </a:r>
                      <a:r>
                        <a:rPr lang="en-US" baseline="0" dirty="0"/>
                        <a:t> Carbon dioxide and water leave the cell.</a:t>
                      </a:r>
                      <a:endParaRPr lang="en-US" dirty="0"/>
                    </a:p>
                  </a:txBody>
                  <a:tcPr>
                    <a:solidFill>
                      <a:srgbClr val="8EB4E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242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016A8-0125-964C-99E9-C21BF9BE66BA}"/>
              </a:ext>
            </a:extLst>
          </p:cNvPr>
          <p:cNvPicPr>
            <a:picLocks noChangeAspect="1"/>
          </p:cNvPicPr>
          <p:nvPr/>
        </p:nvPicPr>
        <p:blipFill>
          <a:blip r:embed="rId3"/>
          <a:stretch>
            <a:fillRect/>
          </a:stretch>
        </p:blipFill>
        <p:spPr>
          <a:xfrm>
            <a:off x="0" y="840905"/>
            <a:ext cx="9144000" cy="5176189"/>
          </a:xfrm>
          <a:prstGeom prst="rect">
            <a:avLst/>
          </a:prstGeom>
        </p:spPr>
      </p:pic>
      <p:sp>
        <p:nvSpPr>
          <p:cNvPr id="4" name="Title 3"/>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sp>
        <p:nvSpPr>
          <p:cNvPr id="7" name="Oval Callout 6"/>
          <p:cNvSpPr>
            <a:spLocks noChangeArrowheads="1"/>
          </p:cNvSpPr>
          <p:nvPr/>
        </p:nvSpPr>
        <p:spPr bwMode="auto">
          <a:xfrm rot="1990354">
            <a:off x="5752970" y="491121"/>
            <a:ext cx="924560" cy="924560"/>
          </a:xfrm>
          <a:prstGeom prst="wedgeEllipseCallout">
            <a:avLst>
              <a:gd name="adj1" fmla="val 28380"/>
              <a:gd name="adj2" fmla="val 103267"/>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1089663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3C9D-9570-2D4C-9D29-147703952E14}"/>
              </a:ext>
            </a:extLst>
          </p:cNvPr>
          <p:cNvSpPr>
            <a:spLocks noGrp="1"/>
          </p:cNvSpPr>
          <p:nvPr>
            <p:ph type="title"/>
          </p:nvPr>
        </p:nvSpPr>
        <p:spPr>
          <a:xfrm>
            <a:off x="457200" y="365760"/>
            <a:ext cx="8229600" cy="992402"/>
          </a:xfrm>
        </p:spPr>
        <p:txBody>
          <a:bodyPr>
            <a:normAutofit fontScale="90000"/>
          </a:bodyPr>
          <a:lstStyle/>
          <a:p>
            <a:r>
              <a:rPr lang="en-US" dirty="0"/>
              <a:t>How can learning about cows help you to understand people?</a:t>
            </a:r>
            <a:br>
              <a:rPr lang="en-US" dirty="0"/>
            </a:br>
            <a:r>
              <a:rPr lang="en-US" sz="2800" dirty="0"/>
              <a:t>Using the Animals Matter Tracing Tool</a:t>
            </a:r>
            <a:endParaRPr lang="en-US" dirty="0"/>
          </a:p>
        </p:txBody>
      </p:sp>
      <p:pic>
        <p:nvPicPr>
          <p:cNvPr id="10" name="Content Placeholder 9">
            <a:extLst>
              <a:ext uri="{FF2B5EF4-FFF2-40B4-BE49-F238E27FC236}">
                <a16:creationId xmlns:a16="http://schemas.microsoft.com/office/drawing/2014/main" id="{B8E262BA-FBFE-D642-8ECC-3B6A39E630FD}"/>
              </a:ext>
            </a:extLst>
          </p:cNvPr>
          <p:cNvPicPr>
            <a:picLocks noGrp="1" noChangeAspect="1"/>
          </p:cNvPicPr>
          <p:nvPr>
            <p:ph sz="half" idx="2"/>
          </p:nvPr>
        </p:nvPicPr>
        <p:blipFill>
          <a:blip r:embed="rId3"/>
          <a:srcRect/>
          <a:stretch/>
        </p:blipFill>
        <p:spPr>
          <a:xfrm>
            <a:off x="4968779" y="1824727"/>
            <a:ext cx="3516853" cy="4685039"/>
          </a:xfrm>
          <a:prstGeom prst="rect">
            <a:avLst/>
          </a:prstGeom>
        </p:spPr>
      </p:pic>
      <p:sp>
        <p:nvSpPr>
          <p:cNvPr id="5" name="Slide Number Placeholder 4">
            <a:extLst>
              <a:ext uri="{FF2B5EF4-FFF2-40B4-BE49-F238E27FC236}">
                <a16:creationId xmlns:a16="http://schemas.microsoft.com/office/drawing/2014/main" id="{44BBB949-6CA5-B240-AE5E-8AE7E7A1F9D5}"/>
              </a:ext>
            </a:extLst>
          </p:cNvPr>
          <p:cNvSpPr>
            <a:spLocks noGrp="1"/>
          </p:cNvSpPr>
          <p:nvPr>
            <p:ph type="sldNum" sz="quarter" idx="12"/>
          </p:nvPr>
        </p:nvSpPr>
        <p:spPr/>
        <p:txBody>
          <a:bodyPr/>
          <a:lstStyle/>
          <a:p>
            <a:fld id="{D3A1C050-F6FE-0E43-A9D0-F8EEADE3D1E4}" type="slidenum">
              <a:rPr lang="en-US" smtClean="0"/>
              <a:pPr/>
              <a:t>20</a:t>
            </a:fld>
            <a:endParaRPr lang="en-US"/>
          </a:p>
        </p:txBody>
      </p:sp>
      <p:pic>
        <p:nvPicPr>
          <p:cNvPr id="9" name="Content Placeholder 8">
            <a:extLst>
              <a:ext uri="{FF2B5EF4-FFF2-40B4-BE49-F238E27FC236}">
                <a16:creationId xmlns:a16="http://schemas.microsoft.com/office/drawing/2014/main" id="{6E5D02B6-FF46-7146-A30A-F07E95D4E6F3}"/>
              </a:ext>
            </a:extLst>
          </p:cNvPr>
          <p:cNvPicPr>
            <a:picLocks noGrp="1" noChangeAspect="1"/>
          </p:cNvPicPr>
          <p:nvPr>
            <p:ph sz="half" idx="1"/>
          </p:nvPr>
        </p:nvPicPr>
        <p:blipFill>
          <a:blip r:embed="rId4"/>
          <a:srcRect/>
          <a:stretch/>
        </p:blipFill>
        <p:spPr>
          <a:xfrm>
            <a:off x="457200" y="1767939"/>
            <a:ext cx="3790329" cy="4756737"/>
          </a:xfrm>
          <a:prstGeom prst="rect">
            <a:avLst/>
          </a:prstGeom>
        </p:spPr>
      </p:pic>
    </p:spTree>
    <p:extLst>
      <p:ext uri="{BB962C8B-B14F-4D97-AF65-F5344CB8AC3E}">
        <p14:creationId xmlns:p14="http://schemas.microsoft.com/office/powerpoint/2010/main" val="256316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C8F9-9595-B243-819D-9D6381C26821}"/>
              </a:ext>
            </a:extLst>
          </p:cNvPr>
          <p:cNvSpPr>
            <a:spLocks noGrp="1"/>
          </p:cNvSpPr>
          <p:nvPr>
            <p:ph type="title"/>
          </p:nvPr>
        </p:nvSpPr>
        <p:spPr>
          <a:xfrm>
            <a:off x="457200" y="420624"/>
            <a:ext cx="5833872" cy="992402"/>
          </a:xfrm>
        </p:spPr>
        <p:txBody>
          <a:bodyPr>
            <a:noAutofit/>
          </a:bodyPr>
          <a:lstStyle/>
          <a:p>
            <a:r>
              <a:rPr lang="en-US" sz="3200" dirty="0"/>
              <a:t>Drawing arrows to show matter movement for cellular respiration</a:t>
            </a:r>
          </a:p>
        </p:txBody>
      </p:sp>
      <p:sp>
        <p:nvSpPr>
          <p:cNvPr id="3" name="Content Placeholder 2">
            <a:extLst>
              <a:ext uri="{FF2B5EF4-FFF2-40B4-BE49-F238E27FC236}">
                <a16:creationId xmlns:a16="http://schemas.microsoft.com/office/drawing/2014/main" id="{2539BCBB-0127-F143-9722-CE68A9C5B1D8}"/>
              </a:ext>
            </a:extLst>
          </p:cNvPr>
          <p:cNvSpPr>
            <a:spLocks noGrp="1"/>
          </p:cNvSpPr>
          <p:nvPr>
            <p:ph sz="half" idx="1"/>
          </p:nvPr>
        </p:nvSpPr>
        <p:spPr>
          <a:xfrm>
            <a:off x="457200" y="1413026"/>
            <a:ext cx="5833872" cy="4998548"/>
          </a:xfrm>
        </p:spPr>
        <p:txBody>
          <a:bodyPr>
            <a:normAutofit lnSpcReduction="10000"/>
          </a:bodyPr>
          <a:lstStyle/>
          <a:p>
            <a:r>
              <a:rPr lang="en-US" dirty="0"/>
              <a:t>Choosing a cell in the child’s leg as an example</a:t>
            </a:r>
          </a:p>
          <a:p>
            <a:r>
              <a:rPr lang="en-US" dirty="0">
                <a:solidFill>
                  <a:srgbClr val="00B050"/>
                </a:solidFill>
              </a:rPr>
              <a:t>Green arrow: Small organic molecules coming to the cell through the blood (from the digestive system)</a:t>
            </a:r>
          </a:p>
          <a:p>
            <a:r>
              <a:rPr lang="en-US" dirty="0">
                <a:solidFill>
                  <a:srgbClr val="0432FF"/>
                </a:solidFill>
              </a:rPr>
              <a:t>Blue arrow: CO</a:t>
            </a:r>
            <a:r>
              <a:rPr lang="en-US" baseline="-25000" dirty="0">
                <a:solidFill>
                  <a:srgbClr val="0432FF"/>
                </a:solidFill>
              </a:rPr>
              <a:t>2</a:t>
            </a:r>
            <a:r>
              <a:rPr lang="en-US" dirty="0">
                <a:solidFill>
                  <a:srgbClr val="0432FF"/>
                </a:solidFill>
              </a:rPr>
              <a:t> going away from the cell in the blood (and out of the child’s body through the lungs)</a:t>
            </a:r>
          </a:p>
          <a:p>
            <a:r>
              <a:rPr lang="en-US" dirty="0">
                <a:solidFill>
                  <a:srgbClr val="0432FF"/>
                </a:solidFill>
              </a:rPr>
              <a:t>Other molecules: </a:t>
            </a:r>
          </a:p>
          <a:p>
            <a:pPr lvl="1"/>
            <a:r>
              <a:rPr lang="en-US" dirty="0">
                <a:solidFill>
                  <a:srgbClr val="0432FF"/>
                </a:solidFill>
              </a:rPr>
              <a:t>O</a:t>
            </a:r>
            <a:r>
              <a:rPr lang="en-US" baseline="-25000" dirty="0">
                <a:solidFill>
                  <a:srgbClr val="0432FF"/>
                </a:solidFill>
              </a:rPr>
              <a:t>2 </a:t>
            </a:r>
            <a:r>
              <a:rPr lang="en-US" dirty="0">
                <a:solidFill>
                  <a:srgbClr val="0432FF"/>
                </a:solidFill>
              </a:rPr>
              <a:t>as a reactant</a:t>
            </a:r>
          </a:p>
          <a:p>
            <a:pPr lvl="1"/>
            <a:r>
              <a:rPr lang="en-US" dirty="0">
                <a:solidFill>
                  <a:srgbClr val="0432FF"/>
                </a:solidFill>
              </a:rPr>
              <a:t>H</a:t>
            </a:r>
            <a:r>
              <a:rPr lang="en-US" baseline="-25000" dirty="0">
                <a:solidFill>
                  <a:srgbClr val="0432FF"/>
                </a:solidFill>
              </a:rPr>
              <a:t>2</a:t>
            </a:r>
            <a:r>
              <a:rPr lang="en-US" dirty="0">
                <a:solidFill>
                  <a:srgbClr val="0432FF"/>
                </a:solidFill>
              </a:rPr>
              <a:t>O as a product</a:t>
            </a:r>
          </a:p>
        </p:txBody>
      </p:sp>
      <p:pic>
        <p:nvPicPr>
          <p:cNvPr id="6" name="Content Placeholder 5">
            <a:extLst>
              <a:ext uri="{FF2B5EF4-FFF2-40B4-BE49-F238E27FC236}">
                <a16:creationId xmlns:a16="http://schemas.microsoft.com/office/drawing/2014/main" id="{17208259-A580-844F-B03D-EEEE866E46C3}"/>
              </a:ext>
            </a:extLst>
          </p:cNvPr>
          <p:cNvPicPr>
            <a:picLocks noGrp="1" noChangeAspect="1"/>
          </p:cNvPicPr>
          <p:nvPr>
            <p:ph sz="half" idx="2"/>
          </p:nvPr>
        </p:nvPicPr>
        <p:blipFill>
          <a:blip r:embed="rId3"/>
          <a:stretch>
            <a:fillRect/>
          </a:stretch>
        </p:blipFill>
        <p:spPr>
          <a:xfrm>
            <a:off x="6608727" y="512064"/>
            <a:ext cx="1800041" cy="5668963"/>
          </a:xfrm>
          <a:prstGeom prst="rect">
            <a:avLst/>
          </a:prstGeom>
        </p:spPr>
      </p:pic>
      <p:sp>
        <p:nvSpPr>
          <p:cNvPr id="5" name="Slide Number Placeholder 4">
            <a:extLst>
              <a:ext uri="{FF2B5EF4-FFF2-40B4-BE49-F238E27FC236}">
                <a16:creationId xmlns:a16="http://schemas.microsoft.com/office/drawing/2014/main" id="{AB4953F1-3652-0848-A351-5E0F56AE6119}"/>
              </a:ext>
            </a:extLst>
          </p:cNvPr>
          <p:cNvSpPr>
            <a:spLocks noGrp="1"/>
          </p:cNvSpPr>
          <p:nvPr>
            <p:ph type="sldNum" sz="quarter" idx="12"/>
          </p:nvPr>
        </p:nvSpPr>
        <p:spPr/>
        <p:txBody>
          <a:bodyPr/>
          <a:lstStyle/>
          <a:p>
            <a:fld id="{D3A1C050-F6FE-0E43-A9D0-F8EEADE3D1E4}" type="slidenum">
              <a:rPr lang="en-US" smtClean="0"/>
              <a:pPr/>
              <a:t>21</a:t>
            </a:fld>
            <a:endParaRPr lang="en-US"/>
          </a:p>
        </p:txBody>
      </p:sp>
    </p:spTree>
    <p:extLst>
      <p:ext uri="{BB962C8B-B14F-4D97-AF65-F5344CB8AC3E}">
        <p14:creationId xmlns:p14="http://schemas.microsoft.com/office/powerpoint/2010/main" val="105540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92402"/>
          </a:xfrm>
        </p:spPr>
        <p:txBody>
          <a:bodyPr/>
          <a:lstStyle/>
          <a:p>
            <a:r>
              <a:rPr lang="en-US" dirty="0"/>
              <a:t>What happens inside human cells</a:t>
            </a:r>
          </a:p>
        </p:txBody>
      </p:sp>
      <p:sp>
        <p:nvSpPr>
          <p:cNvPr id="3" name="Content Placeholder 2"/>
          <p:cNvSpPr>
            <a:spLocks noGrp="1"/>
          </p:cNvSpPr>
          <p:nvPr>
            <p:ph idx="1"/>
          </p:nvPr>
        </p:nvSpPr>
        <p:spPr>
          <a:xfrm>
            <a:off x="457200" y="1005840"/>
            <a:ext cx="8229600" cy="5405734"/>
          </a:xfrm>
        </p:spPr>
        <p:txBody>
          <a:bodyPr/>
          <a:lstStyle/>
          <a:p>
            <a:pPr marL="0" indent="0">
              <a:buNone/>
            </a:pPr>
            <a:r>
              <a:rPr lang="en-US" dirty="0"/>
              <a:t>Cellular respiration is </a:t>
            </a:r>
            <a:r>
              <a:rPr lang="en-US" i="1" dirty="0"/>
              <a:t>just the same</a:t>
            </a:r>
            <a:r>
              <a:rPr lang="en-US" dirty="0"/>
              <a:t> inside a cow’s cells and a child’s cells!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99925108"/>
              </p:ext>
            </p:extLst>
          </p:nvPr>
        </p:nvGraphicFramePr>
        <p:xfrm>
          <a:off x="457200" y="2167684"/>
          <a:ext cx="8028432" cy="4206240"/>
        </p:xfrm>
        <a:graphic>
          <a:graphicData uri="http://schemas.openxmlformats.org/drawingml/2006/table">
            <a:tbl>
              <a:tblPr firstRow="1" bandRow="1">
                <a:tableStyleId>{2D5ABB26-0587-4C30-8999-92F81FD0307C}</a:tableStyleId>
              </a:tblPr>
              <a:tblGrid>
                <a:gridCol w="8028432">
                  <a:extLst>
                    <a:ext uri="{9D8B030D-6E8A-4147-A177-3AD203B41FA5}">
                      <a16:colId xmlns:a16="http://schemas.microsoft.com/office/drawing/2014/main" val="20000"/>
                    </a:ext>
                  </a:extLst>
                </a:gridCol>
              </a:tblGrid>
              <a:tr h="933840">
                <a:tc>
                  <a:txBody>
                    <a:bodyPr/>
                    <a:lstStyle/>
                    <a:p>
                      <a:r>
                        <a:rPr lang="en-US" sz="2800" b="1" dirty="0"/>
                        <a:t>Matter movement:</a:t>
                      </a:r>
                      <a:r>
                        <a:rPr lang="en-US" sz="2800" baseline="0" dirty="0"/>
                        <a:t> Sugar or glucose and oxygen enter the cell from the blood.</a:t>
                      </a:r>
                      <a:endParaRPr lang="en-US" sz="2800" dirty="0"/>
                    </a:p>
                  </a:txBody>
                  <a:tcPr>
                    <a:solidFill>
                      <a:schemeClr val="tx2">
                        <a:lumMod val="40000"/>
                        <a:lumOff val="60000"/>
                      </a:schemeClr>
                    </a:solidFill>
                  </a:tcPr>
                </a:tc>
                <a:extLst>
                  <a:ext uri="{0D108BD9-81ED-4DB2-BD59-A6C34878D82A}">
                    <a16:rowId xmlns:a16="http://schemas.microsoft.com/office/drawing/2014/main" val="10000"/>
                  </a:ext>
                </a:extLst>
              </a:tr>
              <a:tr h="933840">
                <a:tc>
                  <a:txBody>
                    <a:bodyPr/>
                    <a:lstStyle/>
                    <a:p>
                      <a:r>
                        <a:rPr lang="en-US" sz="2800" b="1" dirty="0"/>
                        <a:t>Matter</a:t>
                      </a:r>
                      <a:r>
                        <a:rPr lang="en-US" sz="2800" b="1" baseline="0" dirty="0"/>
                        <a:t> change:</a:t>
                      </a:r>
                      <a:r>
                        <a:rPr lang="en-US" sz="2800" b="0" baseline="0" dirty="0"/>
                        <a:t> </a:t>
                      </a:r>
                      <a:r>
                        <a:rPr lang="en-US" sz="2800" baseline="0" dirty="0"/>
                        <a:t>Sugar or glucose react with oxygen to produce carbon dioxide and water.</a:t>
                      </a:r>
                      <a:endParaRPr lang="en-US" sz="2800" b="1" dirty="0"/>
                    </a:p>
                  </a:txBody>
                  <a:tcPr>
                    <a:solidFill>
                      <a:schemeClr val="tx2">
                        <a:lumMod val="40000"/>
                        <a:lumOff val="60000"/>
                      </a:schemeClr>
                    </a:solidFill>
                  </a:tcPr>
                </a:tc>
                <a:extLst>
                  <a:ext uri="{0D108BD9-81ED-4DB2-BD59-A6C34878D82A}">
                    <a16:rowId xmlns:a16="http://schemas.microsoft.com/office/drawing/2014/main" val="10001"/>
                  </a:ext>
                </a:extLst>
              </a:tr>
              <a:tr h="1348880">
                <a:tc>
                  <a:txBody>
                    <a:bodyPr/>
                    <a:lstStyle/>
                    <a:p>
                      <a:r>
                        <a:rPr lang="en-US" sz="2800" b="1" dirty="0"/>
                        <a:t>Energy </a:t>
                      </a:r>
                      <a:r>
                        <a:rPr lang="en-US" sz="2800" b="1" baseline="0" dirty="0"/>
                        <a:t>change: </a:t>
                      </a:r>
                      <a:r>
                        <a:rPr lang="en-US" sz="2800" baseline="0" dirty="0"/>
                        <a:t>Chemical energy in sugar or glucose is transformed into energy for motion (and cell functioning) and body heat.</a:t>
                      </a:r>
                      <a:endParaRPr lang="en-US" sz="2800" dirty="0"/>
                    </a:p>
                  </a:txBody>
                  <a:tcPr>
                    <a:solidFill>
                      <a:srgbClr val="FFFBAD"/>
                    </a:solidFill>
                  </a:tcPr>
                </a:tc>
                <a:extLst>
                  <a:ext uri="{0D108BD9-81ED-4DB2-BD59-A6C34878D82A}">
                    <a16:rowId xmlns:a16="http://schemas.microsoft.com/office/drawing/2014/main" val="10002"/>
                  </a:ext>
                </a:extLst>
              </a:tr>
              <a:tr h="833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a:t>Matter movement:</a:t>
                      </a:r>
                      <a:r>
                        <a:rPr lang="en-US" sz="2800" baseline="0" dirty="0"/>
                        <a:t> Carbon dioxide and water leave the cell.</a:t>
                      </a:r>
                      <a:endParaRPr lang="en-US" sz="2800" dirty="0"/>
                    </a:p>
                  </a:txBody>
                  <a:tcPr>
                    <a:solidFill>
                      <a:srgbClr val="8EB4E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1724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rmAutofit/>
          </a:bodyPr>
          <a:lstStyle/>
          <a:p>
            <a:pPr algn="ctr"/>
            <a:r>
              <a:rPr lang="en-US" sz="4000" b="0" dirty="0"/>
              <a:t>Revisit unanswered questions</a:t>
            </a:r>
          </a:p>
        </p:txBody>
      </p:sp>
      <p:sp>
        <p:nvSpPr>
          <p:cNvPr id="4" name="Text Placeholder 3"/>
          <p:cNvSpPr>
            <a:spLocks noGrp="1"/>
          </p:cNvSpPr>
          <p:nvPr>
            <p:ph type="body" sz="half" idx="2"/>
          </p:nvPr>
        </p:nvSpPr>
        <p:spPr/>
        <p:txBody>
          <a:bodyPr>
            <a:noAutofit/>
          </a:bodyPr>
          <a:lstStyle/>
          <a:p>
            <a:pPr marL="342900" indent="-342900">
              <a:buFont typeface="Arial" panose="020B0604020202020204" pitchFamily="34" charset="0"/>
              <a:buChar char="•"/>
            </a:pPr>
            <a:r>
              <a:rPr lang="en-US" sz="2400" dirty="0"/>
              <a:t>Which unanswered questions can you now answer with what you understand about cellular respiration?</a:t>
            </a:r>
          </a:p>
          <a:p>
            <a:pPr marL="342900" indent="-342900">
              <a:buFont typeface="Arial" panose="020B0604020202020204" pitchFamily="34" charset="0"/>
              <a:buChar char="•"/>
            </a:pPr>
            <a:r>
              <a:rPr lang="en-US" sz="2400" dirty="0"/>
              <a:t>Which questions are left unanswered?</a:t>
            </a:r>
          </a:p>
          <a:p>
            <a:pPr marL="342900" indent="-342900">
              <a:buFont typeface="Arial" panose="020B0604020202020204" pitchFamily="34" charset="0"/>
              <a:buChar char="•"/>
            </a:pPr>
            <a:r>
              <a:rPr lang="en-US" sz="2400" dirty="0"/>
              <a:t>Do you have any new questions to add?</a:t>
            </a:r>
          </a:p>
        </p:txBody>
      </p:sp>
      <p:sp>
        <p:nvSpPr>
          <p:cNvPr id="5" name="Slide Number Placeholder 4"/>
          <p:cNvSpPr>
            <a:spLocks noGrp="1"/>
          </p:cNvSpPr>
          <p:nvPr>
            <p:ph type="sldNum" sz="quarter" idx="12"/>
          </p:nvPr>
        </p:nvSpPr>
        <p:spPr/>
        <p:txBody>
          <a:bodyPr/>
          <a:lstStyle/>
          <a:p>
            <a:fld id="{D3A1C050-F6FE-0E43-A9D0-F8EEADE3D1E4}" type="slidenum">
              <a:rPr lang="en-US" smtClean="0"/>
              <a:pPr/>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898" y="1768856"/>
            <a:ext cx="5764101" cy="2510536"/>
          </a:xfrm>
          <a:prstGeom prst="rect">
            <a:avLst/>
          </a:prstGeom>
          <a:ln>
            <a:solidFill>
              <a:schemeClr val="tx1"/>
            </a:solidFill>
          </a:ln>
        </p:spPr>
      </p:pic>
    </p:spTree>
    <p:extLst>
      <p:ext uri="{BB962C8B-B14F-4D97-AF65-F5344CB8AC3E}">
        <p14:creationId xmlns:p14="http://schemas.microsoft.com/office/powerpoint/2010/main" val="342511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How do matter and energy change during cellular respiration?</a:t>
            </a:r>
            <a:endParaRPr lang="en-US" sz="3200" dirty="0"/>
          </a:p>
          <a:p>
            <a:r>
              <a:rPr lang="en-US" dirty="0"/>
              <a:t>Predictions </a:t>
            </a:r>
          </a:p>
          <a:p>
            <a:pPr lvl="1"/>
            <a:r>
              <a:rPr lang="en-US" dirty="0"/>
              <a:t>Where do you think the glucose for cellular respiration comes from?</a:t>
            </a:r>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24</a:t>
            </a:fld>
            <a:endParaRPr lang="en-US"/>
          </a:p>
        </p:txBody>
      </p:sp>
    </p:spTree>
    <p:extLst>
      <p:ext uri="{BB962C8B-B14F-4D97-AF65-F5344CB8AC3E}">
        <p14:creationId xmlns:p14="http://schemas.microsoft.com/office/powerpoint/2010/main" val="324854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A661-34C2-3842-ADF0-37618B88BEBE}"/>
              </a:ext>
            </a:extLst>
          </p:cNvPr>
          <p:cNvSpPr>
            <a:spLocks noGrp="1"/>
          </p:cNvSpPr>
          <p:nvPr>
            <p:ph type="title"/>
          </p:nvPr>
        </p:nvSpPr>
        <p:spPr/>
        <p:txBody>
          <a:bodyPr/>
          <a:lstStyle/>
          <a:p>
            <a:r>
              <a:rPr lang="en-US" dirty="0"/>
              <a:t>Learning Tracking Tool</a:t>
            </a:r>
          </a:p>
        </p:txBody>
      </p:sp>
      <p:sp>
        <p:nvSpPr>
          <p:cNvPr id="3" name="Slide Number Placeholder 2">
            <a:extLst>
              <a:ext uri="{FF2B5EF4-FFF2-40B4-BE49-F238E27FC236}">
                <a16:creationId xmlns:a16="http://schemas.microsoft.com/office/drawing/2014/main" id="{2E7E7F18-C482-8A44-B238-1362A5B0543F}"/>
              </a:ext>
            </a:extLst>
          </p:cNvPr>
          <p:cNvSpPr>
            <a:spLocks noGrp="1"/>
          </p:cNvSpPr>
          <p:nvPr>
            <p:ph type="sldNum" sz="quarter" idx="12"/>
          </p:nvPr>
        </p:nvSpPr>
        <p:spPr/>
        <p:txBody>
          <a:bodyPr/>
          <a:lstStyle/>
          <a:p>
            <a:fld id="{D3A1C050-F6FE-0E43-A9D0-F8EEADE3D1E4}" type="slidenum">
              <a:rPr lang="en-US" smtClean="0"/>
              <a:pPr/>
              <a:t>25</a:t>
            </a:fld>
            <a:endParaRPr lang="en-US"/>
          </a:p>
        </p:txBody>
      </p:sp>
      <p:pic>
        <p:nvPicPr>
          <p:cNvPr id="5" name="Picture 4">
            <a:extLst>
              <a:ext uri="{FF2B5EF4-FFF2-40B4-BE49-F238E27FC236}">
                <a16:creationId xmlns:a16="http://schemas.microsoft.com/office/drawing/2014/main" id="{84204630-6A04-3E4C-B555-9440FBDA71F9}"/>
              </a:ext>
            </a:extLst>
          </p:cNvPr>
          <p:cNvPicPr>
            <a:picLocks noChangeAspect="1"/>
          </p:cNvPicPr>
          <p:nvPr/>
        </p:nvPicPr>
        <p:blipFill>
          <a:blip r:embed="rId3"/>
          <a:srcRect/>
          <a:stretch/>
        </p:blipFill>
        <p:spPr>
          <a:xfrm>
            <a:off x="4717184" y="2340789"/>
            <a:ext cx="3883140" cy="2777262"/>
          </a:xfrm>
          <a:prstGeom prst="rect">
            <a:avLst/>
          </a:prstGeom>
          <a:ln>
            <a:solidFill>
              <a:schemeClr val="tx1"/>
            </a:solidFill>
          </a:ln>
        </p:spPr>
      </p:pic>
      <p:sp>
        <p:nvSpPr>
          <p:cNvPr id="7" name="TextBox 6">
            <a:extLst>
              <a:ext uri="{FF2B5EF4-FFF2-40B4-BE49-F238E27FC236}">
                <a16:creationId xmlns:a16="http://schemas.microsoft.com/office/drawing/2014/main" id="{599BEFAC-80B0-D34F-B127-C33E45157111}"/>
              </a:ext>
            </a:extLst>
          </p:cNvPr>
          <p:cNvSpPr txBox="1"/>
          <p:nvPr/>
        </p:nvSpPr>
        <p:spPr>
          <a:xfrm>
            <a:off x="182881" y="1235111"/>
            <a:ext cx="4534303" cy="5793894"/>
          </a:xfrm>
          <a:prstGeom prst="rect">
            <a:avLst/>
          </a:prstGeom>
          <a:noFill/>
        </p:spPr>
        <p:txBody>
          <a:bodyPr wrap="square" rtlCol="0">
            <a:spAutoFit/>
          </a:bodyPr>
          <a:lstStyle/>
          <a:p>
            <a:pPr marL="285750" indent="-285750">
              <a:buFont typeface="Arial" panose="020B0604020202020204" pitchFamily="34" charset="0"/>
              <a:buChar char="•"/>
            </a:pPr>
            <a:r>
              <a:rPr lang="en-US" sz="1900" dirty="0"/>
              <a:t>Record the activity chunk name  “Explaining How Cows Move and Function: Cellular Respiration,” and your role in the first column.</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Discuss what you did during the activity chunk and record your ideas in the column, “What Did We Do?”</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Discuss with your classmates what you figured out will help you to answer the unit driving question. Record your ideas in the column “What Did We Figure Out?”</a:t>
            </a:r>
          </a:p>
          <a:p>
            <a:endParaRPr lang="en-US" sz="1900" dirty="0"/>
          </a:p>
          <a:p>
            <a:pPr marL="285750" indent="-285750">
              <a:buFont typeface="Arial" panose="020B0604020202020204" pitchFamily="34" charset="0"/>
              <a:buChar char="•"/>
            </a:pPr>
            <a:r>
              <a:rPr lang="en-US" sz="1900" dirty="0"/>
              <a:t>Discuss questions you now have related to the unit driving question and record them in the column “What Are We Asking Now?”</a:t>
            </a:r>
          </a:p>
        </p:txBody>
      </p:sp>
    </p:spTree>
    <p:extLst>
      <p:ext uri="{BB962C8B-B14F-4D97-AF65-F5344CB8AC3E}">
        <p14:creationId xmlns:p14="http://schemas.microsoft.com/office/powerpoint/2010/main" val="21185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Autofit/>
          </a:bodyPr>
          <a:lstStyle/>
          <a:p>
            <a:pPr algn="ctr"/>
            <a:r>
              <a:rPr lang="en-US" sz="4400" b="0" dirty="0"/>
              <a:t>Revisit your arguments</a:t>
            </a:r>
          </a:p>
        </p:txBody>
      </p:sp>
      <p:sp>
        <p:nvSpPr>
          <p:cNvPr id="7" name="Text Placeholder 6"/>
          <p:cNvSpPr>
            <a:spLocks noGrp="1"/>
          </p:cNvSpPr>
          <p:nvPr>
            <p:ph type="body" sz="half" idx="2"/>
          </p:nvPr>
        </p:nvSpPr>
        <p:spPr>
          <a:xfrm>
            <a:off x="420624" y="1693895"/>
            <a:ext cx="3008313" cy="4691063"/>
          </a:xfrm>
        </p:spPr>
        <p:txBody>
          <a:bodyPr>
            <a:normAutofit/>
          </a:bodyPr>
          <a:lstStyle/>
          <a:p>
            <a:r>
              <a:rPr lang="en-US" sz="2800" dirty="0"/>
              <a:t>Think about what you know now that you didn’t know before. What have you learned?</a:t>
            </a:r>
          </a:p>
        </p:txBody>
      </p:sp>
      <p:sp>
        <p:nvSpPr>
          <p:cNvPr id="5" name="Slide Number Placeholder 4"/>
          <p:cNvSpPr>
            <a:spLocks noGrp="1"/>
          </p:cNvSpPr>
          <p:nvPr>
            <p:ph type="sldNum" sz="quarter" idx="12"/>
          </p:nvPr>
        </p:nvSpPr>
        <p:spPr/>
        <p:txBody>
          <a:bodyPr/>
          <a:lstStyle/>
          <a:p>
            <a:fld id="{D3A1C050-F6FE-0E43-A9D0-F8EEADE3D1E4}" type="slidenum">
              <a:rPr lang="en-US" smtClean="0"/>
              <a:pPr/>
              <a:t>3</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34" y="1768856"/>
            <a:ext cx="5764101" cy="2510536"/>
          </a:xfrm>
          <a:prstGeom prst="rect">
            <a:avLst/>
          </a:prstGeom>
          <a:ln>
            <a:solidFill>
              <a:schemeClr val="tx1"/>
            </a:solidFill>
          </a:ln>
        </p:spPr>
      </p:pic>
    </p:spTree>
    <p:extLst>
      <p:ext uri="{BB962C8B-B14F-4D97-AF65-F5344CB8AC3E}">
        <p14:creationId xmlns:p14="http://schemas.microsoft.com/office/powerpoint/2010/main" val="130251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8" y="455590"/>
            <a:ext cx="8080744" cy="979511"/>
          </a:xfrm>
        </p:spPr>
        <p:txBody>
          <a:bodyPr>
            <a:noAutofit/>
          </a:bodyPr>
          <a:lstStyle/>
          <a:p>
            <a:pPr algn="ctr"/>
            <a:r>
              <a:rPr lang="en-US" sz="4400" b="0" dirty="0"/>
              <a:t>Completing the Front of the Explanations Tool</a:t>
            </a:r>
          </a:p>
        </p:txBody>
      </p:sp>
      <p:sp>
        <p:nvSpPr>
          <p:cNvPr id="7" name="Text Placeholder 6"/>
          <p:cNvSpPr>
            <a:spLocks noGrp="1"/>
          </p:cNvSpPr>
          <p:nvPr>
            <p:ph type="body" sz="half" idx="2"/>
          </p:nvPr>
        </p:nvSpPr>
        <p:spPr/>
        <p:txBody>
          <a:bodyPr>
            <a:normAutofit fontScale="92500"/>
          </a:bodyPr>
          <a:lstStyle/>
          <a:p>
            <a:r>
              <a:rPr lang="en-US" sz="2800" dirty="0"/>
              <a:t>Consider the following as you complete the front:</a:t>
            </a:r>
          </a:p>
          <a:p>
            <a:pPr marL="457200" indent="-457200">
              <a:buFont typeface="Arial" panose="020B0604020202020204" pitchFamily="34" charset="0"/>
              <a:buChar char="•"/>
            </a:pPr>
            <a:r>
              <a:rPr lang="en-US" sz="2800" dirty="0"/>
              <a:t>Evidence from the investigation</a:t>
            </a:r>
          </a:p>
          <a:p>
            <a:pPr marL="457200" indent="-457200">
              <a:buFont typeface="Arial" panose="020B0604020202020204" pitchFamily="34" charset="0"/>
              <a:buChar char="•"/>
            </a:pPr>
            <a:r>
              <a:rPr lang="en-US" sz="2800" dirty="0"/>
              <a:t>What you learned from the molecular modeling activity</a:t>
            </a:r>
          </a:p>
          <a:p>
            <a:pPr marL="457200" indent="-457200">
              <a:buFont typeface="Arial" panose="020B0604020202020204" pitchFamily="34" charset="0"/>
              <a:buChar char="•"/>
            </a:pPr>
            <a:r>
              <a:rPr lang="en-US" sz="2800" dirty="0"/>
              <a:t>Three Questions Handout</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4</a:t>
            </a:fld>
            <a:endParaRPr lang="en-US" sz="1800" kern="0">
              <a:solidFill>
                <a:sysClr val="windowText" lastClr="000000"/>
              </a:solidFill>
            </a:endParaRPr>
          </a:p>
        </p:txBody>
      </p:sp>
      <p:pic>
        <p:nvPicPr>
          <p:cNvPr id="8" name="Picture 7"/>
          <p:cNvPicPr>
            <a:picLocks noChangeAspect="1"/>
          </p:cNvPicPr>
          <p:nvPr/>
        </p:nvPicPr>
        <p:blipFill>
          <a:blip r:embed="rId3"/>
          <a:srcRect/>
          <a:stretch/>
        </p:blipFill>
        <p:spPr>
          <a:xfrm>
            <a:off x="3887769" y="1450555"/>
            <a:ext cx="4465695" cy="4945562"/>
          </a:xfrm>
          <a:prstGeom prst="rect">
            <a:avLst/>
          </a:prstGeom>
          <a:ln>
            <a:solidFill>
              <a:schemeClr val="tx1"/>
            </a:solidFill>
          </a:ln>
        </p:spPr>
      </p:pic>
    </p:spTree>
    <p:extLst>
      <p:ext uri="{BB962C8B-B14F-4D97-AF65-F5344CB8AC3E}">
        <p14:creationId xmlns:p14="http://schemas.microsoft.com/office/powerpoint/2010/main" val="328588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the Class</a:t>
            </a:r>
          </a:p>
        </p:txBody>
      </p:sp>
      <p:sp>
        <p:nvSpPr>
          <p:cNvPr id="6" name="Content Placeholder 5"/>
          <p:cNvSpPr>
            <a:spLocks noGrp="1"/>
          </p:cNvSpPr>
          <p:nvPr>
            <p:ph idx="1"/>
          </p:nvPr>
        </p:nvSpPr>
        <p:spPr/>
        <p:txBody>
          <a:bodyPr/>
          <a:lstStyle/>
          <a:p>
            <a:r>
              <a:rPr lang="en-US" dirty="0"/>
              <a:t>Compare your arrows and responses for each of the Three Questions.</a:t>
            </a:r>
          </a:p>
          <a:p>
            <a:pPr lvl="1"/>
            <a:r>
              <a:rPr lang="en-US" dirty="0"/>
              <a:t>How are they alike?</a:t>
            </a:r>
          </a:p>
          <a:p>
            <a:pPr lvl="1"/>
            <a:r>
              <a:rPr lang="en-US" dirty="0"/>
              <a:t>How are they different?</a:t>
            </a:r>
          </a:p>
          <a:p>
            <a:r>
              <a:rPr lang="en-US" dirty="0"/>
              <a:t>Revise your arrows and responses based on your conversations with the class.</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5</a:t>
            </a:fld>
            <a:endParaRPr lang="en-US" sz="1800" kern="0">
              <a:solidFill>
                <a:sysClr val="windowText" lastClr="000000"/>
              </a:solidFill>
            </a:endParaRPr>
          </a:p>
        </p:txBody>
      </p:sp>
    </p:spTree>
    <p:extLst>
      <p:ext uri="{BB962C8B-B14F-4D97-AF65-F5344CB8AC3E}">
        <p14:creationId xmlns:p14="http://schemas.microsoft.com/office/powerpoint/2010/main" val="187672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om"/>
          <p:cNvSpPr txBox="1"/>
          <p:nvPr/>
        </p:nvSpPr>
        <p:spPr>
          <a:xfrm>
            <a:off x="4724400" y="1366421"/>
            <a:ext cx="3981450" cy="1200329"/>
          </a:xfrm>
          <a:prstGeom prst="rect">
            <a:avLst/>
          </a:prstGeom>
          <a:noFill/>
        </p:spPr>
        <p:txBody>
          <a:bodyPr wrap="square" rtlCol="0">
            <a:spAutoFit/>
          </a:bodyPr>
          <a:lstStyle/>
          <a:p>
            <a:pPr algn="ctr"/>
            <a:r>
              <a:rPr lang="en-US" altLang="zh-CN" sz="2400" dirty="0"/>
              <a:t>How do molecules </a:t>
            </a:r>
            <a:r>
              <a:rPr lang="en-US" altLang="zh-CN" sz="2400" b="1" dirty="0"/>
              <a:t>move to </a:t>
            </a:r>
            <a:r>
              <a:rPr lang="en-US" altLang="zh-CN" sz="2400" dirty="0"/>
              <a:t>the location of the chemical change? </a:t>
            </a:r>
            <a:endParaRPr lang="zh-CN" altLang="zh-CN" sz="2400" dirty="0"/>
          </a:p>
        </p:txBody>
      </p:sp>
      <p:sp>
        <p:nvSpPr>
          <p:cNvPr id="9" name="to"/>
          <p:cNvSpPr txBox="1"/>
          <p:nvPr/>
        </p:nvSpPr>
        <p:spPr>
          <a:xfrm>
            <a:off x="4724400" y="3958000"/>
            <a:ext cx="3981450" cy="1200329"/>
          </a:xfrm>
          <a:prstGeom prst="rect">
            <a:avLst/>
          </a:prstGeom>
          <a:noFill/>
        </p:spPr>
        <p:txBody>
          <a:bodyPr wrap="square" rtlCol="0">
            <a:spAutoFit/>
          </a:bodyPr>
          <a:lstStyle/>
          <a:p>
            <a:pPr algn="ctr"/>
            <a:r>
              <a:rPr lang="en-US" sz="2400" dirty="0"/>
              <a:t> </a:t>
            </a:r>
            <a:r>
              <a:rPr lang="en-US" altLang="zh-CN" sz="2400" dirty="0"/>
              <a:t>How do molecules </a:t>
            </a:r>
            <a:r>
              <a:rPr lang="en-US" altLang="zh-CN" sz="2400" b="1" dirty="0"/>
              <a:t>move away from</a:t>
            </a:r>
            <a:r>
              <a:rPr lang="en-US" altLang="zh-CN" sz="2400" dirty="0"/>
              <a:t> the location of the chemical change?</a:t>
            </a:r>
            <a:r>
              <a:rPr lang="en-US" altLang="en-US" sz="2400" dirty="0"/>
              <a:t> </a:t>
            </a:r>
          </a:p>
        </p:txBody>
      </p:sp>
      <p:sp>
        <p:nvSpPr>
          <p:cNvPr id="13" name="TextBox 12"/>
          <p:cNvSpPr txBox="1"/>
          <p:nvPr/>
        </p:nvSpPr>
        <p:spPr>
          <a:xfrm>
            <a:off x="415504" y="319206"/>
            <a:ext cx="8290346" cy="830997"/>
          </a:xfrm>
          <a:prstGeom prst="rect">
            <a:avLst/>
          </a:prstGeom>
          <a:solidFill>
            <a:schemeClr val="tx2">
              <a:lumMod val="40000"/>
              <a:lumOff val="60000"/>
            </a:schemeClr>
          </a:solidFill>
        </p:spPr>
        <p:txBody>
          <a:bodyPr wrap="none" rtlCol="0">
            <a:spAutoFit/>
          </a:bodyPr>
          <a:lstStyle/>
          <a:p>
            <a:r>
              <a:rPr lang="en-US" sz="4800" dirty="0">
                <a:solidFill>
                  <a:prstClr val="black"/>
                </a:solidFill>
              </a:rPr>
              <a:t>The </a:t>
            </a:r>
            <a:r>
              <a:rPr lang="en-US" sz="4800" dirty="0"/>
              <a:t>Matter</a:t>
            </a:r>
            <a:r>
              <a:rPr lang="en-US" sz="4800" dirty="0">
                <a:solidFill>
                  <a:srgbClr val="FF0000"/>
                </a:solidFill>
              </a:rPr>
              <a:t> </a:t>
            </a:r>
            <a:r>
              <a:rPr lang="en-US" sz="4800" dirty="0">
                <a:solidFill>
                  <a:prstClr val="black"/>
                </a:solidFill>
              </a:rPr>
              <a:t>Movement Question</a:t>
            </a:r>
          </a:p>
        </p:txBody>
      </p:sp>
      <p:pic>
        <p:nvPicPr>
          <p:cNvPr id="1026" name="cow" descr="C:\Documents and Settings\Craig Douglas\My Documents\for JJ\Visual Teaching Tools\Animal\cows 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00" y="2016757"/>
            <a:ext cx="4267200" cy="31877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organ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741" y="2016757"/>
            <a:ext cx="4266520" cy="31877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arrow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4181" y="2016757"/>
            <a:ext cx="4266518" cy="31876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8A593926-3EFB-4330-9673-DFE8D16D0F69}"/>
              </a:ext>
            </a:extLst>
          </p:cNvPr>
          <p:cNvSpPr>
            <a:spLocks noGrp="1"/>
          </p:cNvSpPr>
          <p:nvPr>
            <p:ph type="sldNum" sz="quarter" idx="12"/>
          </p:nvPr>
        </p:nvSpPr>
        <p:spPr/>
        <p:txBody>
          <a:bodyPr/>
          <a:lstStyle/>
          <a:p>
            <a:fld id="{D3A1C050-F6FE-0E43-A9D0-F8EEADE3D1E4}" type="slidenum">
              <a:rPr lang="en-US" smtClean="0"/>
              <a:pPr/>
              <a:t>6</a:t>
            </a:fld>
            <a:endParaRPr lang="en-US"/>
          </a:p>
        </p:txBody>
      </p:sp>
    </p:spTree>
    <p:extLst>
      <p:ext uri="{BB962C8B-B14F-4D97-AF65-F5344CB8AC3E}">
        <p14:creationId xmlns:p14="http://schemas.microsoft.com/office/powerpoint/2010/main" val="255503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43115" y="221344"/>
            <a:ext cx="8610600" cy="1200329"/>
          </a:xfrm>
          <a:prstGeom prst="rect">
            <a:avLst/>
          </a:prstGeom>
          <a:noFill/>
        </p:spPr>
        <p:txBody>
          <a:bodyPr wrap="square" rtlCol="0">
            <a:spAutoFit/>
          </a:bodyPr>
          <a:lstStyle/>
          <a:p>
            <a:pPr algn="ctr"/>
            <a:r>
              <a:rPr lang="en-US" sz="3600" b="1" u="sng" dirty="0">
                <a:solidFill>
                  <a:prstClr val="black"/>
                </a:solidFill>
              </a:rPr>
              <a:t>Which</a:t>
            </a:r>
            <a:r>
              <a:rPr lang="en-US" sz="3600" dirty="0">
                <a:solidFill>
                  <a:prstClr val="black"/>
                </a:solidFill>
              </a:rPr>
              <a:t> atoms and molecules move during cellular respiration?</a:t>
            </a:r>
            <a:endParaRPr lang="en-US" sz="4800" dirty="0">
              <a:solidFill>
                <a:prstClr val="black"/>
              </a:solidFill>
            </a:endParaRPr>
          </a:p>
        </p:txBody>
      </p:sp>
      <p:pic>
        <p:nvPicPr>
          <p:cNvPr id="8" name="cow" descr="C:\Documents and Settings\Craig Douglas\My Documents\for JJ\Visual Teaching Tools\Animal\cows 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00" y="2016757"/>
            <a:ext cx="4267200" cy="31877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organ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741" y="2016757"/>
            <a:ext cx="4266520" cy="318769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442059232"/>
              </p:ext>
            </p:extLst>
          </p:nvPr>
        </p:nvGraphicFramePr>
        <p:xfrm>
          <a:off x="4881163" y="1625669"/>
          <a:ext cx="3841725" cy="4775130"/>
        </p:xfrm>
        <a:graphic>
          <a:graphicData uri="http://schemas.openxmlformats.org/drawingml/2006/table">
            <a:tbl>
              <a:tblPr firstRow="1" bandRow="1">
                <a:tableStyleId>{5940675A-B579-460E-94D1-54222C63F5DA}</a:tableStyleId>
              </a:tblPr>
              <a:tblGrid>
                <a:gridCol w="2490395">
                  <a:extLst>
                    <a:ext uri="{9D8B030D-6E8A-4147-A177-3AD203B41FA5}">
                      <a16:colId xmlns:a16="http://schemas.microsoft.com/office/drawing/2014/main" val="20000"/>
                    </a:ext>
                  </a:extLst>
                </a:gridCol>
                <a:gridCol w="1351330">
                  <a:extLst>
                    <a:ext uri="{9D8B030D-6E8A-4147-A177-3AD203B41FA5}">
                      <a16:colId xmlns:a16="http://schemas.microsoft.com/office/drawing/2014/main" val="20001"/>
                    </a:ext>
                  </a:extLst>
                </a:gridCol>
              </a:tblGrid>
              <a:tr h="676840">
                <a:tc>
                  <a:txBody>
                    <a:bodyPr/>
                    <a:lstStyle/>
                    <a:p>
                      <a:endParaRPr lang="en-US" sz="2400" dirty="0"/>
                    </a:p>
                  </a:txBody>
                  <a:tcPr marL="0" marR="0" marT="0" marB="0"/>
                </a:tc>
                <a:tc rowSpan="3">
                  <a:txBody>
                    <a:bodyPr/>
                    <a:lstStyle/>
                    <a:p>
                      <a:endParaRPr lang="en-US" sz="2400" dirty="0"/>
                    </a:p>
                  </a:txBody>
                  <a:tcPr marL="0" marR="0" marT="0" marB="0"/>
                </a:tc>
                <a:extLst>
                  <a:ext uri="{0D108BD9-81ED-4DB2-BD59-A6C34878D82A}">
                    <a16:rowId xmlns:a16="http://schemas.microsoft.com/office/drawing/2014/main" val="10000"/>
                  </a:ext>
                </a:extLst>
              </a:tr>
              <a:tr h="228600">
                <a:tc>
                  <a:txBody>
                    <a:bodyPr/>
                    <a:lstStyle/>
                    <a:p>
                      <a:pPr algn="ctr"/>
                      <a:r>
                        <a:rPr lang="en-US" sz="2400" dirty="0">
                          <a:solidFill>
                            <a:srgbClr val="28AAE1"/>
                          </a:solidFill>
                        </a:rPr>
                        <a:t>water</a:t>
                      </a:r>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1"/>
                  </a:ext>
                </a:extLst>
              </a:tr>
              <a:tr h="656590">
                <a:tc>
                  <a:txBody>
                    <a:bodyPr/>
                    <a:lstStyle/>
                    <a:p>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2"/>
                  </a:ext>
                </a:extLst>
              </a:tr>
              <a:tr h="261257">
                <a:tc>
                  <a:txBody>
                    <a:bodyPr/>
                    <a:lstStyle/>
                    <a:p>
                      <a:pPr algn="ctr"/>
                      <a:r>
                        <a:rPr lang="en-US" sz="2400" dirty="0">
                          <a:solidFill>
                            <a:srgbClr val="221F1F"/>
                          </a:solidFill>
                        </a:rPr>
                        <a:t>carbon dioxide</a:t>
                      </a:r>
                      <a:endParaRPr lang="en-US" sz="2400" dirty="0">
                        <a:solidFill>
                          <a:srgbClr val="28AAE1"/>
                        </a:solidFill>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3953A2"/>
                          </a:solidFill>
                        </a:rPr>
                        <a:t>oxygen</a:t>
                      </a:r>
                    </a:p>
                  </a:txBody>
                  <a:tcPr marL="0" marR="0" marT="0" marB="0"/>
                </a:tc>
                <a:extLst>
                  <a:ext uri="{0D108BD9-81ED-4DB2-BD59-A6C34878D82A}">
                    <a16:rowId xmlns:a16="http://schemas.microsoft.com/office/drawing/2014/main" val="10003"/>
                  </a:ext>
                </a:extLst>
              </a:tr>
              <a:tr h="2339340">
                <a:tc gridSpan="2">
                  <a:txBody>
                    <a:bodyPr/>
                    <a:lstStyle/>
                    <a:p>
                      <a:pPr algn="ctr"/>
                      <a:endParaRPr lang="en-US" sz="2400" dirty="0"/>
                    </a:p>
                  </a:txBody>
                  <a:tcPr marL="0" marR="0" marT="0" marB="0"/>
                </a:tc>
                <a:tc hMerge="1">
                  <a:txBody>
                    <a:bodyPr/>
                    <a:lstStyle/>
                    <a:p>
                      <a:pPr algn="ctr"/>
                      <a:endParaRPr lang="en-US" dirty="0"/>
                    </a:p>
                  </a:txBody>
                  <a:tcPr/>
                </a:tc>
                <a:extLst>
                  <a:ext uri="{0D108BD9-81ED-4DB2-BD59-A6C34878D82A}">
                    <a16:rowId xmlns:a16="http://schemas.microsoft.com/office/drawing/2014/main" val="10004"/>
                  </a:ext>
                </a:extLst>
              </a:tr>
              <a:tr h="370840">
                <a:tc gridSpan="2">
                  <a:txBody>
                    <a:bodyPr/>
                    <a:lstStyle/>
                    <a:p>
                      <a:pPr algn="ctr"/>
                      <a:r>
                        <a:rPr lang="en-US" sz="2400" dirty="0">
                          <a:solidFill>
                            <a:srgbClr val="E80A89"/>
                          </a:solidFill>
                        </a:rPr>
                        <a:t>glucose</a:t>
                      </a:r>
                    </a:p>
                  </a:txBody>
                  <a:tcPr marL="0" marR="0" marT="0" marB="0"/>
                </a:tc>
                <a:tc hMerge="1">
                  <a:txBody>
                    <a:bodyPr/>
                    <a:lstStyle/>
                    <a:p>
                      <a:pPr algn="ctr"/>
                      <a:endParaRPr lang="en-US" sz="2800" dirty="0"/>
                    </a:p>
                  </a:txBody>
                  <a:tcPr/>
                </a:tc>
                <a:extLst>
                  <a:ext uri="{0D108BD9-81ED-4DB2-BD59-A6C34878D82A}">
                    <a16:rowId xmlns:a16="http://schemas.microsoft.com/office/drawing/2014/main" val="10005"/>
                  </a:ext>
                </a:extLst>
              </a:tr>
            </a:tbl>
          </a:graphicData>
        </a:graphic>
      </p:graphicFrame>
      <p:pic>
        <p:nvPicPr>
          <p:cNvPr id="12" name="Picture 4" descr="C:\Documents and Settings\Craig Douglas\My Documents\for JJ\Systems &amp; Scale\molecules\water labeled06.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734" y="1665570"/>
            <a:ext cx="1314292" cy="61373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741846" y="1876261"/>
            <a:ext cx="596616" cy="113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173855" y="2708047"/>
            <a:ext cx="1972666" cy="58118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C:\Users\Public\Documents\Craig's Folder\for JJ\Systems &amp; Scale\molecules\glucose labeled06.5.png"/>
          <p:cNvPicPr>
            <a:picLocks noChangeAspect="1" noChangeArrowheads="1"/>
          </p:cNvPicPr>
          <p:nvPr/>
        </p:nvPicPr>
        <p:blipFill>
          <a:blip r:embed="rId8"/>
          <a:srcRect/>
          <a:stretch>
            <a:fillRect/>
          </a:stretch>
        </p:blipFill>
        <p:spPr bwMode="auto">
          <a:xfrm>
            <a:off x="5037822" y="3679659"/>
            <a:ext cx="3528408" cy="2353974"/>
          </a:xfrm>
          <a:prstGeom prst="rect">
            <a:avLst/>
          </a:prstGeom>
          <a:noFill/>
        </p:spPr>
      </p:pic>
      <p:sp>
        <p:nvSpPr>
          <p:cNvPr id="2" name="Slide Number Placeholder 1">
            <a:extLst>
              <a:ext uri="{FF2B5EF4-FFF2-40B4-BE49-F238E27FC236}">
                <a16:creationId xmlns:a16="http://schemas.microsoft.com/office/drawing/2014/main" id="{789D2347-784D-4B09-A780-DC1E656F0B5E}"/>
              </a:ext>
            </a:extLst>
          </p:cNvPr>
          <p:cNvSpPr>
            <a:spLocks noGrp="1"/>
          </p:cNvSpPr>
          <p:nvPr>
            <p:ph type="sldNum" sz="quarter" idx="12"/>
          </p:nvPr>
        </p:nvSpPr>
        <p:spPr/>
        <p:txBody>
          <a:bodyPr/>
          <a:lstStyle/>
          <a:p>
            <a:fld id="{D3A1C050-F6FE-0E43-A9D0-F8EEADE3D1E4}" type="slidenum">
              <a:rPr lang="en-US" smtClean="0"/>
              <a:pPr/>
              <a:t>7</a:t>
            </a:fld>
            <a:endParaRPr lang="en-US"/>
          </a:p>
        </p:txBody>
      </p:sp>
    </p:spTree>
    <p:extLst>
      <p:ext uri="{BB962C8B-B14F-4D97-AF65-F5344CB8AC3E}">
        <p14:creationId xmlns:p14="http://schemas.microsoft.com/office/powerpoint/2010/main" val="34100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3164757784"/>
              </p:ext>
            </p:extLst>
          </p:nvPr>
        </p:nvGraphicFramePr>
        <p:xfrm>
          <a:off x="4881163" y="1625669"/>
          <a:ext cx="3841725" cy="4775130"/>
        </p:xfrm>
        <a:graphic>
          <a:graphicData uri="http://schemas.openxmlformats.org/drawingml/2006/table">
            <a:tbl>
              <a:tblPr firstRow="1" bandRow="1">
                <a:tableStyleId>{5940675A-B579-460E-94D1-54222C63F5DA}</a:tableStyleId>
              </a:tblPr>
              <a:tblGrid>
                <a:gridCol w="2490395">
                  <a:extLst>
                    <a:ext uri="{9D8B030D-6E8A-4147-A177-3AD203B41FA5}">
                      <a16:colId xmlns:a16="http://schemas.microsoft.com/office/drawing/2014/main" val="20000"/>
                    </a:ext>
                  </a:extLst>
                </a:gridCol>
                <a:gridCol w="1351330">
                  <a:extLst>
                    <a:ext uri="{9D8B030D-6E8A-4147-A177-3AD203B41FA5}">
                      <a16:colId xmlns:a16="http://schemas.microsoft.com/office/drawing/2014/main" val="20001"/>
                    </a:ext>
                  </a:extLst>
                </a:gridCol>
              </a:tblGrid>
              <a:tr h="676840">
                <a:tc>
                  <a:txBody>
                    <a:bodyPr/>
                    <a:lstStyle/>
                    <a:p>
                      <a:endParaRPr lang="en-US" sz="2400" dirty="0"/>
                    </a:p>
                  </a:txBody>
                  <a:tcPr marL="0" marR="0" marT="0" marB="0"/>
                </a:tc>
                <a:tc rowSpan="3">
                  <a:txBody>
                    <a:bodyPr/>
                    <a:lstStyle/>
                    <a:p>
                      <a:endParaRPr lang="en-US" sz="2400" dirty="0"/>
                    </a:p>
                  </a:txBody>
                  <a:tcPr marL="0" marR="0" marT="0" marB="0"/>
                </a:tc>
                <a:extLst>
                  <a:ext uri="{0D108BD9-81ED-4DB2-BD59-A6C34878D82A}">
                    <a16:rowId xmlns:a16="http://schemas.microsoft.com/office/drawing/2014/main" val="10000"/>
                  </a:ext>
                </a:extLst>
              </a:tr>
              <a:tr h="228600">
                <a:tc>
                  <a:txBody>
                    <a:bodyPr/>
                    <a:lstStyle/>
                    <a:p>
                      <a:pPr algn="ctr"/>
                      <a:r>
                        <a:rPr lang="en-US" sz="2400" dirty="0">
                          <a:solidFill>
                            <a:srgbClr val="28AAE1"/>
                          </a:solidFill>
                        </a:rPr>
                        <a:t>water</a:t>
                      </a:r>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1"/>
                  </a:ext>
                </a:extLst>
              </a:tr>
              <a:tr h="656590">
                <a:tc>
                  <a:txBody>
                    <a:bodyPr/>
                    <a:lstStyle/>
                    <a:p>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2"/>
                  </a:ext>
                </a:extLst>
              </a:tr>
              <a:tr h="261257">
                <a:tc>
                  <a:txBody>
                    <a:bodyPr/>
                    <a:lstStyle/>
                    <a:p>
                      <a:pPr algn="ctr"/>
                      <a:r>
                        <a:rPr lang="en-US" sz="2400" dirty="0">
                          <a:solidFill>
                            <a:srgbClr val="221F1F"/>
                          </a:solidFill>
                        </a:rPr>
                        <a:t>carbon dioxide</a:t>
                      </a:r>
                      <a:endParaRPr lang="en-US" sz="2400" dirty="0">
                        <a:solidFill>
                          <a:srgbClr val="28AAE1"/>
                        </a:solidFill>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3953A2"/>
                          </a:solidFill>
                        </a:rPr>
                        <a:t>oxygen</a:t>
                      </a:r>
                    </a:p>
                  </a:txBody>
                  <a:tcPr marL="0" marR="0" marT="0" marB="0"/>
                </a:tc>
                <a:extLst>
                  <a:ext uri="{0D108BD9-81ED-4DB2-BD59-A6C34878D82A}">
                    <a16:rowId xmlns:a16="http://schemas.microsoft.com/office/drawing/2014/main" val="10003"/>
                  </a:ext>
                </a:extLst>
              </a:tr>
              <a:tr h="2339340">
                <a:tc gridSpan="2">
                  <a:txBody>
                    <a:bodyPr/>
                    <a:lstStyle/>
                    <a:p>
                      <a:pPr algn="ctr"/>
                      <a:endParaRPr lang="en-US" sz="2400" dirty="0"/>
                    </a:p>
                  </a:txBody>
                  <a:tcPr marL="0" marR="0" marT="0" marB="0"/>
                </a:tc>
                <a:tc hMerge="1">
                  <a:txBody>
                    <a:bodyPr/>
                    <a:lstStyle/>
                    <a:p>
                      <a:pPr algn="ctr"/>
                      <a:endParaRPr lang="en-US" dirty="0"/>
                    </a:p>
                  </a:txBody>
                  <a:tcPr/>
                </a:tc>
                <a:extLst>
                  <a:ext uri="{0D108BD9-81ED-4DB2-BD59-A6C34878D82A}">
                    <a16:rowId xmlns:a16="http://schemas.microsoft.com/office/drawing/2014/main" val="10004"/>
                  </a:ext>
                </a:extLst>
              </a:tr>
              <a:tr h="370840">
                <a:tc gridSpan="2">
                  <a:txBody>
                    <a:bodyPr/>
                    <a:lstStyle/>
                    <a:p>
                      <a:pPr algn="ctr"/>
                      <a:r>
                        <a:rPr lang="en-US" sz="2400" dirty="0">
                          <a:solidFill>
                            <a:srgbClr val="E80A89"/>
                          </a:solidFill>
                        </a:rPr>
                        <a:t>glucose</a:t>
                      </a:r>
                    </a:p>
                  </a:txBody>
                  <a:tcPr marL="0" marR="0" marT="0" marB="0"/>
                </a:tc>
                <a:tc hMerge="1">
                  <a:txBody>
                    <a:bodyPr/>
                    <a:lstStyle/>
                    <a:p>
                      <a:pPr algn="ctr"/>
                      <a:endParaRPr lang="en-US" sz="2800" dirty="0"/>
                    </a:p>
                  </a:txBody>
                  <a:tcPr/>
                </a:tc>
                <a:extLst>
                  <a:ext uri="{0D108BD9-81ED-4DB2-BD59-A6C34878D82A}">
                    <a16:rowId xmlns:a16="http://schemas.microsoft.com/office/drawing/2014/main" val="10005"/>
                  </a:ext>
                </a:extLst>
              </a:tr>
            </a:tbl>
          </a:graphicData>
        </a:graphic>
      </p:graphicFrame>
      <p:pic>
        <p:nvPicPr>
          <p:cNvPr id="27" name="Picture 4" descr="C:\Documents and Settings\Craig Douglas\My Documents\for JJ\Systems &amp; Scale\molecules\water labeled06.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734" y="1665570"/>
            <a:ext cx="1314292" cy="61373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41846" y="1876261"/>
            <a:ext cx="596616" cy="1131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73855" y="2708047"/>
            <a:ext cx="1972666" cy="58118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Public\Documents\Craig's Folder\for JJ\Systems &amp; Scale\molecules\glucose labeled06.5.png"/>
          <p:cNvPicPr>
            <a:picLocks noChangeAspect="1" noChangeArrowheads="1"/>
          </p:cNvPicPr>
          <p:nvPr/>
        </p:nvPicPr>
        <p:blipFill>
          <a:blip r:embed="rId6"/>
          <a:srcRect/>
          <a:stretch>
            <a:fillRect/>
          </a:stretch>
        </p:blipFill>
        <p:spPr bwMode="auto">
          <a:xfrm>
            <a:off x="5037822" y="3679659"/>
            <a:ext cx="3528408" cy="2353974"/>
          </a:xfrm>
          <a:prstGeom prst="rect">
            <a:avLst/>
          </a:prstGeom>
          <a:noFill/>
        </p:spPr>
      </p:pic>
      <p:pic>
        <p:nvPicPr>
          <p:cNvPr id="16" name="cow" descr="C:\Documents and Settings\Craig Douglas\My Documents\for JJ\Visual Teaching Tools\Animal\cows 0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500" y="2016757"/>
            <a:ext cx="4267200" cy="31877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organs"/>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33741" y="2016757"/>
            <a:ext cx="4266520" cy="3187699"/>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arrows"/>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34181" y="2016757"/>
            <a:ext cx="4266518" cy="318769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43115" y="221344"/>
            <a:ext cx="8610600" cy="1200329"/>
          </a:xfrm>
          <a:prstGeom prst="rect">
            <a:avLst/>
          </a:prstGeom>
          <a:noFill/>
        </p:spPr>
        <p:txBody>
          <a:bodyPr wrap="square" rtlCol="0">
            <a:spAutoFit/>
          </a:bodyPr>
          <a:lstStyle/>
          <a:p>
            <a:pPr algn="ctr"/>
            <a:r>
              <a:rPr lang="en-US" sz="3300" b="1" u="sng" dirty="0">
                <a:solidFill>
                  <a:prstClr val="black"/>
                </a:solidFill>
              </a:rPr>
              <a:t>How</a:t>
            </a:r>
            <a:r>
              <a:rPr lang="en-US" sz="3300" dirty="0">
                <a:solidFill>
                  <a:prstClr val="black"/>
                </a:solidFill>
              </a:rPr>
              <a:t> </a:t>
            </a:r>
            <a:r>
              <a:rPr lang="en-US" sz="3600" dirty="0"/>
              <a:t>do glucose, oxygen, water, and carbon dioxide move through the cow?</a:t>
            </a:r>
            <a:endParaRPr lang="en-US" sz="3300" dirty="0">
              <a:solidFill>
                <a:prstClr val="black"/>
              </a:solidFill>
            </a:endParaRPr>
          </a:p>
        </p:txBody>
      </p:sp>
      <p:pic>
        <p:nvPicPr>
          <p:cNvPr id="31" name="h2o" descr="C:\Documents and Settings\Craig Douglas\My Documents\for JJ\Systems &amp; Scale\molecules\water labeled06.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8882" y="3616260"/>
            <a:ext cx="289135" cy="135016"/>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o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677340" y="4623503"/>
            <a:ext cx="122921" cy="233143"/>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co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18261" y="3616260"/>
            <a:ext cx="430378" cy="126797"/>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glucose"/>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464622" y="2824618"/>
            <a:ext cx="829955" cy="553303"/>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cell"/>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2768428" y="2296535"/>
            <a:ext cx="2180687" cy="2177332"/>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Oval 37"/>
          <p:cNvSpPr/>
          <p:nvPr/>
        </p:nvSpPr>
        <p:spPr>
          <a:xfrm>
            <a:off x="2783935" y="2293779"/>
            <a:ext cx="2167128" cy="2184259"/>
          </a:xfrm>
          <a:prstGeom prst="ellipse">
            <a:avLst/>
          </a:prstGeom>
          <a:gradFill>
            <a:gsLst>
              <a:gs pos="0">
                <a:schemeClr val="accent2">
                  <a:lumMod val="50000"/>
                </a:schemeClr>
              </a:gs>
              <a:gs pos="100000">
                <a:schemeClr val="accent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a:extLst>
              <a:ext uri="{FF2B5EF4-FFF2-40B4-BE49-F238E27FC236}">
                <a16:creationId xmlns:a16="http://schemas.microsoft.com/office/drawing/2014/main" id="{AF768BAB-2ADE-41AC-BEA2-D5917D547C84}"/>
              </a:ext>
            </a:extLst>
          </p:cNvPr>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36882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0" presetClass="path" presetSubtype="0" fill="hold" nodeType="afterEffect">
                                  <p:stCondLst>
                                    <p:cond delay="1000"/>
                                  </p:stCondLst>
                                  <p:childTnLst>
                                    <p:animMotion origin="layout" path="M 1.38889E-6 1.48148E-6 L -0.31997 0.04352 " pathEditMode="relative" rAng="0" ptsTypes="AA">
                                      <p:cBhvr>
                                        <p:cTn id="10" dur="2000" fill="hold"/>
                                        <p:tgtEl>
                                          <p:spTgt spid="35"/>
                                        </p:tgtEl>
                                        <p:attrNameLst>
                                          <p:attrName>ppt_x</p:attrName>
                                          <p:attrName>ppt_y</p:attrName>
                                        </p:attrNameLst>
                                      </p:cBhvr>
                                      <p:rCtr x="-16007" y="2176"/>
                                    </p:animMotion>
                                  </p:childTnLst>
                                </p:cTn>
                              </p:par>
                              <p:par>
                                <p:cTn id="11" presetID="6" presetClass="emph" presetSubtype="0" fill="hold" nodeType="withEffect">
                                  <p:stCondLst>
                                    <p:cond delay="1000"/>
                                  </p:stCondLst>
                                  <p:childTnLst>
                                    <p:animScale>
                                      <p:cBhvr>
                                        <p:cTn id="12" dur="2000" fill="hold"/>
                                        <p:tgtEl>
                                          <p:spTgt spid="35"/>
                                        </p:tgtEl>
                                      </p:cBhvr>
                                      <p:by x="2000" y="2000"/>
                                    </p:animScale>
                                  </p:childTnLst>
                                </p:cTn>
                              </p:par>
                              <p:par>
                                <p:cTn id="13" presetID="1" presetClass="entr" presetSubtype="0" fill="hold" grpId="3" nodeType="withEffect">
                                  <p:stCondLst>
                                    <p:cond delay="1000"/>
                                  </p:stCondLst>
                                  <p:childTnLst>
                                    <p:set>
                                      <p:cBhvr>
                                        <p:cTn id="14" dur="1" fill="hold">
                                          <p:stCondLst>
                                            <p:cond delay="0"/>
                                          </p:stCondLst>
                                        </p:cTn>
                                        <p:tgtEl>
                                          <p:spTgt spid="38"/>
                                        </p:tgtEl>
                                        <p:attrNameLst>
                                          <p:attrName>style.visibility</p:attrName>
                                        </p:attrNameLst>
                                      </p:cBhvr>
                                      <p:to>
                                        <p:strVal val="visible"/>
                                      </p:to>
                                    </p:set>
                                  </p:childTnLst>
                                </p:cTn>
                              </p:par>
                              <p:par>
                                <p:cTn id="15" presetID="0" presetClass="path" presetSubtype="0" fill="hold" grpId="0" nodeType="withEffect">
                                  <p:stCondLst>
                                    <p:cond delay="1000"/>
                                  </p:stCondLst>
                                  <p:childTnLst>
                                    <p:animMotion origin="layout" path="M 0.0007 0.00046 L -0.32083 0.04328 " pathEditMode="relative" rAng="0" ptsTypes="AA">
                                      <p:cBhvr>
                                        <p:cTn id="16" dur="2000" fill="hold"/>
                                        <p:tgtEl>
                                          <p:spTgt spid="38"/>
                                        </p:tgtEl>
                                        <p:attrNameLst>
                                          <p:attrName>ppt_x</p:attrName>
                                          <p:attrName>ppt_y</p:attrName>
                                        </p:attrNameLst>
                                      </p:cBhvr>
                                      <p:rCtr x="-16076" y="2130"/>
                                    </p:animMotion>
                                  </p:childTnLst>
                                </p:cTn>
                              </p:par>
                              <p:par>
                                <p:cTn id="17" presetID="6" presetClass="emph" presetSubtype="0" fill="hold" grpId="1" nodeType="withEffect">
                                  <p:stCondLst>
                                    <p:cond delay="1000"/>
                                  </p:stCondLst>
                                  <p:childTnLst>
                                    <p:animScale>
                                      <p:cBhvr>
                                        <p:cTn id="18" dur="2000" fill="hold"/>
                                        <p:tgtEl>
                                          <p:spTgt spid="38"/>
                                        </p:tgtEl>
                                      </p:cBhvr>
                                      <p:by x="2000" y="2000"/>
                                    </p:animScale>
                                  </p:childTnLst>
                                </p:cTn>
                              </p:par>
                              <p:par>
                                <p:cTn id="19" presetID="10" presetClass="entr" presetSubtype="0" fill="hold" grpId="2" nodeType="withEffect">
                                  <p:stCondLst>
                                    <p:cond delay="10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500"/>
                                        <p:tgtEl>
                                          <p:spTgt spid="38"/>
                                        </p:tgtEl>
                                      </p:cBhvr>
                                    </p:animEffect>
                                  </p:childTnLst>
                                </p:cTn>
                              </p:par>
                              <p:par>
                                <p:cTn id="22" presetID="10" presetClass="exit" presetSubtype="0" fill="hold" nodeType="withEffect">
                                  <p:stCondLst>
                                    <p:cond delay="2500"/>
                                  </p:stCondLst>
                                  <p:childTnLst>
                                    <p:animEffect transition="out" filter="fade">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4000"/>
                            </p:stCondLst>
                            <p:childTnLst>
                              <p:par>
                                <p:cTn id="30" presetID="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0" presetClass="path" presetSubtype="0" repeatCount="indefinite" fill="hold" nodeType="withEffect">
                                  <p:stCondLst>
                                    <p:cond delay="0"/>
                                  </p:stCondLst>
                                  <p:childTnLst>
                                    <p:animMotion origin="layout" path="M -3.33333E-6 2.96296E-6 C 0.00018 -0.00695 -0.00225 -0.02755 0.00139 -0.04167 C 0.00504 -0.05579 0.01667 -0.0706 0.02153 -0.08426 C 0.02639 -0.09792 0.02674 -0.10718 0.03056 -0.12408 C 0.03438 -0.14098 0.04688 -0.1757 0.04445 -0.18611 C 0.04202 -0.19653 0.02066 -0.1956 0.01598 -0.18704 C 0.01129 -0.17848 0.01059 -0.15162 0.01598 -0.13426 C 0.02136 -0.1169 0.04497 -0.0919 0.04792 -0.08241 C 0.05087 -0.07292 0.03525 -0.08125 0.03334 -0.07685 C 0.03143 -0.07246 0.02813 -0.06343 0.03611 -0.05556 C 0.0441 -0.04769 0.06702 -0.04144 0.08125 -0.02963 C 0.09549 -0.01783 0.11268 -0.00949 0.12153 0.01574 C 0.13039 0.04097 0.13143 0.1 0.13403 0.12222 " pathEditMode="relative" rAng="0" ptsTypes="aaaaaaaaaaaaa">
                                      <p:cBhvr>
                                        <p:cTn id="33" dur="4000" fill="hold"/>
                                        <p:tgtEl>
                                          <p:spTgt spid="31"/>
                                        </p:tgtEl>
                                        <p:attrNameLst>
                                          <p:attrName>ppt_x</p:attrName>
                                          <p:attrName>ppt_y</p:attrName>
                                        </p:attrNameLst>
                                      </p:cBhvr>
                                      <p:rCtr x="6580" y="-3727"/>
                                    </p:animMotion>
                                  </p:childTnLst>
                                </p:cTn>
                              </p:par>
                              <p:par>
                                <p:cTn id="34" presetID="1"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0" presetClass="path" presetSubtype="0" repeatCount="indefinite" fill="hold" nodeType="withEffect">
                                  <p:stCondLst>
                                    <p:cond delay="0"/>
                                  </p:stCondLst>
                                  <p:childTnLst>
                                    <p:animMotion origin="layout" path="M 0.00017 -3.33333E-6 C -0.00174 -0.00717 -0.01563 -0.03356 -0.01129 -0.04305 C -0.00695 -0.05254 0.01666 -0.05115 0.02673 -0.05625 C 0.0368 -0.06134 0.04184 -0.08449 0.04861 -0.0743 C 0.05538 -0.06412 0.05659 -0.01088 0.06736 0.00486 C 0.07812 0.02061 0.10329 0.0257 0.11371 0.02014 C 0.12413 0.01459 0.13055 -0.00995 0.12951 -0.02824 C 0.12847 -0.04652 0.12847 -0.07477 0.10746 -0.09027 C 0.08645 -0.10578 0.0302 -0.12523 0.00329 -0.12083 C -0.02362 -0.11643 -0.04237 -0.09097 -0.054 -0.06389 C -0.06563 -0.0368 -0.05816 0.01736 -0.06598 0.04098 C -0.07379 0.06459 -0.09358 0.06968 -0.10087 0.07732 " pathEditMode="relative" rAng="0" ptsTypes="aaaaaaaaaaaa">
                                      <p:cBhvr>
                                        <p:cTn id="37" dur="4000" fill="hold"/>
                                        <p:tgtEl>
                                          <p:spTgt spid="34"/>
                                        </p:tgtEl>
                                        <p:attrNameLst>
                                          <p:attrName>ppt_x</p:attrName>
                                          <p:attrName>ppt_y</p:attrName>
                                        </p:attrNameLst>
                                      </p:cBhvr>
                                      <p:rCtr x="1458" y="-2407"/>
                                    </p:animMotion>
                                  </p:childTnLst>
                                </p:cTn>
                              </p:par>
                              <p:par>
                                <p:cTn id="38" presetID="1" presetClass="entr" presetSubtype="0" fill="hold" nodeType="withEffect">
                                  <p:stCondLst>
                                    <p:cond delay="500"/>
                                  </p:stCondLst>
                                  <p:childTnLst>
                                    <p:set>
                                      <p:cBhvr>
                                        <p:cTn id="39" dur="1" fill="hold">
                                          <p:stCondLst>
                                            <p:cond delay="0"/>
                                          </p:stCondLst>
                                        </p:cTn>
                                        <p:tgtEl>
                                          <p:spTgt spid="33"/>
                                        </p:tgtEl>
                                        <p:attrNameLst>
                                          <p:attrName>style.visibility</p:attrName>
                                        </p:attrNameLst>
                                      </p:cBhvr>
                                      <p:to>
                                        <p:strVal val="visible"/>
                                      </p:to>
                                    </p:set>
                                  </p:childTnLst>
                                </p:cTn>
                              </p:par>
                              <p:par>
                                <p:cTn id="40" presetID="0" presetClass="path" presetSubtype="0" repeatCount="indefinite" fill="hold" nodeType="withEffect">
                                  <p:stCondLst>
                                    <p:cond delay="500"/>
                                  </p:stCondLst>
                                  <p:childTnLst>
                                    <p:animMotion origin="layout" path="M -3.33333E-6 -4.07407E-6 C -0.00225 -0.00694 -0.01805 -0.01551 -0.01319 -0.04213 C -0.00833 -0.06875 0.01129 -0.12986 0.02917 -0.15972 C 0.04705 -0.18958 0.07188 -0.21342 0.09375 -0.22083 C 0.11545 -0.22824 0.14688 -0.21944 0.15903 -0.20416 C 0.17118 -0.18888 0.16702 -0.14976 0.16719 -0.12916 C 0.16736 -0.10856 0.15521 -0.0949 0.1599 -0.08032 C 0.16459 -0.06574 0.18108 -0.04375 0.19584 -0.04143 C 0.21059 -0.03912 0.23195 -0.0706 0.24896 -0.06643 C 0.26598 -0.06226 0.27361 -0.05532 0.29844 -0.01574 C 0.32327 0.02385 0.37761 0.13218 0.39844 0.17107 " pathEditMode="relative" rAng="0" ptsTypes="aaaaaaaaaaa">
                                      <p:cBhvr>
                                        <p:cTn id="41" dur="4000" fill="hold"/>
                                        <p:tgtEl>
                                          <p:spTgt spid="33"/>
                                        </p:tgtEl>
                                        <p:attrNameLst>
                                          <p:attrName>ppt_x</p:attrName>
                                          <p:attrName>ppt_y</p:attrName>
                                        </p:attrNameLst>
                                      </p:cBhvr>
                                      <p:rCtr x="19010" y="-2870"/>
                                    </p:animMotion>
                                  </p:childTnLst>
                                </p:cTn>
                              </p:par>
                              <p:par>
                                <p:cTn id="42" presetID="1" presetClass="entr" presetSubtype="0" fill="hold" nodeType="withEffect">
                                  <p:stCondLst>
                                    <p:cond delay="500"/>
                                  </p:stCondLst>
                                  <p:childTnLst>
                                    <p:set>
                                      <p:cBhvr>
                                        <p:cTn id="43" dur="1" fill="hold">
                                          <p:stCondLst>
                                            <p:cond delay="0"/>
                                          </p:stCondLst>
                                        </p:cTn>
                                        <p:tgtEl>
                                          <p:spTgt spid="32"/>
                                        </p:tgtEl>
                                        <p:attrNameLst>
                                          <p:attrName>style.visibility</p:attrName>
                                        </p:attrNameLst>
                                      </p:cBhvr>
                                      <p:to>
                                        <p:strVal val="visible"/>
                                      </p:to>
                                    </p:set>
                                  </p:childTnLst>
                                </p:cTn>
                              </p:par>
                              <p:par>
                                <p:cTn id="44" presetID="0" presetClass="path" presetSubtype="0" repeatCount="indefinite" fill="hold" nodeType="withEffect">
                                  <p:stCondLst>
                                    <p:cond delay="500"/>
                                  </p:stCondLst>
                                  <p:childTnLst>
                                    <p:animMotion origin="layout" path="M -0.00052 -2.22222E-6 C -0.02153 -0.0412 -0.09427 -0.20532 -0.12656 -0.24722 C -0.15885 -0.28912 -0.17917 -0.2412 -0.19427 -0.25208 C -0.20938 -0.26296 -0.19931 -0.29815 -0.21771 -0.31203 C -0.23611 -0.32592 -0.28142 -0.33958 -0.30451 -0.33518 C -0.3276 -0.33078 -0.34688 -0.31504 -0.3566 -0.28611 C -0.36632 -0.25717 -0.35278 -0.18403 -0.36285 -0.16203 C -0.37292 -0.14004 -0.40573 -0.15625 -0.41701 -0.15463 " pathEditMode="relative" rAng="0" ptsTypes="aaaaaaaa">
                                      <p:cBhvr>
                                        <p:cTn id="45" dur="4000" fill="hold"/>
                                        <p:tgtEl>
                                          <p:spTgt spid="32"/>
                                        </p:tgtEl>
                                        <p:attrNameLst>
                                          <p:attrName>ppt_x</p:attrName>
                                          <p:attrName>ppt_y</p:attrName>
                                        </p:attrNameLst>
                                      </p:cBhvr>
                                      <p:rCtr x="-20833" y="-1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38"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an arrow showing glucose going into the cow’s leg cell?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grpSp>
        <p:nvGrpSpPr>
          <p:cNvPr id="5" name="Group 4"/>
          <p:cNvGrpSpPr/>
          <p:nvPr/>
        </p:nvGrpSpPr>
        <p:grpSpPr>
          <a:xfrm>
            <a:off x="598920" y="1652240"/>
            <a:ext cx="4609727" cy="4143424"/>
            <a:chOff x="4768402" y="3886200"/>
            <a:chExt cx="3302001" cy="2666059"/>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4776672" y="5815164"/>
              <a:ext cx="2031076" cy="737095"/>
            </a:xfrm>
            <a:prstGeom prst="rect">
              <a:avLst/>
            </a:prstGeom>
            <a:noFill/>
            <a:ln>
              <a:solidFill>
                <a:srgbClr val="000000"/>
              </a:solidFill>
            </a:ln>
            <a:extLst>
              <a:ext uri="{FAA26D3D-D897-4be2-8F04-BA451C77F1D7}">
                <ma14:placeholderFlag xmlns="" xmlns:ma14="http://schemas.microsoft.com/office/mac/drawingml/2011/main"/>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790118" y="3886200"/>
              <a:ext cx="2280285" cy="1530350"/>
            </a:xfrm>
            <a:prstGeom prst="rect">
              <a:avLst/>
            </a:prstGeom>
            <a:noFill/>
            <a:ln>
              <a:noFill/>
            </a:ln>
          </p:spPr>
        </p:pic>
        <p:cxnSp>
          <p:nvCxnSpPr>
            <p:cNvPr id="8" name="Straight Connector 7"/>
            <p:cNvCxnSpPr/>
            <p:nvPr/>
          </p:nvCxnSpPr>
          <p:spPr>
            <a:xfrm flipH="1">
              <a:off x="4768402" y="4655185"/>
              <a:ext cx="1280161" cy="115997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38403" y="4634865"/>
              <a:ext cx="769345" cy="1180299"/>
            </a:xfrm>
            <a:prstGeom prst="line">
              <a:avLst/>
            </a:prstGeom>
            <a:ln>
              <a:solidFill>
                <a:srgbClr val="0000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grpSp>
      <p:cxnSp>
        <p:nvCxnSpPr>
          <p:cNvPr id="12" name="Curved Connector 11"/>
          <p:cNvCxnSpPr/>
          <p:nvPr/>
        </p:nvCxnSpPr>
        <p:spPr>
          <a:xfrm rot="16200000" flipH="1">
            <a:off x="1089856" y="4548259"/>
            <a:ext cx="1217896" cy="182608"/>
          </a:xfrm>
          <a:prstGeom prst="curvedConnector3">
            <a:avLst>
              <a:gd name="adj1" fmla="val 49692"/>
            </a:avLst>
          </a:prstGeom>
          <a:ln>
            <a:solidFill>
              <a:srgbClr val="0BDB1B"/>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8490" y="4465451"/>
            <a:ext cx="929010" cy="369332"/>
          </a:xfrm>
          <a:prstGeom prst="rect">
            <a:avLst/>
          </a:prstGeom>
          <a:solidFill>
            <a:schemeClr val="bg1"/>
          </a:solidFill>
          <a:ln>
            <a:solidFill>
              <a:schemeClr val="tx1"/>
            </a:solidFill>
          </a:ln>
        </p:spPr>
        <p:txBody>
          <a:bodyPr wrap="none" rtlCol="0">
            <a:spAutoFit/>
          </a:bodyPr>
          <a:lstStyle/>
          <a:p>
            <a:r>
              <a:rPr lang="en-US" dirty="0"/>
              <a:t>Glucose</a:t>
            </a:r>
          </a:p>
        </p:txBody>
      </p:sp>
    </p:spTree>
    <p:extLst>
      <p:ext uri="{BB962C8B-B14F-4D97-AF65-F5344CB8AC3E}">
        <p14:creationId xmlns:p14="http://schemas.microsoft.com/office/powerpoint/2010/main" val="375716806"/>
      </p:ext>
    </p:extLst>
  </p:cSld>
  <p:clrMapOvr>
    <a:masterClrMapping/>
  </p:clrMapOvr>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885D6-4FFD-4020-ABFE-8CE546DB917F}">
  <ds:schemaRefs>
    <ds:schemaRef ds:uri="http://schemas.microsoft.com/sharepoint/v3/contenttype/forms"/>
  </ds:schemaRefs>
</ds:datastoreItem>
</file>

<file path=customXml/itemProps2.xml><?xml version="1.0" encoding="utf-8"?>
<ds:datastoreItem xmlns:ds="http://schemas.openxmlformats.org/officeDocument/2006/customXml" ds:itemID="{621BD833-2F8E-4314-BC38-B1FC4B1BE80C}"/>
</file>

<file path=customXml/itemProps3.xml><?xml version="1.0" encoding="utf-8"?>
<ds:datastoreItem xmlns:ds="http://schemas.openxmlformats.org/officeDocument/2006/customXml" ds:itemID="{5F3AF4BF-46A8-48FB-AA69-FB1D896266CF}">
  <ds:schemaRefs>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www.w3.org/XML/1998/namespace"/>
    <ds:schemaRef ds:uri="b07244d7-9d87-4a59-9546-7a740651fd8a"/>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Presentation.potm</Template>
  <TotalTime>7469</TotalTime>
  <Words>4399</Words>
  <Application>Microsoft Macintosh PowerPoint</Application>
  <PresentationFormat>On-screen Show (4:3)</PresentationFormat>
  <Paragraphs>312</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Presentation</vt:lpstr>
      <vt:lpstr>Animals Unit Activity 4.2: Explaining How Cows Move and Function: Cellular Respiration</vt:lpstr>
      <vt:lpstr>Unit Map</vt:lpstr>
      <vt:lpstr>Revisit your arguments</vt:lpstr>
      <vt:lpstr>Completing the Front of the Explanations Tool</vt:lpstr>
      <vt:lpstr>Comparing Ideas with the Class</vt:lpstr>
      <vt:lpstr>PowerPoint Presentation</vt:lpstr>
      <vt:lpstr>PowerPoint Presentation</vt:lpstr>
      <vt:lpstr>PowerPoint Presentation</vt:lpstr>
      <vt:lpstr>Matter Movement</vt:lpstr>
      <vt:lpstr>Matter Movement</vt:lpstr>
      <vt:lpstr>Matter Movement</vt:lpstr>
      <vt:lpstr>Matter Movement</vt:lpstr>
      <vt:lpstr>PowerPoint Presentation</vt:lpstr>
      <vt:lpstr>Matter Change</vt:lpstr>
      <vt:lpstr>Matter Change</vt:lpstr>
      <vt:lpstr>Energy Change</vt:lpstr>
      <vt:lpstr>Constructing Explanations</vt:lpstr>
      <vt:lpstr>Comparing Ideas with a Partner</vt:lpstr>
      <vt:lpstr>Telling the Whole Story</vt:lpstr>
      <vt:lpstr>How can learning about cows help you to understand people? Using the Animals Matter Tracing Tool</vt:lpstr>
      <vt:lpstr>Drawing arrows to show matter movement for cellular respiration</vt:lpstr>
      <vt:lpstr>What happens inside human cells</vt:lpstr>
      <vt:lpstr>Revisit unanswered questions</vt:lpstr>
      <vt:lpstr>Exit Ticket</vt:lpstr>
      <vt:lpstr>Learning Tracking Tool</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Edwards, Kirsten</cp:lastModifiedBy>
  <cp:revision>177</cp:revision>
  <dcterms:created xsi:type="dcterms:W3CDTF">2013-03-08T14:19:13Z</dcterms:created>
  <dcterms:modified xsi:type="dcterms:W3CDTF">2020-11-11T19:54:18Z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