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77" r:id="rId2"/>
    <p:sldId id="283" r:id="rId3"/>
    <p:sldId id="274" r:id="rId4"/>
    <p:sldId id="275" r:id="rId5"/>
    <p:sldId id="268" r:id="rId6"/>
    <p:sldId id="269" r:id="rId7"/>
    <p:sldId id="281" r:id="rId8"/>
    <p:sldId id="280" r:id="rId9"/>
    <p:sldId id="270" r:id="rId10"/>
    <p:sldId id="282" r:id="rId11"/>
    <p:sldId id="271" r:id="rId12"/>
    <p:sldId id="272" r:id="rId13"/>
    <p:sldId id="276" r:id="rId14"/>
    <p:sldId id="273" r:id="rId15"/>
    <p:sldId id="279" r:id="rId16"/>
    <p:sldId id="30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eam"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0"/>
    <p:restoredTop sz="91395" autoAdjust="0"/>
  </p:normalViewPr>
  <p:slideViewPr>
    <p:cSldViewPr snapToGrid="0" snapToObjects="1">
      <p:cViewPr varScale="1">
        <p:scale>
          <a:sx n="85" d="100"/>
          <a:sy n="85" d="100"/>
        </p:scale>
        <p:origin x="280" y="1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2DF50D-21D7-7F4E-8017-195F3FC74AC2}" type="datetimeFigureOut">
              <a:rPr lang="en-US" smtClean="0"/>
              <a:pPr/>
              <a:t>9/11/19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C0993-5D4C-D840-8BBD-4837800D5D2B}" type="slidenum">
              <a:rPr lang="en-US" smtClean="0"/>
              <a:pPr/>
              <a:t>‹#›</a:t>
            </a:fld>
            <a:endParaRPr lang="en-US"/>
          </a:p>
        </p:txBody>
      </p:sp>
    </p:spTree>
    <p:extLst>
      <p:ext uri="{BB962C8B-B14F-4D97-AF65-F5344CB8AC3E}">
        <p14:creationId xmlns:p14="http://schemas.microsoft.com/office/powerpoint/2010/main" val="4222486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348E9A-9C9B-F845-9A60-0AEE82910B40}" type="datetimeFigureOut">
              <a:rPr lang="en-US" smtClean="0"/>
              <a:pPr/>
              <a:t>9/11/19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B7EDE-1D34-AF43-A72F-F106018D4F39}" type="slidenum">
              <a:rPr lang="en-US" smtClean="0"/>
              <a:pPr/>
              <a:t>‹#›</a:t>
            </a:fld>
            <a:endParaRPr lang="en-US"/>
          </a:p>
        </p:txBody>
      </p:sp>
    </p:spTree>
    <p:extLst>
      <p:ext uri="{BB962C8B-B14F-4D97-AF65-F5344CB8AC3E}">
        <p14:creationId xmlns:p14="http://schemas.microsoft.com/office/powerpoint/2010/main" val="2922836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Craig</a:t>
            </a:r>
            <a:r>
              <a:rPr lang="en-US" baseline="0" dirty="0"/>
              <a:t> Douglas, Michigan State University</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a:t>
            </a:fld>
            <a:endParaRPr lang="en-US"/>
          </a:p>
        </p:txBody>
      </p:sp>
    </p:spTree>
    <p:extLst>
      <p:ext uri="{BB962C8B-B14F-4D97-AF65-F5344CB8AC3E}">
        <p14:creationId xmlns:p14="http://schemas.microsoft.com/office/powerpoint/2010/main" val="29399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Watch the end of the Mealworms Eating Video.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10 of the 3.2 Observing Mealworms Eating PPT.</a:t>
            </a:r>
          </a:p>
          <a:p>
            <a:pPr lvl="0"/>
            <a:r>
              <a:rPr lang="en-US" sz="1200" kern="1200" dirty="0">
                <a:solidFill>
                  <a:schemeClr val="tx1"/>
                </a:solidFill>
                <a:effectLst/>
                <a:latin typeface="+mn-lt"/>
                <a:ea typeface="+mn-ea"/>
                <a:cs typeface="+mn-cs"/>
              </a:rPr>
              <a:t>Have students watch the Mealworms Eating Video starting from where Darryl and Nina show their results to the investigation. </a:t>
            </a:r>
          </a:p>
          <a:p>
            <a:r>
              <a:rPr lang="en-US" sz="1200" kern="1200" dirty="0">
                <a:solidFill>
                  <a:schemeClr val="tx1"/>
                </a:solidFill>
                <a:effectLst/>
                <a:latin typeface="+mn-lt"/>
                <a:ea typeface="+mn-ea"/>
                <a:cs typeface="+mn-cs"/>
              </a:rPr>
              <a:t>Ask the class to compare their own results to Darryl and Nina’s results, pausing the video when the data are shown.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10</a:t>
            </a:fld>
            <a:endParaRPr lang="en-US"/>
          </a:p>
        </p:txBody>
      </p:sp>
    </p:spTree>
    <p:extLst>
      <p:ext uri="{BB962C8B-B14F-4D97-AF65-F5344CB8AC3E}">
        <p14:creationId xmlns:p14="http://schemas.microsoft.com/office/powerpoint/2010/main" val="95881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compare their class’s data with data from another class to identify patterns.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11 of the PPT and ask students to compare their results to Ms. Angle’s class results. </a:t>
            </a:r>
          </a:p>
          <a:p>
            <a:r>
              <a:rPr lang="en-US" sz="1200" kern="1200" dirty="0">
                <a:solidFill>
                  <a:schemeClr val="tx1"/>
                </a:solidFill>
                <a:effectLst/>
                <a:latin typeface="+mn-lt"/>
                <a:ea typeface="+mn-ea"/>
                <a:cs typeface="+mn-cs"/>
              </a:rPr>
              <a:t>Ask students if they recognize similar patterns from their own data. Use the poster or spreadsheet to compare.</a:t>
            </a:r>
            <a:r>
              <a:rPr lang="en-US" dirty="0">
                <a:effectLst/>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 Michigan State University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11</a:t>
            </a:fld>
            <a:endParaRPr lang="en-US"/>
          </a:p>
        </p:txBody>
      </p:sp>
    </p:spTree>
    <p:extLst>
      <p:ext uri="{BB962C8B-B14F-4D97-AF65-F5344CB8AC3E}">
        <p14:creationId xmlns:p14="http://schemas.microsoft.com/office/powerpoint/2010/main" val="170681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compare their class’s weight results with data from another class to identify patterns.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12 of the PPT and ask students to compare their results to the results for Ms. Angle’s class.  Ask students if they see the same patterns. What similarities or differences do they notice? What patterns do they see?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12</a:t>
            </a:fld>
            <a:endParaRPr lang="en-US"/>
          </a:p>
        </p:txBody>
      </p:sp>
    </p:spTree>
    <p:extLst>
      <p:ext uri="{BB962C8B-B14F-4D97-AF65-F5344CB8AC3E}">
        <p14:creationId xmlns:p14="http://schemas.microsoft.com/office/powerpoint/2010/main" val="244144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compare the data from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13 of the PPT and ask students to compare their results to the results for Ms. Angle’s class.  </a:t>
            </a:r>
          </a:p>
          <a:p>
            <a:pPr lvl="0"/>
            <a:r>
              <a:rPr lang="en-US" sz="1200" kern="1200" dirty="0">
                <a:solidFill>
                  <a:schemeClr val="tx1"/>
                </a:solidFill>
                <a:effectLst/>
                <a:latin typeface="+mn-lt"/>
                <a:ea typeface="+mn-ea"/>
                <a:cs typeface="+mn-cs"/>
              </a:rPr>
              <a:t>Explain to students that the data from the video (or from Ms. Angle’s class) showed that the potato </a:t>
            </a:r>
            <a:r>
              <a:rPr lang="en-US" sz="1200" i="1" kern="1200" dirty="0">
                <a:solidFill>
                  <a:schemeClr val="tx1"/>
                </a:solidFill>
                <a:effectLst/>
                <a:latin typeface="+mn-lt"/>
                <a:ea typeface="+mn-ea"/>
                <a:cs typeface="+mn-cs"/>
              </a:rPr>
              <a:t>lost</a:t>
            </a:r>
            <a:r>
              <a:rPr lang="en-US" sz="1200" kern="1200" dirty="0">
                <a:solidFill>
                  <a:schemeClr val="tx1"/>
                </a:solidFill>
                <a:effectLst/>
                <a:latin typeface="+mn-lt"/>
                <a:ea typeface="+mn-ea"/>
                <a:cs typeface="+mn-cs"/>
              </a:rPr>
              <a:t> 0.66 g and the mealworms </a:t>
            </a:r>
            <a:r>
              <a:rPr lang="en-US" sz="1200" i="1" kern="1200" dirty="0">
                <a:solidFill>
                  <a:schemeClr val="tx1"/>
                </a:solidFill>
                <a:effectLst/>
                <a:latin typeface="+mn-lt"/>
                <a:ea typeface="+mn-ea"/>
                <a:cs typeface="+mn-cs"/>
              </a:rPr>
              <a:t>gained </a:t>
            </a:r>
            <a:r>
              <a:rPr lang="en-US" sz="1200" kern="1200" dirty="0">
                <a:solidFill>
                  <a:schemeClr val="tx1"/>
                </a:solidFill>
                <a:effectLst/>
                <a:latin typeface="+mn-lt"/>
                <a:ea typeface="+mn-ea"/>
                <a:cs typeface="+mn-cs"/>
              </a:rPr>
              <a:t>only 0.37 g. So overall the system lost 0.29 g. Remind students that atoms are forever, so this mass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gone somewhere. Students may have some ideas about where the mass went. Tell students that you will discuss this missing mass later in the unit.</a:t>
            </a:r>
          </a:p>
          <a:p>
            <a:pPr lvl="0"/>
            <a:r>
              <a:rPr lang="en-US" sz="1200" kern="1200" dirty="0">
                <a:solidFill>
                  <a:schemeClr val="tx1"/>
                </a:solidFill>
                <a:effectLst/>
                <a:latin typeface="+mn-lt"/>
                <a:ea typeface="+mn-ea"/>
                <a:cs typeface="+mn-cs"/>
              </a:rPr>
              <a:t>Potatoes lose mass both because mealworms eat them and because water evaporates from the potatoes themselves.  We checked to see how much mass potatoes lose to evaporation by leaving potatoes in a container without mealworms.  In 24 hours they lost about 0.5% of their mass to evaporation—considerably less than the difference between what the mealworms ate and the weight they gained (about 3% of the potato mass).  If your students are concerned about evaporation, we can suggest a couple of strategies:</a:t>
            </a:r>
          </a:p>
          <a:p>
            <a:pPr lvl="1"/>
            <a:r>
              <a:rPr lang="en-US" sz="1200" kern="1200" dirty="0">
                <a:solidFill>
                  <a:schemeClr val="tx1"/>
                </a:solidFill>
                <a:effectLst/>
                <a:latin typeface="+mn-lt"/>
                <a:ea typeface="+mn-ea"/>
                <a:cs typeface="+mn-cs"/>
              </a:rPr>
              <a:t>Try what we did: Put some potato slices in a container as a control.</a:t>
            </a:r>
          </a:p>
          <a:p>
            <a:pPr lvl="1"/>
            <a:r>
              <a:rPr lang="en-US" sz="1200" kern="1200" dirty="0">
                <a:solidFill>
                  <a:schemeClr val="tx1"/>
                </a:solidFill>
                <a:effectLst/>
                <a:latin typeface="+mn-lt"/>
                <a:ea typeface="+mn-ea"/>
                <a:cs typeface="+mn-cs"/>
              </a:rPr>
              <a:t>Discuss with the students whether they think that evaporation is the ONLY process that is causing the system to lose mass.</a:t>
            </a:r>
          </a:p>
          <a:p>
            <a:r>
              <a:rPr lang="en-US" sz="1200" kern="1200" dirty="0">
                <a:solidFill>
                  <a:schemeClr val="tx1"/>
                </a:solidFill>
                <a:effectLst/>
                <a:latin typeface="+mn-lt"/>
                <a:ea typeface="+mn-ea"/>
                <a:cs typeface="+mn-cs"/>
              </a:rPr>
              <a:t>The remainder of the unit is based on the assumption that your class results are similar to those of Ms. Angle’s class and the Mealworms Eating video. If your class results are significantly different for any reason, after a conversation about why that may have happened, decide whether to have students conduct the investigation again or to refer to Ms. Angle’s data as they work through the remainder of the unit.</a:t>
            </a:r>
            <a:r>
              <a:rPr lang="en-US" dirty="0">
                <a:effectLst/>
              </a:rPr>
              <a:t> </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13</a:t>
            </a:fld>
            <a:endParaRPr lang="en-US"/>
          </a:p>
        </p:txBody>
      </p:sp>
    </p:spTree>
    <p:extLst>
      <p:ext uri="{BB962C8B-B14F-4D97-AF65-F5344CB8AC3E}">
        <p14:creationId xmlns:p14="http://schemas.microsoft.com/office/powerpoint/2010/main" val="387008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complete Part D of their worksheet.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slide 14 and Part D of the worksheet to help students describe the patterns they observed during the observation. </a:t>
            </a:r>
          </a:p>
          <a:p>
            <a:pPr lvl="0"/>
            <a:r>
              <a:rPr lang="en-US" sz="1200" kern="1200" dirty="0">
                <a:solidFill>
                  <a:schemeClr val="tx1"/>
                </a:solidFill>
                <a:effectLst/>
                <a:latin typeface="+mn-lt"/>
                <a:ea typeface="+mn-ea"/>
                <a:cs typeface="+mn-cs"/>
              </a:rPr>
              <a:t>Help students to recognize that while the mass changes provide them with good evidence to answer the Movement Question, the BTB evidence provides only a partial answer to the Carbon Question.  </a:t>
            </a:r>
          </a:p>
          <a:p>
            <a:r>
              <a:rPr lang="en-US" sz="1200" kern="1200" dirty="0">
                <a:solidFill>
                  <a:schemeClr val="tx1"/>
                </a:solidFill>
                <a:effectLst/>
                <a:latin typeface="+mn-lt"/>
                <a:ea typeface="+mn-ea"/>
                <a:cs typeface="+mn-cs"/>
              </a:rPr>
              <a:t>Tell students that it shows that carbon ends up in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the air, but not where the carbon came from in the mealworm.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14</a:t>
            </a:fld>
            <a:endParaRPr lang="en-US"/>
          </a:p>
        </p:txBody>
      </p:sp>
    </p:spTree>
    <p:extLst>
      <p:ext uri="{BB962C8B-B14F-4D97-AF65-F5344CB8AC3E}">
        <p14:creationId xmlns:p14="http://schemas.microsoft.com/office/powerpoint/2010/main" val="67582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Revisit predictions from the previous activity.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slide 15 to revisit students’ predictions from Activity 3.1.</a:t>
            </a:r>
          </a:p>
          <a:p>
            <a:pPr lvl="0"/>
            <a:r>
              <a:rPr lang="en-US" sz="1200" kern="1200" dirty="0">
                <a:solidFill>
                  <a:schemeClr val="tx1"/>
                </a:solidFill>
                <a:effectLst/>
                <a:latin typeface="+mn-lt"/>
                <a:ea typeface="+mn-ea"/>
                <a:cs typeface="+mn-cs"/>
              </a:rPr>
              <a:t>Ask students to retrieve their completed tools from the previous activity: 3.1 Predictions and Planning Tool for Mealworms Eating. </a:t>
            </a:r>
          </a:p>
          <a:p>
            <a:pPr lvl="0"/>
            <a:r>
              <a:rPr lang="en-US" sz="1200" kern="1200" dirty="0">
                <a:solidFill>
                  <a:schemeClr val="tx1"/>
                </a:solidFill>
                <a:effectLst/>
                <a:latin typeface="+mn-lt"/>
                <a:ea typeface="+mn-ea"/>
                <a:cs typeface="+mn-cs"/>
              </a:rPr>
              <a:t>Have them compare the predictions they made with the results of the investigation. </a:t>
            </a:r>
          </a:p>
          <a:p>
            <a:pPr lvl="0"/>
            <a:r>
              <a:rPr lang="en-US" sz="1200" kern="1200" dirty="0">
                <a:solidFill>
                  <a:schemeClr val="tx1"/>
                </a:solidFill>
                <a:effectLst/>
                <a:latin typeface="+mn-lt"/>
                <a:ea typeface="+mn-ea"/>
                <a:cs typeface="+mn-cs"/>
              </a:rPr>
              <a:t>Which predictions were correct? Which predictions were incorrect? What questions do they still need to answer?</a:t>
            </a:r>
          </a:p>
          <a:p>
            <a:r>
              <a:rPr lang="en-US" sz="1200" kern="1200" dirty="0">
                <a:solidFill>
                  <a:schemeClr val="tx1"/>
                </a:solidFill>
                <a:effectLst/>
                <a:latin typeface="+mn-lt"/>
                <a:ea typeface="+mn-ea"/>
                <a:cs typeface="+mn-cs"/>
              </a:rPr>
              <a:t>Remind students that eating food is necessary for mealworms to be able to grow, and to be able to use energy for things like moving. Tell students that they will use the data that they collected here to help them to be able to explain two processes that relate to animals eating: animals growing and animals moving.</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15</a:t>
            </a:fld>
            <a:endParaRPr lang="en-US"/>
          </a:p>
        </p:txBody>
      </p:sp>
    </p:spTree>
    <p:extLst>
      <p:ext uri="{BB962C8B-B14F-4D97-AF65-F5344CB8AC3E}">
        <p14:creationId xmlns:p14="http://schemas.microsoft.com/office/powerpoint/2010/main" val="137083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complete an exit ticket.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16 of the 3.2 Observing Mealworms Eating PPT .</a:t>
            </a:r>
          </a:p>
          <a:p>
            <a:pPr lvl="0"/>
            <a:r>
              <a:rPr lang="en-US" sz="1200" kern="1200" dirty="0">
                <a:solidFill>
                  <a:schemeClr val="tx1"/>
                </a:solidFill>
                <a:effectLst/>
                <a:latin typeface="+mn-lt"/>
                <a:ea typeface="+mn-ea"/>
                <a:cs typeface="+mn-cs"/>
              </a:rPr>
              <a:t>Conclusions: What did you observe during the investigation?</a:t>
            </a:r>
          </a:p>
          <a:p>
            <a:pPr lvl="0"/>
            <a:r>
              <a:rPr lang="en-US" sz="1200" kern="1200" dirty="0">
                <a:solidFill>
                  <a:schemeClr val="tx1"/>
                </a:solidFill>
                <a:effectLst/>
                <a:latin typeface="+mn-lt"/>
                <a:ea typeface="+mn-ea"/>
                <a:cs typeface="+mn-cs"/>
              </a:rPr>
              <a:t>Predictions: What do you think is one conclusion you can make from the investigation?</a:t>
            </a:r>
          </a:p>
          <a:p>
            <a:pPr lvl="0"/>
            <a:r>
              <a:rPr lang="en-US" sz="1200" kern="1200" dirty="0">
                <a:solidFill>
                  <a:schemeClr val="tx1"/>
                </a:solidFill>
                <a:effectLst/>
                <a:latin typeface="+mn-lt"/>
                <a:ea typeface="+mn-ea"/>
                <a:cs typeface="+mn-cs"/>
              </a:rPr>
              <a:t>On a sheet of paper or a sticky note, have students individually answer the exit ticket questions. Depending on time, you may have students answer both questions, assign students to answer a particular question, or let students choose one question to answer. Collect and review the answers.</a:t>
            </a:r>
          </a:p>
          <a:p>
            <a:r>
              <a:rPr lang="en-US" sz="1200" kern="1200" dirty="0">
                <a:solidFill>
                  <a:schemeClr val="tx1"/>
                </a:solidFill>
                <a:effectLst/>
                <a:latin typeface="+mn-lt"/>
                <a:ea typeface="+mn-ea"/>
                <a:cs typeface="+mn-cs"/>
              </a:rPr>
              <a:t>The conclusions question will provide you with information about what your students are taking away from the activity. Student answers to the conclusions question can be used on the Driving Question Board (if you are using one). The predictions question allows students to begin thinking about the next activity and allows you to assess their current ideas as you prepare for the next activity. Student answers to the predictions question can be used as a lead in to the next activity.</a:t>
            </a:r>
            <a:r>
              <a:rPr lang="en-US" dirty="0">
                <a:effectLst/>
              </a:rPr>
              <a:t> </a:t>
            </a:r>
            <a:r>
              <a:rPr lang="en-US" sz="1200" kern="1200" dirty="0">
                <a:solidFill>
                  <a:schemeClr val="tx1"/>
                </a:solidFill>
                <a:effectLst/>
                <a:latin typeface="+mn-lt"/>
                <a:ea typeface="+mn-ea"/>
                <a:cs typeface="+mn-cs"/>
              </a:rPr>
              <a:t> Not linked</a:t>
            </a:r>
          </a:p>
        </p:txBody>
      </p:sp>
      <p:sp>
        <p:nvSpPr>
          <p:cNvPr id="4" name="Slide Number Placeholder 3"/>
          <p:cNvSpPr>
            <a:spLocks noGrp="1"/>
          </p:cNvSpPr>
          <p:nvPr>
            <p:ph type="sldNum" sz="quarter" idx="5"/>
          </p:nvPr>
        </p:nvSpPr>
        <p:spPr/>
        <p:txBody>
          <a:bodyPr/>
          <a:lstStyle/>
          <a:p>
            <a:fld id="{946B7EDE-1D34-AF43-A72F-F106018D4F39}" type="slidenum">
              <a:rPr lang="en-US" smtClean="0"/>
              <a:pPr/>
              <a:t>16</a:t>
            </a:fld>
            <a:endParaRPr lang="en-US"/>
          </a:p>
        </p:txBody>
      </p:sp>
    </p:spTree>
    <p:extLst>
      <p:ext uri="{BB962C8B-B14F-4D97-AF65-F5344CB8AC3E}">
        <p14:creationId xmlns:p14="http://schemas.microsoft.com/office/powerpoint/2010/main" val="338560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the instructional model to show students where they are in the course of the unit.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2 of the 3.2 Observing Mealworms Eating PPT.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2</a:t>
            </a:fld>
            <a:endParaRPr lang="en-US"/>
          </a:p>
        </p:txBody>
      </p:sp>
    </p:spTree>
    <p:extLst>
      <p:ext uri="{BB962C8B-B14F-4D97-AF65-F5344CB8AC3E}">
        <p14:creationId xmlns:p14="http://schemas.microsoft.com/office/powerpoint/2010/main" val="70489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(Day 1) Have students prepare</a:t>
            </a:r>
            <a:r>
              <a:rPr lang="en-US" sz="1200" b="1" kern="1200" baseline="0" dirty="0">
                <a:solidFill>
                  <a:schemeClr val="tx1"/>
                </a:solidFill>
                <a:effectLst/>
                <a:latin typeface="+mn-lt"/>
                <a:ea typeface="+mn-ea"/>
                <a:cs typeface="+mn-cs"/>
              </a:rPr>
              <a:t> for the </a:t>
            </a:r>
            <a:r>
              <a:rPr lang="en-US" sz="1200" b="1" kern="1200" dirty="0">
                <a:solidFill>
                  <a:schemeClr val="tx1"/>
                </a:solidFill>
                <a:effectLst/>
                <a:latin typeface="+mn-lt"/>
                <a:ea typeface="+mn-ea"/>
                <a:cs typeface="+mn-cs"/>
              </a:rPr>
              <a:t>investigation.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Display slide 3 on the 3.2 Observing Mealworms Eating PPT. Divide students into groups of four.</a:t>
            </a:r>
          </a:p>
          <a:p>
            <a:pPr lvl="0"/>
            <a:r>
              <a:rPr lang="en-US" sz="1200" kern="1200" dirty="0">
                <a:solidFill>
                  <a:schemeClr val="tx1"/>
                </a:solidFill>
                <a:effectLst/>
                <a:latin typeface="+mn-lt"/>
                <a:ea typeface="+mn-ea"/>
                <a:cs typeface="+mn-cs"/>
              </a:rPr>
              <a:t>Pass out one copy of 3.2 Observing Mealworms Eating Worksheet to each student. Walk through the steps in Part A of the worksheet that overview how to set up and conduct the investigation.</a:t>
            </a:r>
          </a:p>
          <a:p>
            <a:r>
              <a:rPr lang="en-US" sz="1200" kern="1200" dirty="0">
                <a:solidFill>
                  <a:schemeClr val="tx1"/>
                </a:solidFill>
                <a:effectLst/>
                <a:latin typeface="+mn-lt"/>
                <a:ea typeface="+mn-ea"/>
                <a:cs typeface="+mn-cs"/>
              </a:rPr>
              <a:t>Ask students for their ideas about how they might conduct the investigation to learn more about what happens when mealworms eat, move, and breathe.</a:t>
            </a:r>
          </a:p>
        </p:txBody>
      </p:sp>
      <p:sp>
        <p:nvSpPr>
          <p:cNvPr id="4" name="Slide Number Placeholder 3"/>
          <p:cNvSpPr>
            <a:spLocks noGrp="1"/>
          </p:cNvSpPr>
          <p:nvPr>
            <p:ph type="sldNum" sz="quarter" idx="10"/>
          </p:nvPr>
        </p:nvSpPr>
        <p:spPr/>
        <p:txBody>
          <a:bodyPr/>
          <a:lstStyle/>
          <a:p>
            <a:fld id="{946B7EDE-1D34-AF43-A72F-F106018D4F39}" type="slidenum">
              <a:rPr lang="en-US" smtClean="0"/>
              <a:pPr/>
              <a:t>3</a:t>
            </a:fld>
            <a:endParaRPr lang="en-US"/>
          </a:p>
        </p:txBody>
      </p:sp>
    </p:spTree>
    <p:extLst>
      <p:ext uri="{BB962C8B-B14F-4D97-AF65-F5344CB8AC3E}">
        <p14:creationId xmlns:p14="http://schemas.microsoft.com/office/powerpoint/2010/main" val="238545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(Day 1) Have students read through procedures for the investigation.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4 of the 3.2 Observing Mealworms Eating PPT.</a:t>
            </a:r>
          </a:p>
          <a:p>
            <a:pPr lvl="0"/>
            <a:r>
              <a:rPr lang="en-US" sz="1200" kern="1200" dirty="0">
                <a:solidFill>
                  <a:schemeClr val="tx1"/>
                </a:solidFill>
                <a:effectLst/>
                <a:latin typeface="+mn-lt"/>
                <a:ea typeface="+mn-ea"/>
                <a:cs typeface="+mn-cs"/>
              </a:rPr>
              <a:t>Go through the steps to make sure that all the students understand them (or students could follow their own procedures that they developed).</a:t>
            </a:r>
          </a:p>
        </p:txBody>
      </p:sp>
      <p:sp>
        <p:nvSpPr>
          <p:cNvPr id="4" name="Slide Number Placeholder 3"/>
          <p:cNvSpPr>
            <a:spLocks noGrp="1"/>
          </p:cNvSpPr>
          <p:nvPr>
            <p:ph type="sldNum" sz="quarter" idx="10"/>
          </p:nvPr>
        </p:nvSpPr>
        <p:spPr/>
        <p:txBody>
          <a:bodyPr/>
          <a:lstStyle/>
          <a:p>
            <a:fld id="{946B7EDE-1D34-AF43-A72F-F106018D4F39}" type="slidenum">
              <a:rPr lang="en-US" smtClean="0"/>
              <a:pPr/>
              <a:t>4</a:t>
            </a:fld>
            <a:endParaRPr lang="en-US"/>
          </a:p>
        </p:txBody>
      </p:sp>
    </p:spTree>
    <p:extLst>
      <p:ext uri="{BB962C8B-B14F-4D97-AF65-F5344CB8AC3E}">
        <p14:creationId xmlns:p14="http://schemas.microsoft.com/office/powerpoint/2010/main" val="53211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(Day 1) Have students record initial data on mealworms eating.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Display slide 5 of the 3.2 Observing Mealworms Eating PPT. Have students work in groups of four to set up their investigations. </a:t>
            </a:r>
          </a:p>
          <a:p>
            <a:pPr lvl="0"/>
            <a:r>
              <a:rPr lang="en-US" sz="1200" kern="1200" dirty="0">
                <a:solidFill>
                  <a:schemeClr val="tx1"/>
                </a:solidFill>
                <a:effectLst/>
                <a:latin typeface="+mn-lt"/>
                <a:ea typeface="+mn-ea"/>
                <a:cs typeface="+mn-cs"/>
              </a:rPr>
              <a:t>Have students 1) either follow the procedures that they developed themselves in the previous activity, or 2) follow the procedure in the 3.2 Observing Mealworms Eating Worksheet.  </a:t>
            </a:r>
          </a:p>
          <a:p>
            <a:pPr lvl="0"/>
            <a:r>
              <a:rPr lang="en-US" sz="1200" kern="1200" dirty="0">
                <a:solidFill>
                  <a:schemeClr val="tx1"/>
                </a:solidFill>
                <a:effectLst/>
                <a:latin typeface="+mn-lt"/>
                <a:ea typeface="+mn-ea"/>
                <a:cs typeface="+mn-cs"/>
              </a:rPr>
              <a:t>Use Slide 6 to remind students of the range of bromothymol blue (BTB) colors. Refer the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BTB Information and Instructions Handout for instructions for preparing BTB.</a:t>
            </a:r>
          </a:p>
        </p:txBody>
      </p:sp>
      <p:sp>
        <p:nvSpPr>
          <p:cNvPr id="4" name="Slide Number Placeholder 3"/>
          <p:cNvSpPr>
            <a:spLocks noGrp="1"/>
          </p:cNvSpPr>
          <p:nvPr>
            <p:ph type="sldNum" sz="quarter" idx="10"/>
          </p:nvPr>
        </p:nvSpPr>
        <p:spPr/>
        <p:txBody>
          <a:bodyPr/>
          <a:lstStyle/>
          <a:p>
            <a:fld id="{946B7EDE-1D34-AF43-A72F-F106018D4F39}" type="slidenum">
              <a:rPr lang="en-US" smtClean="0"/>
              <a:pPr/>
              <a:t>5</a:t>
            </a:fld>
            <a:endParaRPr lang="en-US"/>
          </a:p>
        </p:txBody>
      </p:sp>
    </p:spTree>
    <p:extLst>
      <p:ext uri="{BB962C8B-B14F-4D97-AF65-F5344CB8AC3E}">
        <p14:creationId xmlns:p14="http://schemas.microsoft.com/office/powerpoint/2010/main" val="407278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(Day 1) Have students record initial data on mealworms eating. </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Display slide 5 of the 3.2 Observing Mealworms Eating PPT. Have students work in groups of four to set up their investigations. </a:t>
            </a:r>
          </a:p>
          <a:p>
            <a:pPr lvl="0"/>
            <a:r>
              <a:rPr lang="en-US" sz="1200" kern="1200" dirty="0">
                <a:solidFill>
                  <a:schemeClr val="tx1"/>
                </a:solidFill>
                <a:effectLst/>
                <a:latin typeface="+mn-lt"/>
                <a:ea typeface="+mn-ea"/>
                <a:cs typeface="+mn-cs"/>
              </a:rPr>
              <a:t>Have students 1) either follow the procedures that they developed themselves in the previous activity, or 2) follow the procedure in the 3.2 Observing Mealworms Eating Worksheet.  </a:t>
            </a:r>
          </a:p>
          <a:p>
            <a:pPr lvl="0"/>
            <a:r>
              <a:rPr lang="en-US" sz="1200" kern="1200" dirty="0">
                <a:solidFill>
                  <a:schemeClr val="tx1"/>
                </a:solidFill>
                <a:effectLst/>
                <a:latin typeface="+mn-lt"/>
                <a:ea typeface="+mn-ea"/>
                <a:cs typeface="+mn-cs"/>
              </a:rPr>
              <a:t>Use Slide 6 to remind students of the range of </a:t>
            </a:r>
            <a:r>
              <a:rPr lang="en-US" sz="1200" kern="1200" dirty="0" err="1">
                <a:solidFill>
                  <a:schemeClr val="tx1"/>
                </a:solidFill>
                <a:effectLst/>
                <a:latin typeface="+mn-lt"/>
                <a:ea typeface="+mn-ea"/>
                <a:cs typeface="+mn-cs"/>
              </a:rPr>
              <a:t>bromothymol</a:t>
            </a:r>
            <a:r>
              <a:rPr lang="en-US" sz="1200" kern="1200" dirty="0">
                <a:solidFill>
                  <a:schemeClr val="tx1"/>
                </a:solidFill>
                <a:effectLst/>
                <a:latin typeface="+mn-lt"/>
                <a:ea typeface="+mn-ea"/>
                <a:cs typeface="+mn-cs"/>
              </a:rPr>
              <a:t> blue (BTB) colors. Refer the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BTB Information and Instructions Handout for instructions for preparing BTB.</a:t>
            </a:r>
          </a:p>
        </p:txBody>
      </p:sp>
      <p:sp>
        <p:nvSpPr>
          <p:cNvPr id="4" name="Slide Number Placeholder 3"/>
          <p:cNvSpPr>
            <a:spLocks noGrp="1"/>
          </p:cNvSpPr>
          <p:nvPr>
            <p:ph type="sldNum" sz="quarter" idx="10"/>
          </p:nvPr>
        </p:nvSpPr>
        <p:spPr/>
        <p:txBody>
          <a:bodyPr/>
          <a:lstStyle/>
          <a:p>
            <a:fld id="{946B7EDE-1D34-AF43-A72F-F106018D4F39}" type="slidenum">
              <a:rPr lang="en-US" smtClean="0"/>
              <a:pPr/>
              <a:t>6</a:t>
            </a:fld>
            <a:endParaRPr lang="en-US"/>
          </a:p>
        </p:txBody>
      </p:sp>
    </p:spTree>
    <p:extLst>
      <p:ext uri="{BB962C8B-B14F-4D97-AF65-F5344CB8AC3E}">
        <p14:creationId xmlns:p14="http://schemas.microsoft.com/office/powerpoint/2010/main" val="93381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(Day 1) Check that students have recorded their data.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7 of the 3.2 Observing Mealworms Eating PPT.</a:t>
            </a:r>
          </a:p>
          <a:p>
            <a:r>
              <a:rPr lang="en-US" sz="1200" kern="1200" dirty="0">
                <a:solidFill>
                  <a:schemeClr val="tx1"/>
                </a:solidFill>
                <a:effectLst/>
                <a:latin typeface="+mn-lt"/>
                <a:ea typeface="+mn-ea"/>
                <a:cs typeface="+mn-cs"/>
              </a:rPr>
              <a:t>Before leaving the mealworms overnight, make sure that the students have completed Part B and the “before” column in Part C of their worksheets. When this is done, leave the mealworms overnight in sealed containers. The containers have enough oxygen for the mealworms to breathe for 24 hours.</a:t>
            </a:r>
          </a:p>
        </p:txBody>
      </p:sp>
      <p:sp>
        <p:nvSpPr>
          <p:cNvPr id="4" name="Slide Number Placeholder 3"/>
          <p:cNvSpPr>
            <a:spLocks noGrp="1"/>
          </p:cNvSpPr>
          <p:nvPr>
            <p:ph type="sldNum" sz="quarter" idx="10"/>
          </p:nvPr>
        </p:nvSpPr>
        <p:spPr/>
        <p:txBody>
          <a:bodyPr/>
          <a:lstStyle/>
          <a:p>
            <a:fld id="{946B7EDE-1D34-AF43-A72F-F106018D4F39}" type="slidenum">
              <a:rPr lang="en-US" smtClean="0"/>
              <a:pPr/>
              <a:t>7</a:t>
            </a:fld>
            <a:endParaRPr lang="en-US"/>
          </a:p>
        </p:txBody>
      </p:sp>
    </p:spTree>
    <p:extLst>
      <p:ext uri="{BB962C8B-B14F-4D97-AF65-F5344CB8AC3E}">
        <p14:creationId xmlns:p14="http://schemas.microsoft.com/office/powerpoint/2010/main" val="78190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(Day 2) Have students record data and observations after 24 hours.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8 of the 3.2 Observing Mealworms Eating PPT. </a:t>
            </a:r>
          </a:p>
          <a:p>
            <a:pPr lvl="0"/>
            <a:r>
              <a:rPr lang="en-US" sz="1200" kern="1200" dirty="0">
                <a:solidFill>
                  <a:schemeClr val="tx1"/>
                </a:solidFill>
                <a:effectLst/>
                <a:latin typeface="+mn-lt"/>
                <a:ea typeface="+mn-ea"/>
                <a:cs typeface="+mn-cs"/>
              </a:rPr>
              <a:t>Have students collect and record their data in Part C of their 3.2 Observing Mealworms Eating Worksheets. They will need the digital balance and their worksheets to do this. They may also use the BTB Information and Instructions Handout, slide 6 of the PPT, or the BTB Color Handout to talk about how BTB has a gradient of colors depending on how much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absorbed. </a:t>
            </a:r>
          </a:p>
          <a:p>
            <a:pPr lvl="0"/>
            <a:r>
              <a:rPr lang="en-US" sz="1200" kern="1200" dirty="0">
                <a:solidFill>
                  <a:schemeClr val="tx1"/>
                </a:solidFill>
                <a:effectLst/>
                <a:latin typeface="+mn-lt"/>
                <a:ea typeface="+mn-ea"/>
                <a:cs typeface="+mn-cs"/>
              </a:rPr>
              <a:t>Note that mealworms might produce some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 (feces) after 24 hours. Because the </a:t>
            </a:r>
            <a:r>
              <a:rPr lang="en-US" sz="1200" kern="1200" dirty="0" err="1">
                <a:solidFill>
                  <a:schemeClr val="tx1"/>
                </a:solidFill>
                <a:effectLst/>
                <a:latin typeface="+mn-lt"/>
                <a:ea typeface="+mn-ea"/>
                <a:cs typeface="+mn-cs"/>
              </a:rPr>
              <a:t>frass</a:t>
            </a:r>
            <a:r>
              <a:rPr lang="en-US" sz="1200" kern="1200" dirty="0">
                <a:solidFill>
                  <a:schemeClr val="tx1"/>
                </a:solidFill>
                <a:effectLst/>
                <a:latin typeface="+mn-lt"/>
                <a:ea typeface="+mn-ea"/>
                <a:cs typeface="+mn-cs"/>
              </a:rPr>
              <a:t> is difficult to separate from the mealworms, have students measure it along with the mass of the mealworm biomass. Have each student record results for his or her group on the 3.2 Mealworms Eating Observations Worksheet.</a:t>
            </a:r>
          </a:p>
        </p:txBody>
      </p:sp>
      <p:sp>
        <p:nvSpPr>
          <p:cNvPr id="4" name="Slide Number Placeholder 3"/>
          <p:cNvSpPr>
            <a:spLocks noGrp="1"/>
          </p:cNvSpPr>
          <p:nvPr>
            <p:ph type="sldNum" sz="quarter" idx="10"/>
          </p:nvPr>
        </p:nvSpPr>
        <p:spPr/>
        <p:txBody>
          <a:bodyPr/>
          <a:lstStyle/>
          <a:p>
            <a:fld id="{946B7EDE-1D34-AF43-A72F-F106018D4F39}" type="slidenum">
              <a:rPr lang="en-US" smtClean="0"/>
              <a:pPr/>
              <a:t>8</a:t>
            </a:fld>
            <a:endParaRPr lang="en-US"/>
          </a:p>
        </p:txBody>
      </p:sp>
    </p:spTree>
    <p:extLst>
      <p:ext uri="{BB962C8B-B14F-4D97-AF65-F5344CB8AC3E}">
        <p14:creationId xmlns:p14="http://schemas.microsoft.com/office/powerpoint/2010/main" val="53211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compare data between groups and look for patterns.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Display slide 9 of the 3.2 Observing Mealworms Eating PPT </a:t>
            </a:r>
          </a:p>
          <a:p>
            <a:pPr lvl="0"/>
            <a:r>
              <a:rPr lang="en-US" sz="1200" kern="1200" dirty="0">
                <a:solidFill>
                  <a:schemeClr val="tx1"/>
                </a:solidFill>
                <a:effectLst/>
                <a:latin typeface="+mn-lt"/>
                <a:ea typeface="+mn-ea"/>
                <a:cs typeface="+mn-cs"/>
              </a:rPr>
              <a:t>Have students select a recorder to input their group’s results on the 3.2 Mealworms Investigation Class Results 11 x 17 Poster, or in the 3.2 Mealworms Investigation Class Results Spreadsheet. Lead a discussion to help students compare results across groups and identify patterns in the data.</a:t>
            </a:r>
          </a:p>
          <a:p>
            <a:pPr lvl="0"/>
            <a:r>
              <a:rPr lang="en-US" sz="1200" kern="1200" dirty="0">
                <a:solidFill>
                  <a:schemeClr val="tx1"/>
                </a:solidFill>
                <a:effectLst/>
                <a:latin typeface="+mn-lt"/>
                <a:ea typeface="+mn-ea"/>
                <a:cs typeface="+mn-cs"/>
              </a:rPr>
              <a:t>First, have students calculate the change in mass of the whole system by calculating the overall mass change. Tell students to use the class averages from the spreadsheet to calculate the change in mass of the potato plus mealworms before and after.</a:t>
            </a:r>
          </a:p>
          <a:p>
            <a:pPr lvl="0"/>
            <a:r>
              <a:rPr lang="en-US" sz="1200" kern="1200" dirty="0">
                <a:solidFill>
                  <a:schemeClr val="tx1"/>
                </a:solidFill>
                <a:effectLst/>
                <a:latin typeface="+mn-lt"/>
                <a:ea typeface="+mn-ea"/>
                <a:cs typeface="+mn-cs"/>
              </a:rPr>
              <a:t>Discuss patterns that students see in the class results. </a:t>
            </a:r>
          </a:p>
          <a:p>
            <a:pPr lvl="0"/>
            <a:r>
              <a:rPr lang="en-US" sz="1200" kern="1200" dirty="0">
                <a:solidFill>
                  <a:schemeClr val="tx1"/>
                </a:solidFill>
                <a:effectLst/>
                <a:latin typeface="+mn-lt"/>
                <a:ea typeface="+mn-ea"/>
                <a:cs typeface="+mn-cs"/>
              </a:rPr>
              <a:t>Ask students to identify patterns in the data for both the mass change and also the BTB color change, and discuss any outliers or unexplained data points. </a:t>
            </a:r>
          </a:p>
          <a:p>
            <a:r>
              <a:rPr lang="en-US" sz="1200" kern="1200" dirty="0">
                <a:solidFill>
                  <a:schemeClr val="tx1"/>
                </a:solidFill>
                <a:effectLst/>
                <a:latin typeface="+mn-lt"/>
                <a:ea typeface="+mn-ea"/>
                <a:cs typeface="+mn-cs"/>
              </a:rPr>
              <a:t>Note: If you input data into the spreadsheet, the software will construct a graph of the students’ data. You can use the graph to elicit more interpretation of their observations.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9</a:t>
            </a:fld>
            <a:endParaRPr lang="en-US"/>
          </a:p>
        </p:txBody>
      </p:sp>
    </p:spTree>
    <p:extLst>
      <p:ext uri="{BB962C8B-B14F-4D97-AF65-F5344CB8AC3E}">
        <p14:creationId xmlns:p14="http://schemas.microsoft.com/office/powerpoint/2010/main" val="195344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
        <p:nvSpPr>
          <p:cNvPr id="7" name="TextBox 6"/>
          <p:cNvSpPr txBox="1"/>
          <p:nvPr userDrawn="1"/>
        </p:nvSpPr>
        <p:spPr>
          <a:xfrm>
            <a:off x="3366003" y="690424"/>
            <a:ext cx="2287787" cy="692497"/>
          </a:xfrm>
          <a:prstGeom prst="rect">
            <a:avLst/>
          </a:prstGeom>
          <a:noFill/>
        </p:spPr>
        <p:txBody>
          <a:bodyPr wrap="none" rtlCol="0">
            <a:spAutoFit/>
          </a:bodyPr>
          <a:lstStyle/>
          <a:p>
            <a:r>
              <a:rPr lang="en-US" sz="1300" i="1" kern="1200" dirty="0">
                <a:solidFill>
                  <a:schemeClr val="tx1"/>
                </a:solidFill>
                <a:effectLst/>
                <a:latin typeface="+mn-lt"/>
                <a:ea typeface="+mn-ea"/>
                <a:cs typeface="+mn-cs"/>
              </a:rPr>
              <a:t> </a:t>
            </a:r>
            <a:endParaRPr lang="en-US" sz="1300" kern="1200" dirty="0">
              <a:solidFill>
                <a:schemeClr val="tx1"/>
              </a:solidFill>
              <a:effectLst/>
              <a:latin typeface="+mn-lt"/>
              <a:ea typeface="+mn-ea"/>
              <a:cs typeface="+mn-cs"/>
            </a:endParaRPr>
          </a:p>
          <a:p>
            <a:r>
              <a:rPr lang="en-US" sz="1300" i="1" kern="1200" dirty="0">
                <a:solidFill>
                  <a:schemeClr val="tx1"/>
                </a:solidFill>
                <a:effectLst/>
                <a:latin typeface="+mn-lt"/>
                <a:ea typeface="+mn-ea"/>
                <a:cs typeface="+mn-cs"/>
              </a:rPr>
              <a:t>Environmental Literacy Project</a:t>
            </a:r>
            <a:br>
              <a:rPr lang="en-US" sz="1300" i="1" kern="1200" dirty="0">
                <a:solidFill>
                  <a:schemeClr val="tx1"/>
                </a:solidFill>
                <a:effectLst/>
                <a:latin typeface="+mn-lt"/>
                <a:ea typeface="+mn-ea"/>
                <a:cs typeface="+mn-cs"/>
              </a:rPr>
            </a:br>
            <a:r>
              <a:rPr lang="en-US" sz="1300" i="1" kern="1200" dirty="0">
                <a:solidFill>
                  <a:schemeClr val="tx1"/>
                </a:solidFill>
                <a:effectLst/>
                <a:latin typeface="+mn-lt"/>
                <a:ea typeface="+mn-ea"/>
                <a:cs typeface="+mn-cs"/>
              </a:rPr>
              <a:t>Michigan State University</a:t>
            </a:r>
            <a:r>
              <a:rPr lang="en-US" sz="1300" dirty="0">
                <a:effectLst/>
              </a:rPr>
              <a:t> </a:t>
            </a:r>
            <a:endParaRPr lang="en-US" sz="1300" dirty="0"/>
          </a:p>
        </p:txBody>
      </p:sp>
      <p:pic>
        <p:nvPicPr>
          <p:cNvPr id="9" name="Picture 8" descr="C:\Documents and Settings\Craig Douglas\My Documents\for JJ\Carbon TIME\logo\Carbon TIME 1 line small.png"/>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162" y="687134"/>
            <a:ext cx="2689225" cy="626110"/>
          </a:xfrm>
          <a:prstGeom prst="rect">
            <a:avLst/>
          </a:prstGeom>
          <a:noFill/>
          <a:ln>
            <a:noFill/>
          </a:ln>
        </p:spPr>
      </p:pic>
    </p:spTree>
    <p:extLst>
      <p:ext uri="{BB962C8B-B14F-4D97-AF65-F5344CB8AC3E}">
        <p14:creationId xmlns:p14="http://schemas.microsoft.com/office/powerpoint/2010/main" val="8905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5615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3201"/>
            <a:ext cx="2057400" cy="56429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483201"/>
            <a:ext cx="6019800" cy="5642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69941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4826"/>
            <a:ext cx="8229600" cy="4906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3400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5074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31118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124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372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95850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8"/>
            <a:ext cx="3008313" cy="97951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55588"/>
            <a:ext cx="5111750" cy="5670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752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5102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924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91020"/>
            <a:ext cx="8229600" cy="49067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411574"/>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2BAAFF94-8111-A348-8301-1F63C1D0CE4E}" type="slidenum">
              <a:rPr lang="en-US" smtClean="0"/>
              <a:pPr/>
              <a:t>‹#›</a:t>
            </a:fld>
            <a:endParaRPr lang="en-US" dirty="0"/>
          </a:p>
        </p:txBody>
      </p:sp>
      <p:sp>
        <p:nvSpPr>
          <p:cNvPr id="9" name="Footer Placeholder 5"/>
          <p:cNvSpPr>
            <a:spLocks noGrp="1"/>
          </p:cNvSpPr>
          <p:nvPr>
            <p:ph type="ftr" sz="quarter" idx="3"/>
          </p:nvPr>
        </p:nvSpPr>
        <p:spPr>
          <a:xfrm>
            <a:off x="457200" y="6400800"/>
            <a:ext cx="5989674" cy="365125"/>
          </a:xfrm>
          <a:prstGeom prst="rect">
            <a:avLst/>
          </a:prstGeom>
        </p:spPr>
        <p:txBody>
          <a:bodyPr/>
          <a:lstStyle/>
          <a:p>
            <a:endParaRPr lang="en-US" dirty="0"/>
          </a:p>
        </p:txBody>
      </p:sp>
    </p:spTree>
    <p:extLst>
      <p:ext uri="{BB962C8B-B14F-4D97-AF65-F5344CB8AC3E}">
        <p14:creationId xmlns:p14="http://schemas.microsoft.com/office/powerpoint/2010/main" val="79135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carbontime.bscs.org/animals/activity-3.2"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ea typeface="ＭＳ Ｐゴシック" charset="-128"/>
              <a:cs typeface="ＭＳ Ｐゴシック" charset="-128"/>
            </a:endParaRPr>
          </a:p>
        </p:txBody>
      </p:sp>
      <p:sp>
        <p:nvSpPr>
          <p:cNvPr id="7" name="Subtitle 2"/>
          <p:cNvSpPr txBox="1">
            <a:spLocks/>
          </p:cNvSpPr>
          <p:nvPr/>
        </p:nvSpPr>
        <p:spPr>
          <a:xfrm>
            <a:off x="1371600" y="388620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000000"/>
              </a:solidFill>
              <a:ea typeface="ＭＳ Ｐゴシック" charset="-128"/>
              <a:cs typeface="ＭＳ Ｐゴシック" charset="-128"/>
            </a:endParaRPr>
          </a:p>
        </p:txBody>
      </p:sp>
      <p:grpSp>
        <p:nvGrpSpPr>
          <p:cNvPr id="3" name="Group 2"/>
          <p:cNvGrpSpPr/>
          <p:nvPr/>
        </p:nvGrpSpPr>
        <p:grpSpPr>
          <a:xfrm>
            <a:off x="178036" y="294321"/>
            <a:ext cx="5954172" cy="684705"/>
            <a:chOff x="178036" y="294321"/>
            <a:chExt cx="5954172" cy="684705"/>
          </a:xfrm>
        </p:grpSpPr>
        <p:sp>
          <p:nvSpPr>
            <p:cNvPr id="6" name="TextBox 5"/>
            <p:cNvSpPr txBox="1"/>
            <p:nvPr/>
          </p:nvSpPr>
          <p:spPr>
            <a:xfrm>
              <a:off x="3003051" y="332695"/>
              <a:ext cx="3129157" cy="646331"/>
            </a:xfrm>
            <a:prstGeom prst="rect">
              <a:avLst/>
            </a:prstGeom>
            <a:noFill/>
          </p:spPr>
          <p:txBody>
            <a:bodyPr wrap="none" rtlCol="0">
              <a:spAutoFit/>
            </a:bodyPr>
            <a:lstStyle/>
            <a:p>
              <a:r>
                <a:rPr lang="en-US" sz="1200" i="1" dirty="0"/>
                <a:t>Carbon: Transformations in Matter and Energy</a:t>
              </a:r>
            </a:p>
            <a:p>
              <a:r>
                <a:rPr lang="en-US" sz="1200" i="1" dirty="0"/>
                <a:t>Environmental Literacy Project</a:t>
              </a:r>
              <a:br>
                <a:rPr lang="en-US" sz="1200" i="1" dirty="0"/>
              </a:br>
              <a:r>
                <a:rPr lang="en-US" sz="1200" i="1" dirty="0"/>
                <a:t>Michigan State University</a:t>
              </a:r>
              <a:r>
                <a:rPr lang="en-US" sz="1200" dirty="0">
                  <a:effectLst/>
                </a:rPr>
                <a:t> </a:t>
              </a:r>
              <a:endParaRPr lang="en-US" sz="1600" dirty="0"/>
            </a:p>
          </p:txBody>
        </p:sp>
        <p:pic>
          <p:nvPicPr>
            <p:cNvPr id="2" name="Picture 1" descr="Carbon TIME 1 line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6" y="294321"/>
              <a:ext cx="2831104" cy="643007"/>
            </a:xfrm>
            <a:prstGeom prst="rect">
              <a:avLst/>
            </a:prstGeom>
          </p:spPr>
        </p:pic>
      </p:grpSp>
      <p:sp>
        <p:nvSpPr>
          <p:cNvPr id="12" name="Title 11"/>
          <p:cNvSpPr>
            <a:spLocks noGrp="1"/>
          </p:cNvSpPr>
          <p:nvPr>
            <p:ph type="title"/>
          </p:nvPr>
        </p:nvSpPr>
        <p:spPr>
          <a:xfrm>
            <a:off x="457200" y="1385385"/>
            <a:ext cx="8229600" cy="1838318"/>
          </a:xfrm>
        </p:spPr>
        <p:txBody>
          <a:bodyPr>
            <a:normAutofit fontScale="90000"/>
          </a:bodyPr>
          <a:lstStyle/>
          <a:p>
            <a:r>
              <a:rPr lang="en-US" i="1" dirty="0">
                <a:latin typeface="Arial"/>
                <a:cs typeface="Arial"/>
              </a:rPr>
              <a:t>Animals </a:t>
            </a:r>
            <a:r>
              <a:rPr lang="en-US" dirty="0">
                <a:latin typeface="Arial"/>
                <a:cs typeface="Arial"/>
              </a:rPr>
              <a:t>Unit</a:t>
            </a:r>
            <a:br>
              <a:rPr lang="en-US" dirty="0">
                <a:latin typeface="Arial"/>
                <a:cs typeface="Arial"/>
              </a:rPr>
            </a:br>
            <a:r>
              <a:rPr lang="en-US" dirty="0">
                <a:latin typeface="Arial"/>
                <a:cs typeface="Arial"/>
              </a:rPr>
              <a:t>Activity 3.2 Observing Mealworms Eating</a:t>
            </a:r>
          </a:p>
        </p:txBody>
      </p:sp>
      <p:pic>
        <p:nvPicPr>
          <p:cNvPr id="9" name="Picture 4" descr="mealworm0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64325" y="3695412"/>
            <a:ext cx="2221143"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4E7336-C792-4443-B3E5-AC26E75EB7C0}"/>
              </a:ext>
            </a:extLst>
          </p:cNvPr>
          <p:cNvSpPr>
            <a:spLocks noGrp="1"/>
          </p:cNvSpPr>
          <p:nvPr>
            <p:ph type="sldNum" sz="quarter" idx="12"/>
          </p:nvPr>
        </p:nvSpPr>
        <p:spPr/>
        <p:txBody>
          <a:bodyPr/>
          <a:lstStyle/>
          <a:p>
            <a:fld id="{D3A1C050-F6FE-0E43-A9D0-F8EEADE3D1E4}" type="slidenum">
              <a:rPr lang="en-US" smtClean="0"/>
              <a:pPr/>
              <a:t>1</a:t>
            </a:fld>
            <a:endParaRPr lang="en-US"/>
          </a:p>
        </p:txBody>
      </p:sp>
    </p:spTree>
    <p:extLst>
      <p:ext uri="{BB962C8B-B14F-4D97-AF65-F5344CB8AC3E}">
        <p14:creationId xmlns:p14="http://schemas.microsoft.com/office/powerpoint/2010/main" val="581848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Mealworms eating video</a:t>
            </a:r>
          </a:p>
        </p:txBody>
      </p:sp>
      <p:sp>
        <p:nvSpPr>
          <p:cNvPr id="5" name="Slide Number Placeholder 4"/>
          <p:cNvSpPr>
            <a:spLocks noGrp="1"/>
          </p:cNvSpPr>
          <p:nvPr>
            <p:ph type="sldNum" sz="quarter" idx="12"/>
          </p:nvPr>
        </p:nvSpPr>
        <p:spPr/>
        <p:txBody>
          <a:bodyPr/>
          <a:lstStyle/>
          <a:p>
            <a:fld id="{D3A1C050-F6FE-0E43-A9D0-F8EEADE3D1E4}" type="slidenum">
              <a:rPr lang="en-US" smtClean="0"/>
              <a:pPr/>
              <a:t>10</a:t>
            </a:fld>
            <a:endParaRPr lang="en-US"/>
          </a:p>
        </p:txBody>
      </p:sp>
      <p:pic>
        <p:nvPicPr>
          <p:cNvPr id="6" name="Picture 5">
            <a:hlinkClick r:id="rId3"/>
          </p:cNvPr>
          <p:cNvPicPr>
            <a:picLocks noChangeAspect="1"/>
          </p:cNvPicPr>
          <p:nvPr/>
        </p:nvPicPr>
        <p:blipFill rotWithShape="1">
          <a:blip r:embed="rId4"/>
          <a:srcRect r="58399" b="32593"/>
          <a:stretch/>
        </p:blipFill>
        <p:spPr>
          <a:xfrm>
            <a:off x="899432" y="1974751"/>
            <a:ext cx="7345136" cy="3911674"/>
          </a:xfrm>
          <a:prstGeom prst="rect">
            <a:avLst/>
          </a:prstGeom>
        </p:spPr>
      </p:pic>
    </p:spTree>
    <p:extLst>
      <p:ext uri="{BB962C8B-B14F-4D97-AF65-F5344CB8AC3E}">
        <p14:creationId xmlns:p14="http://schemas.microsoft.com/office/powerpoint/2010/main" val="120381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457200"/>
            <a:ext cx="8229600" cy="565768"/>
          </a:xfrm>
        </p:spPr>
        <p:txBody>
          <a:bodyPr>
            <a:normAutofit fontScale="90000"/>
          </a:bodyPr>
          <a:lstStyle/>
          <a:p>
            <a:r>
              <a:rPr lang="en-US" dirty="0">
                <a:latin typeface="Calibri" charset="0"/>
              </a:rPr>
              <a:t>BTB Results for Ms. Angle’s class</a:t>
            </a:r>
          </a:p>
        </p:txBody>
      </p:sp>
      <p:graphicFrame>
        <p:nvGraphicFramePr>
          <p:cNvPr id="4" name="Table 3"/>
          <p:cNvGraphicFramePr>
            <a:graphicFrameLocks noGrp="1"/>
          </p:cNvGraphicFramePr>
          <p:nvPr>
            <p:extLst>
              <p:ext uri="{D42A27DB-BD31-4B8C-83A1-F6EECF244321}">
                <p14:modId xmlns:p14="http://schemas.microsoft.com/office/powerpoint/2010/main" val="3307379003"/>
              </p:ext>
            </p:extLst>
          </p:nvPr>
        </p:nvGraphicFramePr>
        <p:xfrm>
          <a:off x="457200" y="1048028"/>
          <a:ext cx="4038600" cy="4269142"/>
        </p:xfrm>
        <a:graphic>
          <a:graphicData uri="http://schemas.openxmlformats.org/drawingml/2006/table">
            <a:tbl>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766489">
                <a:tc>
                  <a:txBody>
                    <a:bodyPr/>
                    <a:lstStyle/>
                    <a:p>
                      <a:pPr algn="ctr" fontAlgn="b"/>
                      <a:r>
                        <a:rPr lang="en-US" sz="2800" b="0" i="0" u="none" strike="noStrike" dirty="0">
                          <a:solidFill>
                            <a:srgbClr val="000000"/>
                          </a:solidFill>
                          <a:effectLst/>
                          <a:latin typeface="Calibri"/>
                        </a:rPr>
                        <a:t>Day 1</a:t>
                      </a:r>
                    </a:p>
                  </a:txBody>
                  <a:tcPr marL="12700" marR="12700" marT="1269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2800" b="0" i="0" u="none" strike="noStrike" dirty="0">
                          <a:solidFill>
                            <a:srgbClr val="000000"/>
                          </a:solidFill>
                          <a:effectLst/>
                          <a:latin typeface="Calibri"/>
                        </a:rPr>
                        <a:t>Day 2</a:t>
                      </a:r>
                    </a:p>
                  </a:txBody>
                  <a:tcPr marL="12700" marR="12700" marT="12699"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66051">
                <a:tc>
                  <a:txBody>
                    <a:bodyPr/>
                    <a:lstStyle/>
                    <a:p>
                      <a:pPr algn="ctr" fontAlgn="ctr"/>
                      <a:r>
                        <a:rPr lang="en-US" sz="2800" b="1" i="0" u="none" strike="noStrike">
                          <a:solidFill>
                            <a:srgbClr val="000000"/>
                          </a:solidFill>
                          <a:effectLst/>
                          <a:latin typeface="Calibri"/>
                        </a:rPr>
                        <a:t>start BTB color</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1" i="0" u="none" strike="noStrike">
                          <a:solidFill>
                            <a:srgbClr val="000000"/>
                          </a:solidFill>
                          <a:effectLst/>
                          <a:latin typeface="Calibri"/>
                        </a:rPr>
                        <a:t>end BTB color</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39375">
                <a:tc>
                  <a:txBody>
                    <a:bodyPr/>
                    <a:lstStyle/>
                    <a:p>
                      <a:pPr algn="ctr" fontAlgn="ctr"/>
                      <a:r>
                        <a:rPr lang="en-US" sz="2800" b="0" i="0" u="none" strike="noStrike" dirty="0">
                          <a:solidFill>
                            <a:srgbClr val="000000"/>
                          </a:solidFill>
                          <a:effectLst/>
                          <a:latin typeface="Calibri"/>
                        </a:rPr>
                        <a:t>blue</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0" i="0" u="none" strike="noStrike">
                          <a:solidFill>
                            <a:srgbClr val="000000"/>
                          </a:solidFill>
                          <a:effectLst/>
                          <a:latin typeface="Calibri"/>
                        </a:rPr>
                        <a:t>yellow</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393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mn-lt"/>
                        </a:rPr>
                        <a:t>blue</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0" i="0" u="none" strike="noStrike">
                          <a:solidFill>
                            <a:srgbClr val="000000"/>
                          </a:solidFill>
                          <a:effectLst/>
                          <a:latin typeface="Calibri"/>
                        </a:rPr>
                        <a:t>yellow</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393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mn-lt"/>
                        </a:rPr>
                        <a:t>blue</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0" i="0" u="none" strike="noStrike" dirty="0">
                          <a:solidFill>
                            <a:srgbClr val="000000"/>
                          </a:solidFill>
                          <a:effectLst/>
                          <a:latin typeface="Calibri"/>
                        </a:rPr>
                        <a:t>yellow</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393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mn-lt"/>
                        </a:rPr>
                        <a:t>blue</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0" i="0" u="none" strike="noStrike">
                          <a:solidFill>
                            <a:srgbClr val="000000"/>
                          </a:solidFill>
                          <a:effectLst/>
                          <a:latin typeface="Calibri"/>
                        </a:rPr>
                        <a:t>yellow</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4393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mn-lt"/>
                        </a:rPr>
                        <a:t>blue</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0" i="0" u="none" strike="noStrike">
                          <a:solidFill>
                            <a:srgbClr val="000000"/>
                          </a:solidFill>
                          <a:effectLst/>
                          <a:latin typeface="Calibri"/>
                        </a:rPr>
                        <a:t>yellow</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4393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mn-lt"/>
                        </a:rPr>
                        <a:t>blue</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2800" b="0" i="0" u="none" strike="noStrike" dirty="0">
                          <a:solidFill>
                            <a:srgbClr val="000000"/>
                          </a:solidFill>
                          <a:effectLst/>
                          <a:latin typeface="Calibri"/>
                        </a:rPr>
                        <a:t>yellow</a:t>
                      </a:r>
                    </a:p>
                  </a:txBody>
                  <a:tcPr marL="12700" marR="12700" marT="1269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463" name="TextBox 5"/>
          <p:cNvSpPr txBox="1">
            <a:spLocks noChangeArrowheads="1"/>
          </p:cNvSpPr>
          <p:nvPr/>
        </p:nvSpPr>
        <p:spPr bwMode="auto">
          <a:xfrm>
            <a:off x="254000" y="5338744"/>
            <a:ext cx="8890000" cy="1969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000" dirty="0"/>
              <a:t>Compare your results to the results for Ms. Angle’s class. What similarities or differences do you notice? What patterns do you see? </a:t>
            </a:r>
          </a:p>
          <a:p>
            <a:endParaRPr lang="en-US" sz="3200" dirty="0"/>
          </a:p>
        </p:txBody>
      </p:sp>
      <p:pic>
        <p:nvPicPr>
          <p:cNvPr id="18464" name="Picture 7" descr="0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18851" y="1828800"/>
            <a:ext cx="4167949" cy="3111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a:xfrm>
            <a:off x="8686800" y="4939865"/>
            <a:ext cx="2133600" cy="365125"/>
          </a:xfrm>
        </p:spPr>
        <p:txBody>
          <a:bodyPr/>
          <a:lstStyle/>
          <a:p>
            <a:fld id="{D3A1C050-F6FE-0E43-A9D0-F8EEADE3D1E4}" type="slidenum">
              <a:rPr lang="en-US" smtClean="0"/>
              <a:pPr/>
              <a:t>11</a:t>
            </a:fld>
            <a:endParaRPr lang="en-US" dirty="0"/>
          </a:p>
        </p:txBody>
      </p:sp>
    </p:spTree>
    <p:extLst>
      <p:ext uri="{BB962C8B-B14F-4D97-AF65-F5344CB8AC3E}">
        <p14:creationId xmlns:p14="http://schemas.microsoft.com/office/powerpoint/2010/main" val="526955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896"/>
            <a:ext cx="8229600" cy="1143000"/>
          </a:xfrm>
        </p:spPr>
        <p:txBody>
          <a:bodyPr rtlCol="0">
            <a:normAutofit/>
          </a:bodyPr>
          <a:lstStyle/>
          <a:p>
            <a:pPr fontAlgn="auto">
              <a:spcAft>
                <a:spcPts val="0"/>
              </a:spcAft>
              <a:defRPr/>
            </a:pPr>
            <a:r>
              <a:rPr lang="en-US" dirty="0">
                <a:ea typeface="+mj-ea"/>
                <a:cs typeface="+mj-cs"/>
              </a:rPr>
              <a:t>Weight results for Ms. Angle’s class</a:t>
            </a:r>
          </a:p>
        </p:txBody>
      </p:sp>
      <p:sp>
        <p:nvSpPr>
          <p:cNvPr id="19458" name="Content Placeholder 2"/>
          <p:cNvSpPr>
            <a:spLocks noGrp="1"/>
          </p:cNvSpPr>
          <p:nvPr>
            <p:ph idx="1"/>
          </p:nvPr>
        </p:nvSpPr>
        <p:spPr>
          <a:xfrm>
            <a:off x="457200" y="5421504"/>
            <a:ext cx="8229600" cy="1045537"/>
          </a:xfrm>
        </p:spPr>
        <p:txBody>
          <a:bodyPr>
            <a:normAutofit lnSpcReduction="10000"/>
          </a:bodyPr>
          <a:lstStyle/>
          <a:p>
            <a:pPr marL="0" indent="0">
              <a:buFont typeface="Arial" charset="0"/>
              <a:buNone/>
            </a:pPr>
            <a:r>
              <a:rPr lang="en-US" sz="3300" dirty="0">
                <a:latin typeface="Calibri" charset="0"/>
              </a:rPr>
              <a:t>How do your results compare with the results for Ms. Angle’s class?</a:t>
            </a:r>
          </a:p>
        </p:txBody>
      </p:sp>
      <p:graphicFrame>
        <p:nvGraphicFramePr>
          <p:cNvPr id="4" name="Table 3"/>
          <p:cNvGraphicFramePr>
            <a:graphicFrameLocks noGrp="1"/>
          </p:cNvGraphicFramePr>
          <p:nvPr>
            <p:extLst>
              <p:ext uri="{D42A27DB-BD31-4B8C-83A1-F6EECF244321}">
                <p14:modId xmlns:p14="http://schemas.microsoft.com/office/powerpoint/2010/main" val="3479595481"/>
              </p:ext>
            </p:extLst>
          </p:nvPr>
        </p:nvGraphicFramePr>
        <p:xfrm>
          <a:off x="587021" y="949674"/>
          <a:ext cx="7914655" cy="4534058"/>
        </p:xfrm>
        <a:graphic>
          <a:graphicData uri="http://schemas.openxmlformats.org/drawingml/2006/table">
            <a:tbl>
              <a:tblPr/>
              <a:tblGrid>
                <a:gridCol w="1376274">
                  <a:extLst>
                    <a:ext uri="{9D8B030D-6E8A-4147-A177-3AD203B41FA5}">
                      <a16:colId xmlns:a16="http://schemas.microsoft.com/office/drawing/2014/main" val="20000"/>
                    </a:ext>
                  </a:extLst>
                </a:gridCol>
                <a:gridCol w="1232362">
                  <a:extLst>
                    <a:ext uri="{9D8B030D-6E8A-4147-A177-3AD203B41FA5}">
                      <a16:colId xmlns:a16="http://schemas.microsoft.com/office/drawing/2014/main" val="20001"/>
                    </a:ext>
                  </a:extLst>
                </a:gridCol>
                <a:gridCol w="1034304">
                  <a:extLst>
                    <a:ext uri="{9D8B030D-6E8A-4147-A177-3AD203B41FA5}">
                      <a16:colId xmlns:a16="http://schemas.microsoft.com/office/drawing/2014/main" val="20002"/>
                    </a:ext>
                  </a:extLst>
                </a:gridCol>
                <a:gridCol w="1320387">
                  <a:extLst>
                    <a:ext uri="{9D8B030D-6E8A-4147-A177-3AD203B41FA5}">
                      <a16:colId xmlns:a16="http://schemas.microsoft.com/office/drawing/2014/main" val="20003"/>
                    </a:ext>
                  </a:extLst>
                </a:gridCol>
                <a:gridCol w="1243365">
                  <a:extLst>
                    <a:ext uri="{9D8B030D-6E8A-4147-A177-3AD203B41FA5}">
                      <a16:colId xmlns:a16="http://schemas.microsoft.com/office/drawing/2014/main" val="20004"/>
                    </a:ext>
                  </a:extLst>
                </a:gridCol>
                <a:gridCol w="1707963">
                  <a:extLst>
                    <a:ext uri="{9D8B030D-6E8A-4147-A177-3AD203B41FA5}">
                      <a16:colId xmlns:a16="http://schemas.microsoft.com/office/drawing/2014/main" val="20005"/>
                    </a:ext>
                  </a:extLst>
                </a:gridCol>
              </a:tblGrid>
              <a:tr h="1475584">
                <a:tc>
                  <a:txBody>
                    <a:bodyPr/>
                    <a:lstStyle/>
                    <a:p>
                      <a:pPr algn="ctr" fontAlgn="ctr"/>
                      <a:r>
                        <a:rPr lang="en-US" sz="2400" b="1" i="0" u="none" strike="noStrike" dirty="0">
                          <a:solidFill>
                            <a:srgbClr val="000000"/>
                          </a:solidFill>
                          <a:effectLst/>
                          <a:latin typeface="Calibri"/>
                        </a:rPr>
                        <a:t>Initial Mass Potato (g)</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1" i="0" u="none" strike="noStrike" dirty="0">
                          <a:solidFill>
                            <a:srgbClr val="000000"/>
                          </a:solidFill>
                          <a:effectLst/>
                          <a:latin typeface="Calibri"/>
                        </a:rPr>
                        <a:t>Initial Mass Worms (g)</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2400" b="1" i="0" u="none" strike="noStrike" dirty="0">
                          <a:solidFill>
                            <a:srgbClr val="000000"/>
                          </a:solidFill>
                          <a:effectLst/>
                          <a:latin typeface="Calibri"/>
                        </a:rPr>
                        <a:t>Final Mass Potato (g)</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1" i="0" u="none" strike="noStrike" dirty="0">
                          <a:solidFill>
                            <a:srgbClr val="000000"/>
                          </a:solidFill>
                          <a:effectLst/>
                          <a:latin typeface="Calibri"/>
                        </a:rPr>
                        <a:t>Final Mass Worms (g)</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sz="2400" b="1" i="0" u="none" strike="noStrike">
                          <a:solidFill>
                            <a:srgbClr val="000000"/>
                          </a:solidFill>
                          <a:effectLst/>
                          <a:latin typeface="Calibri"/>
                        </a:rPr>
                        <a:t>Change in Potato Mass (g)</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2400" b="1" i="0" u="none" strike="noStrike">
                          <a:solidFill>
                            <a:srgbClr val="000000"/>
                          </a:solidFill>
                          <a:effectLst/>
                          <a:latin typeface="Calibri"/>
                        </a:rPr>
                        <a:t>Change In Worm Mass (g)</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0000"/>
                  </a:ext>
                </a:extLst>
              </a:tr>
              <a:tr h="475241">
                <a:tc>
                  <a:txBody>
                    <a:bodyPr/>
                    <a:lstStyle/>
                    <a:p>
                      <a:pPr algn="ctr" fontAlgn="ctr"/>
                      <a:r>
                        <a:rPr lang="en-US" sz="2400" b="0" i="0" u="none" strike="noStrike" dirty="0">
                          <a:solidFill>
                            <a:srgbClr val="000000"/>
                          </a:solidFill>
                          <a:effectLst/>
                          <a:latin typeface="Calibri"/>
                        </a:rPr>
                        <a:t>12.50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15.40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11.30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15.90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-1.20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0" i="0" u="none" strike="noStrike" dirty="0">
                          <a:solidFill>
                            <a:srgbClr val="000000"/>
                          </a:solidFill>
                          <a:effectLst/>
                          <a:latin typeface="Calibri"/>
                        </a:rPr>
                        <a:t>0.50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1"/>
                  </a:ext>
                </a:extLst>
              </a:tr>
              <a:tr h="430513">
                <a:tc>
                  <a:txBody>
                    <a:bodyPr/>
                    <a:lstStyle/>
                    <a:p>
                      <a:pPr algn="ctr" fontAlgn="ctr"/>
                      <a:r>
                        <a:rPr lang="en-US" sz="2400" b="0" i="0" u="none" strike="noStrike">
                          <a:solidFill>
                            <a:srgbClr val="000000"/>
                          </a:solidFill>
                          <a:effectLst/>
                          <a:latin typeface="Calibri"/>
                        </a:rPr>
                        <a:t>9.87</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16.61</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9.35</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17.05</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-0.52</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0" i="0" u="none" strike="noStrike">
                          <a:solidFill>
                            <a:srgbClr val="000000"/>
                          </a:solidFill>
                          <a:effectLst/>
                          <a:latin typeface="Calibri"/>
                        </a:rPr>
                        <a:t>0.44</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2"/>
                  </a:ext>
                </a:extLst>
              </a:tr>
              <a:tr h="430513">
                <a:tc>
                  <a:txBody>
                    <a:bodyPr/>
                    <a:lstStyle/>
                    <a:p>
                      <a:pPr algn="ctr" fontAlgn="ctr"/>
                      <a:r>
                        <a:rPr lang="en-US" sz="2400" b="0" i="0" u="none" strike="noStrike">
                          <a:solidFill>
                            <a:srgbClr val="000000"/>
                          </a:solidFill>
                          <a:effectLst/>
                          <a:latin typeface="Calibri"/>
                        </a:rPr>
                        <a:t>11.57</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15.41</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10.94</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15.65</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-0.63</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0" i="0" u="none" strike="noStrike">
                          <a:solidFill>
                            <a:srgbClr val="000000"/>
                          </a:solidFill>
                          <a:effectLst/>
                          <a:latin typeface="Calibri"/>
                        </a:rPr>
                        <a:t>0.24</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r h="430513">
                <a:tc>
                  <a:txBody>
                    <a:bodyPr/>
                    <a:lstStyle/>
                    <a:p>
                      <a:pPr algn="ctr" fontAlgn="ctr"/>
                      <a:r>
                        <a:rPr lang="en-US" sz="2400" b="0" i="0" u="none" strike="noStrike">
                          <a:solidFill>
                            <a:srgbClr val="000000"/>
                          </a:solidFill>
                          <a:effectLst/>
                          <a:latin typeface="Calibri"/>
                        </a:rPr>
                        <a:t>9.35</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17.05</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8.89</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17.35</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-0.46</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0" i="0" u="none" strike="noStrike" dirty="0">
                          <a:solidFill>
                            <a:srgbClr val="000000"/>
                          </a:solidFill>
                          <a:effectLst/>
                          <a:latin typeface="Calibri"/>
                        </a:rPr>
                        <a:t>0.30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r h="430513">
                <a:tc>
                  <a:txBody>
                    <a:bodyPr/>
                    <a:lstStyle/>
                    <a:p>
                      <a:pPr algn="ctr" fontAlgn="ctr"/>
                      <a:r>
                        <a:rPr lang="en-US" sz="2400" b="0" i="0" u="none" strike="noStrike">
                          <a:solidFill>
                            <a:srgbClr val="000000"/>
                          </a:solidFill>
                          <a:effectLst/>
                          <a:latin typeface="Calibri"/>
                        </a:rPr>
                        <a:t>13.59</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14.77</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12.88</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15.01</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a:rPr>
                        <a:t>-0.71</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0" i="0" u="none" strike="noStrike" dirty="0">
                          <a:solidFill>
                            <a:srgbClr val="000000"/>
                          </a:solidFill>
                          <a:effectLst/>
                          <a:latin typeface="Calibri"/>
                        </a:rPr>
                        <a:t>0.24</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5"/>
                  </a:ext>
                </a:extLst>
              </a:tr>
              <a:tr h="430513">
                <a:tc>
                  <a:txBody>
                    <a:bodyPr/>
                    <a:lstStyle/>
                    <a:p>
                      <a:pPr algn="ctr" fontAlgn="ctr"/>
                      <a:r>
                        <a:rPr lang="en-US" sz="2400" b="0" i="0" u="none" strike="noStrike" dirty="0">
                          <a:solidFill>
                            <a:srgbClr val="000000"/>
                          </a:solidFill>
                          <a:effectLst/>
                          <a:latin typeface="Calibri"/>
                        </a:rPr>
                        <a:t>9.20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14.50</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8.79</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14.99</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a:rPr>
                        <a:t>-0.41</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0" i="0" u="none" strike="noStrike" dirty="0">
                          <a:solidFill>
                            <a:srgbClr val="000000"/>
                          </a:solidFill>
                          <a:effectLst/>
                          <a:latin typeface="Calibri"/>
                        </a:rPr>
                        <a:t>0.49</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6"/>
                  </a:ext>
                </a:extLst>
              </a:tr>
              <a:tr h="430513">
                <a:tc gridSpan="4">
                  <a:txBody>
                    <a:bodyPr/>
                    <a:lstStyle/>
                    <a:p>
                      <a:pPr algn="ctr" fontAlgn="ctr"/>
                      <a:r>
                        <a:rPr lang="en-US" sz="2400" b="1" i="0" u="none" strike="noStrike" dirty="0">
                          <a:solidFill>
                            <a:srgbClr val="000000"/>
                          </a:solidFill>
                          <a:effectLst/>
                          <a:latin typeface="Calibri"/>
                        </a:rPr>
                        <a:t>Average change in weight = </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24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24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24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a:rPr>
                        <a:t>-0.66</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2400" b="1" i="0" u="none" strike="noStrike" dirty="0">
                          <a:solidFill>
                            <a:srgbClr val="000000"/>
                          </a:solidFill>
                          <a:effectLst/>
                          <a:latin typeface="Calibri"/>
                        </a:rPr>
                        <a:t>+0.37</a:t>
                      </a:r>
                    </a:p>
                  </a:txBody>
                  <a:tcPr marL="12700" marR="12700" marT="12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7"/>
                  </a:ext>
                </a:extLst>
              </a:tr>
            </a:tbl>
          </a:graphicData>
        </a:graphic>
      </p:graphicFrame>
      <p:sp>
        <p:nvSpPr>
          <p:cNvPr id="5" name="Slide Number Placeholder 4"/>
          <p:cNvSpPr>
            <a:spLocks noGrp="1"/>
          </p:cNvSpPr>
          <p:nvPr>
            <p:ph type="sldNum" sz="quarter" idx="12"/>
          </p:nvPr>
        </p:nvSpPr>
        <p:spPr/>
        <p:txBody>
          <a:bodyPr/>
          <a:lstStyle/>
          <a:p>
            <a:fld id="{D3A1C050-F6FE-0E43-A9D0-F8EEADE3D1E4}" type="slidenum">
              <a:rPr lang="en-US" smtClean="0"/>
              <a:pPr/>
              <a:t>12</a:t>
            </a:fld>
            <a:endParaRPr lang="en-US"/>
          </a:p>
        </p:txBody>
      </p:sp>
    </p:spTree>
    <p:extLst>
      <p:ext uri="{BB962C8B-B14F-4D97-AF65-F5344CB8AC3E}">
        <p14:creationId xmlns:p14="http://schemas.microsoft.com/office/powerpoint/2010/main" val="141334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A1C050-F6FE-0E43-A9D0-F8EEADE3D1E4}" type="slidenum">
              <a:rPr lang="en-US" smtClean="0"/>
              <a:pPr/>
              <a:t>13</a:t>
            </a:fld>
            <a:endParaRPr lang="en-US"/>
          </a:p>
        </p:txBody>
      </p:sp>
      <p:pic>
        <p:nvPicPr>
          <p:cNvPr id="6" name="Picture 5"/>
          <p:cNvPicPr>
            <a:picLocks noChangeAspect="1"/>
          </p:cNvPicPr>
          <p:nvPr/>
        </p:nvPicPr>
        <p:blipFill>
          <a:blip r:embed="rId3"/>
          <a:stretch>
            <a:fillRect/>
          </a:stretch>
        </p:blipFill>
        <p:spPr>
          <a:xfrm>
            <a:off x="971126" y="1207896"/>
            <a:ext cx="7034287" cy="5203678"/>
          </a:xfrm>
          <a:prstGeom prst="rect">
            <a:avLst/>
          </a:prstGeom>
        </p:spPr>
      </p:pic>
      <p:sp>
        <p:nvSpPr>
          <p:cNvPr id="7" name="Title 1"/>
          <p:cNvSpPr>
            <a:spLocks noGrp="1"/>
          </p:cNvSpPr>
          <p:nvPr>
            <p:ph type="title"/>
          </p:nvPr>
        </p:nvSpPr>
        <p:spPr>
          <a:xfrm>
            <a:off x="457200" y="64896"/>
            <a:ext cx="8229600" cy="1143000"/>
          </a:xfrm>
        </p:spPr>
        <p:txBody>
          <a:bodyPr rtlCol="0">
            <a:normAutofit/>
          </a:bodyPr>
          <a:lstStyle/>
          <a:p>
            <a:pPr fontAlgn="auto">
              <a:spcAft>
                <a:spcPts val="0"/>
              </a:spcAft>
              <a:defRPr/>
            </a:pPr>
            <a:r>
              <a:rPr lang="en-US" dirty="0">
                <a:ea typeface="+mj-ea"/>
                <a:cs typeface="+mj-cs"/>
              </a:rPr>
              <a:t>Weight results for Ms. Angle’s class</a:t>
            </a:r>
          </a:p>
        </p:txBody>
      </p:sp>
    </p:spTree>
    <p:extLst>
      <p:ext uri="{BB962C8B-B14F-4D97-AF65-F5344CB8AC3E}">
        <p14:creationId xmlns:p14="http://schemas.microsoft.com/office/powerpoint/2010/main" val="2385777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152400"/>
            <a:ext cx="8229600" cy="1143000"/>
          </a:xfrm>
        </p:spPr>
        <p:txBody>
          <a:bodyPr/>
          <a:lstStyle/>
          <a:p>
            <a:r>
              <a:rPr lang="en-US" dirty="0">
                <a:latin typeface="Calibri" charset="0"/>
              </a:rPr>
              <a:t>Explaining group results</a:t>
            </a:r>
          </a:p>
        </p:txBody>
      </p:sp>
      <p:sp>
        <p:nvSpPr>
          <p:cNvPr id="3" name="Content Placeholder 2"/>
          <p:cNvSpPr>
            <a:spLocks noGrp="1"/>
          </p:cNvSpPr>
          <p:nvPr>
            <p:ph sz="half" idx="1"/>
          </p:nvPr>
        </p:nvSpPr>
        <p:spPr>
          <a:xfrm>
            <a:off x="457200" y="1219200"/>
            <a:ext cx="4038600" cy="4191000"/>
          </a:xfrm>
          <a:ln>
            <a:solidFill>
              <a:schemeClr val="tx1"/>
            </a:solidFill>
          </a:ln>
        </p:spPr>
        <p:txBody>
          <a:bodyPr rtlCol="0">
            <a:normAutofit/>
          </a:bodyPr>
          <a:lstStyle/>
          <a:p>
            <a:pPr marL="0" indent="0" fontAlgn="auto">
              <a:spcAft>
                <a:spcPts val="0"/>
              </a:spcAft>
              <a:buFont typeface="Arial" pitchFamily="34" charset="0"/>
              <a:buNone/>
              <a:defRPr/>
            </a:pPr>
            <a:r>
              <a:rPr lang="en-US" dirty="0">
                <a:ea typeface="+mn-ea"/>
                <a:cs typeface="+mn-cs"/>
              </a:rPr>
              <a:t>Explaining results for mass changes</a:t>
            </a:r>
          </a:p>
          <a:p>
            <a:pPr fontAlgn="auto">
              <a:spcAft>
                <a:spcPts val="0"/>
              </a:spcAft>
              <a:buFont typeface="Arial" pitchFamily="34" charset="0"/>
              <a:buChar char="•"/>
              <a:defRPr/>
            </a:pPr>
            <a:r>
              <a:rPr lang="en-US" dirty="0">
                <a:ea typeface="+mn-ea"/>
                <a:cs typeface="+mn-cs"/>
              </a:rPr>
              <a:t>How are the mass changes connected with The </a:t>
            </a:r>
            <a:r>
              <a:rPr lang="en-US" dirty="0"/>
              <a:t>Matter</a:t>
            </a:r>
            <a:r>
              <a:rPr lang="en-US" dirty="0">
                <a:solidFill>
                  <a:srgbClr val="FF0000"/>
                </a:solidFill>
              </a:rPr>
              <a:t> </a:t>
            </a:r>
            <a:r>
              <a:rPr lang="en-US" dirty="0">
                <a:ea typeface="+mn-ea"/>
                <a:cs typeface="+mn-cs"/>
              </a:rPr>
              <a:t>Movement Question: Where are atoms moving?</a:t>
            </a:r>
          </a:p>
          <a:p>
            <a:pPr fontAlgn="auto">
              <a:spcAft>
                <a:spcPts val="0"/>
              </a:spcAft>
              <a:buFont typeface="Arial" pitchFamily="34" charset="0"/>
              <a:buChar char="•"/>
              <a:defRPr/>
            </a:pPr>
            <a:r>
              <a:rPr lang="en-US" dirty="0">
                <a:ea typeface="+mn-ea"/>
                <a:cs typeface="+mn-cs"/>
              </a:rPr>
              <a:t>What </a:t>
            </a:r>
            <a:r>
              <a:rPr lang="en-US" b="1" dirty="0">
                <a:ea typeface="+mn-ea"/>
                <a:cs typeface="+mn-cs"/>
              </a:rPr>
              <a:t>unanswered </a:t>
            </a:r>
            <a:r>
              <a:rPr lang="en-US" dirty="0">
                <a:ea typeface="+mn-ea"/>
                <a:cs typeface="+mn-cs"/>
              </a:rPr>
              <a:t>questions do you have?</a:t>
            </a:r>
          </a:p>
        </p:txBody>
      </p:sp>
      <p:sp>
        <p:nvSpPr>
          <p:cNvPr id="4" name="Content Placeholder 3"/>
          <p:cNvSpPr>
            <a:spLocks noGrp="1"/>
          </p:cNvSpPr>
          <p:nvPr>
            <p:ph sz="half" idx="2"/>
          </p:nvPr>
        </p:nvSpPr>
        <p:spPr>
          <a:xfrm>
            <a:off x="4648200" y="1219200"/>
            <a:ext cx="4038600" cy="4191000"/>
          </a:xfrm>
          <a:ln>
            <a:solidFill>
              <a:srgbClr val="000000"/>
            </a:solidFill>
          </a:ln>
        </p:spPr>
        <p:txBody>
          <a:bodyPr rtlCol="0">
            <a:normAutofit fontScale="92500" lnSpcReduction="10000"/>
          </a:bodyPr>
          <a:lstStyle/>
          <a:p>
            <a:pPr marL="0" indent="0" fontAlgn="auto">
              <a:spcAft>
                <a:spcPts val="0"/>
              </a:spcAft>
              <a:buFont typeface="Arial" pitchFamily="34" charset="0"/>
              <a:buNone/>
              <a:defRPr/>
            </a:pPr>
            <a:r>
              <a:rPr lang="en-US" dirty="0">
                <a:ea typeface="+mn-ea"/>
                <a:cs typeface="+mn-cs"/>
              </a:rPr>
              <a:t>Explaining results for BTB changes</a:t>
            </a:r>
          </a:p>
          <a:p>
            <a:pPr>
              <a:buFont typeface="Arial" pitchFamily="34" charset="0"/>
              <a:buChar char="•"/>
              <a:defRPr/>
            </a:pPr>
            <a:r>
              <a:rPr lang="en-US" dirty="0">
                <a:ea typeface="+mn-ea"/>
                <a:cs typeface="+mn-cs"/>
              </a:rPr>
              <a:t>How are the BTB results connected to The Matter Change Question: </a:t>
            </a:r>
            <a:r>
              <a:rPr lang="en-US" dirty="0"/>
              <a:t>What molecules are carbon atoms in before and after the chemical change?</a:t>
            </a:r>
          </a:p>
          <a:p>
            <a:pPr fontAlgn="auto">
              <a:spcAft>
                <a:spcPts val="0"/>
              </a:spcAft>
              <a:buFont typeface="Arial" pitchFamily="34" charset="0"/>
              <a:buChar char="•"/>
              <a:defRPr/>
            </a:pPr>
            <a:r>
              <a:rPr lang="en-US" dirty="0">
                <a:ea typeface="+mn-ea"/>
                <a:cs typeface="+mn-cs"/>
              </a:rPr>
              <a:t>What </a:t>
            </a:r>
            <a:r>
              <a:rPr lang="en-US" b="1" dirty="0">
                <a:ea typeface="+mn-ea"/>
                <a:cs typeface="+mn-cs"/>
              </a:rPr>
              <a:t>unanswered </a:t>
            </a:r>
            <a:r>
              <a:rPr lang="en-US" dirty="0">
                <a:ea typeface="+mn-ea"/>
                <a:cs typeface="+mn-cs"/>
              </a:rPr>
              <a:t>questions do you have?</a:t>
            </a:r>
          </a:p>
        </p:txBody>
      </p:sp>
      <p:sp>
        <p:nvSpPr>
          <p:cNvPr id="20484" name="TextBox 4"/>
          <p:cNvSpPr txBox="1">
            <a:spLocks noChangeArrowheads="1"/>
          </p:cNvSpPr>
          <p:nvPr/>
        </p:nvSpPr>
        <p:spPr bwMode="auto">
          <a:xfrm>
            <a:off x="539513" y="5581842"/>
            <a:ext cx="8147287" cy="83099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marL="457200" indent="-45720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Font typeface="Arial" charset="0"/>
              <a:buChar char="•"/>
            </a:pPr>
            <a:r>
              <a:rPr lang="en-US" sz="2400" dirty="0"/>
              <a:t>What did we learn about the Energy Change Question? </a:t>
            </a:r>
          </a:p>
          <a:p>
            <a:pPr>
              <a:buFont typeface="Arial" charset="0"/>
              <a:buChar char="•"/>
            </a:pPr>
            <a:r>
              <a:rPr lang="en-US" sz="2400" dirty="0"/>
              <a:t>What </a:t>
            </a:r>
            <a:r>
              <a:rPr lang="en-US" sz="2400" b="1" dirty="0"/>
              <a:t>unanswered</a:t>
            </a:r>
            <a:r>
              <a:rPr lang="en-US" sz="2400" dirty="0"/>
              <a:t> questions do you have?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14</a:t>
            </a:fld>
            <a:endParaRPr lang="en-US"/>
          </a:p>
        </p:txBody>
      </p:sp>
    </p:spTree>
    <p:extLst>
      <p:ext uri="{BB962C8B-B14F-4D97-AF65-F5344CB8AC3E}">
        <p14:creationId xmlns:p14="http://schemas.microsoft.com/office/powerpoint/2010/main" val="57729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 your predictions</a:t>
            </a:r>
          </a:p>
        </p:txBody>
      </p:sp>
      <p:sp>
        <p:nvSpPr>
          <p:cNvPr id="6" name="Content Placeholder 5"/>
          <p:cNvSpPr>
            <a:spLocks noGrp="1"/>
          </p:cNvSpPr>
          <p:nvPr>
            <p:ph idx="1"/>
          </p:nvPr>
        </p:nvSpPr>
        <p:spPr/>
        <p:txBody>
          <a:bodyPr/>
          <a:lstStyle/>
          <a:p>
            <a:r>
              <a:rPr lang="en-US" dirty="0"/>
              <a:t>Which predictions were correct?</a:t>
            </a:r>
          </a:p>
          <a:p>
            <a:r>
              <a:rPr lang="en-US" dirty="0"/>
              <a:t>Which predictions were incorrect?</a:t>
            </a:r>
          </a:p>
          <a:p>
            <a:r>
              <a:rPr lang="en-US" dirty="0"/>
              <a:t>What did we see? What does it mean?</a:t>
            </a:r>
          </a:p>
          <a:p>
            <a:r>
              <a:rPr lang="en-US" dirty="0"/>
              <a:t>What questions do you still need to answer?</a:t>
            </a:r>
          </a:p>
        </p:txBody>
      </p:sp>
      <p:sp>
        <p:nvSpPr>
          <p:cNvPr id="5" name="Slide Number Placeholder 4"/>
          <p:cNvSpPr>
            <a:spLocks noGrp="1"/>
          </p:cNvSpPr>
          <p:nvPr>
            <p:ph type="sldNum" sz="quarter" idx="12"/>
          </p:nvPr>
        </p:nvSpPr>
        <p:spPr/>
        <p:txBody>
          <a:bodyPr/>
          <a:lstStyle/>
          <a:p>
            <a:fld id="{D3A1C050-F6FE-0E43-A9D0-F8EEADE3D1E4}" type="slidenum">
              <a:rPr lang="en-US" smtClean="0"/>
              <a:pPr/>
              <a:t>15</a:t>
            </a:fld>
            <a:endParaRPr lang="en-US"/>
          </a:p>
        </p:txBody>
      </p:sp>
    </p:spTree>
    <p:extLst>
      <p:ext uri="{BB962C8B-B14F-4D97-AF65-F5344CB8AC3E}">
        <p14:creationId xmlns:p14="http://schemas.microsoft.com/office/powerpoint/2010/main" val="253025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8331-F9EF-6A42-ABE3-35AC71C60E9A}"/>
              </a:ext>
            </a:extLst>
          </p:cNvPr>
          <p:cNvSpPr>
            <a:spLocks noGrp="1"/>
          </p:cNvSpPr>
          <p:nvPr>
            <p:ph type="title"/>
          </p:nvPr>
        </p:nvSpPr>
        <p:spPr/>
        <p:txBody>
          <a:bodyPr/>
          <a:lstStyle/>
          <a:p>
            <a:r>
              <a:rPr lang="en-US" dirty="0"/>
              <a:t>Exit Ticket</a:t>
            </a:r>
          </a:p>
        </p:txBody>
      </p:sp>
      <p:sp>
        <p:nvSpPr>
          <p:cNvPr id="3" name="Content Placeholder 2">
            <a:extLst>
              <a:ext uri="{FF2B5EF4-FFF2-40B4-BE49-F238E27FC236}">
                <a16:creationId xmlns:a16="http://schemas.microsoft.com/office/drawing/2014/main" id="{7D9069A4-238A-F74D-9636-4EADC03771FB}"/>
              </a:ext>
            </a:extLst>
          </p:cNvPr>
          <p:cNvSpPr>
            <a:spLocks noGrp="1"/>
          </p:cNvSpPr>
          <p:nvPr>
            <p:ph idx="1"/>
          </p:nvPr>
        </p:nvSpPr>
        <p:spPr/>
        <p:txBody>
          <a:bodyPr/>
          <a:lstStyle/>
          <a:p>
            <a:r>
              <a:rPr lang="en-US" dirty="0"/>
              <a:t>Conclusions</a:t>
            </a:r>
          </a:p>
          <a:p>
            <a:pPr lvl="1"/>
            <a:r>
              <a:rPr lang="en-US" dirty="0"/>
              <a:t>What did you observe during the investigation?</a:t>
            </a:r>
            <a:endParaRPr lang="en-US" sz="3200" dirty="0"/>
          </a:p>
          <a:p>
            <a:r>
              <a:rPr lang="en-US" dirty="0"/>
              <a:t>Predictions</a:t>
            </a:r>
          </a:p>
          <a:p>
            <a:pPr lvl="1"/>
            <a:r>
              <a:rPr lang="en-US" dirty="0"/>
              <a:t>What do you think is one conclusion you can make from the investigation?</a:t>
            </a:r>
            <a:endParaRPr lang="en-US" sz="3200" dirty="0"/>
          </a:p>
        </p:txBody>
      </p:sp>
      <p:sp>
        <p:nvSpPr>
          <p:cNvPr id="4" name="Slide Number Placeholder 3">
            <a:extLst>
              <a:ext uri="{FF2B5EF4-FFF2-40B4-BE49-F238E27FC236}">
                <a16:creationId xmlns:a16="http://schemas.microsoft.com/office/drawing/2014/main" id="{88671A43-0D0D-324B-9149-7B81DF8D5110}"/>
              </a:ext>
            </a:extLst>
          </p:cNvPr>
          <p:cNvSpPr>
            <a:spLocks noGrp="1"/>
          </p:cNvSpPr>
          <p:nvPr>
            <p:ph type="sldNum" sz="quarter" idx="12"/>
          </p:nvPr>
        </p:nvSpPr>
        <p:spPr/>
        <p:txBody>
          <a:bodyPr/>
          <a:lstStyle/>
          <a:p>
            <a:fld id="{C82A8714-C4A1-614E-B309-DB23F8B4D841}" type="slidenum">
              <a:rPr lang="en-US" smtClean="0"/>
              <a:t>16</a:t>
            </a:fld>
            <a:endParaRPr lang="en-US"/>
          </a:p>
        </p:txBody>
      </p:sp>
    </p:spTree>
    <p:extLst>
      <p:ext uri="{BB962C8B-B14F-4D97-AF65-F5344CB8AC3E}">
        <p14:creationId xmlns:p14="http://schemas.microsoft.com/office/powerpoint/2010/main" val="358179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BEDAE6-7AD8-0748-84E9-B67DF6CC0CBB}"/>
              </a:ext>
            </a:extLst>
          </p:cNvPr>
          <p:cNvPicPr>
            <a:picLocks noChangeAspect="1"/>
          </p:cNvPicPr>
          <p:nvPr/>
        </p:nvPicPr>
        <p:blipFill>
          <a:blip r:embed="rId3"/>
          <a:srcRect/>
          <a:stretch/>
        </p:blipFill>
        <p:spPr>
          <a:xfrm>
            <a:off x="202909" y="840905"/>
            <a:ext cx="8738181" cy="5176189"/>
          </a:xfrm>
          <a:prstGeom prst="rect">
            <a:avLst/>
          </a:prstGeom>
        </p:spPr>
      </p:pic>
      <p:sp>
        <p:nvSpPr>
          <p:cNvPr id="4" name="Title 3"/>
          <p:cNvSpPr>
            <a:spLocks noGrp="1"/>
          </p:cNvSpPr>
          <p:nvPr>
            <p:ph type="title"/>
          </p:nvPr>
        </p:nvSpPr>
        <p:spPr/>
        <p:txBody>
          <a:bodyPr/>
          <a:lstStyle/>
          <a:p>
            <a:r>
              <a:rPr lang="en-US" dirty="0"/>
              <a:t>Unit Map</a:t>
            </a:r>
          </a:p>
        </p:txBody>
      </p:sp>
      <p:sp>
        <p:nvSpPr>
          <p:cNvPr id="3" name="Slide Number Placeholder 2"/>
          <p:cNvSpPr>
            <a:spLocks noGrp="1"/>
          </p:cNvSpPr>
          <p:nvPr>
            <p:ph type="sldNum" sz="quarter" idx="12"/>
          </p:nvPr>
        </p:nvSpPr>
        <p:spPr/>
        <p:txBody>
          <a:bodyPr/>
          <a:lstStyle/>
          <a:p>
            <a:fld id="{D3A1C050-F6FE-0E43-A9D0-F8EEADE3D1E4}" type="slidenum">
              <a:rPr lang="en-US" smtClean="0"/>
              <a:pPr/>
              <a:t>2</a:t>
            </a:fld>
            <a:endParaRPr lang="en-US"/>
          </a:p>
        </p:txBody>
      </p:sp>
      <p:sp>
        <p:nvSpPr>
          <p:cNvPr id="7" name="Oval Callout 6"/>
          <p:cNvSpPr>
            <a:spLocks noChangeArrowheads="1"/>
          </p:cNvSpPr>
          <p:nvPr/>
        </p:nvSpPr>
        <p:spPr bwMode="auto">
          <a:xfrm>
            <a:off x="457200" y="1559355"/>
            <a:ext cx="924560" cy="924560"/>
          </a:xfrm>
          <a:prstGeom prst="wedgeEllipseCallout">
            <a:avLst>
              <a:gd name="adj1" fmla="val 87000"/>
              <a:gd name="adj2" fmla="val 12466"/>
            </a:avLst>
          </a:prstGeom>
          <a:solidFill>
            <a:schemeClr val="tx1">
              <a:lumMod val="65000"/>
              <a:lumOff val="35000"/>
            </a:schemeClr>
          </a:solidFill>
          <a:ln w="9525">
            <a:solidFill>
              <a:schemeClr val="tx1">
                <a:lumMod val="50000"/>
                <a:lumOff val="50000"/>
              </a:schemeClr>
            </a:solidFill>
            <a:miter lim="800000"/>
            <a:headEnd/>
            <a:tailEnd/>
          </a:ln>
          <a:effectLst>
            <a:outerShdw dist="23000" dir="5400000" rotWithShape="0">
              <a:srgbClr val="808080">
                <a:alpha val="34998"/>
              </a:srgbClr>
            </a:outerShdw>
          </a:effectLst>
        </p:spPr>
        <p:txBody>
          <a:bodyPr rot="0" vert="horz" wrap="square" lIns="91440" tIns="45720" rIns="91440" bIns="45720" anchor="ctr" anchorCtr="0" upright="1">
            <a:noAutofit/>
          </a:bodyPr>
          <a:lstStyle/>
          <a:p>
            <a:pPr marL="0" marR="0" algn="ctr">
              <a:spcBef>
                <a:spcPts val="0"/>
              </a:spcBef>
              <a:spcAft>
                <a:spcPts val="600"/>
              </a:spcAft>
            </a:pPr>
            <a:r>
              <a:rPr lang="en-US" sz="1100" dirty="0">
                <a:solidFill>
                  <a:srgbClr val="FFFFFF"/>
                </a:solidFill>
                <a:effectLst/>
                <a:latin typeface="Arial"/>
                <a:ea typeface="Times New Roman"/>
              </a:rPr>
              <a:t>You are here</a:t>
            </a:r>
            <a:endParaRPr lang="en-US" sz="1100" dirty="0">
              <a:effectLst/>
              <a:latin typeface="Arial"/>
              <a:ea typeface="Times New Roman"/>
            </a:endParaRPr>
          </a:p>
        </p:txBody>
      </p:sp>
    </p:spTree>
    <p:extLst>
      <p:ext uri="{BB962C8B-B14F-4D97-AF65-F5344CB8AC3E}">
        <p14:creationId xmlns:p14="http://schemas.microsoft.com/office/powerpoint/2010/main" val="292621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r>
              <a:rPr lang="en-US" dirty="0">
                <a:latin typeface="Calibri" charset="0"/>
              </a:rPr>
              <a:t>Materials for the investigation</a:t>
            </a:r>
          </a:p>
        </p:txBody>
      </p:sp>
      <p:sp>
        <p:nvSpPr>
          <p:cNvPr id="13314" name="Content Placeholder 2"/>
          <p:cNvSpPr>
            <a:spLocks noGrp="1"/>
          </p:cNvSpPr>
          <p:nvPr>
            <p:ph sz="half" idx="1"/>
          </p:nvPr>
        </p:nvSpPr>
        <p:spPr>
          <a:xfrm>
            <a:off x="136187" y="1600200"/>
            <a:ext cx="2740319" cy="4856188"/>
          </a:xfrm>
        </p:spPr>
        <p:txBody>
          <a:bodyPr>
            <a:normAutofit/>
          </a:bodyPr>
          <a:lstStyle/>
          <a:p>
            <a:r>
              <a:rPr lang="en-US" sz="3200" dirty="0">
                <a:latin typeface="Calibri" charset="0"/>
              </a:rPr>
              <a:t>How will you measure mass changes?</a:t>
            </a:r>
          </a:p>
          <a:p>
            <a:r>
              <a:rPr lang="en-US" sz="3200" dirty="0">
                <a:latin typeface="Calibri" charset="0"/>
              </a:rPr>
              <a:t>How will you observe changes in the color of BTB?</a:t>
            </a:r>
          </a:p>
        </p:txBody>
      </p:sp>
      <p:pic>
        <p:nvPicPr>
          <p:cNvPr id="2" name="Picture 1" descr="MEALWORMS_FINALCOMP (0;02;30;00).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1319" y="1875582"/>
            <a:ext cx="2840168" cy="1597594"/>
          </a:xfrm>
          <a:prstGeom prst="rect">
            <a:avLst/>
          </a:prstGeom>
        </p:spPr>
      </p:pic>
      <p:pic>
        <p:nvPicPr>
          <p:cNvPr id="3" name="Picture 2" descr="MEALWORMS_FINALCOMP (0;02;31;10).t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6506" y="3686011"/>
            <a:ext cx="2840167" cy="1597594"/>
          </a:xfrm>
          <a:prstGeom prst="rect">
            <a:avLst/>
          </a:prstGeom>
        </p:spPr>
      </p:pic>
      <p:pic>
        <p:nvPicPr>
          <p:cNvPr id="4" name="Picture 3" descr="MEALWORMS_FINALCOMP (0;02;33;01).t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21320" y="3686011"/>
            <a:ext cx="2840167" cy="1597594"/>
          </a:xfrm>
          <a:prstGeom prst="rect">
            <a:avLst/>
          </a:prstGeom>
        </p:spPr>
      </p:pic>
      <p:pic>
        <p:nvPicPr>
          <p:cNvPr id="5" name="Picture 4" descr="MEALWORMS_FINALCOMP (0;02;33;11).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76506" y="1875582"/>
            <a:ext cx="2840167" cy="1597594"/>
          </a:xfrm>
          <a:prstGeom prst="rect">
            <a:avLst/>
          </a:prstGeom>
        </p:spPr>
      </p:pic>
      <p:sp>
        <p:nvSpPr>
          <p:cNvPr id="9" name="Slide Number Placeholder 8"/>
          <p:cNvSpPr>
            <a:spLocks noGrp="1"/>
          </p:cNvSpPr>
          <p:nvPr>
            <p:ph type="sldNum" sz="quarter" idx="12"/>
          </p:nvPr>
        </p:nvSpPr>
        <p:spPr/>
        <p:txBody>
          <a:bodyPr/>
          <a:lstStyle/>
          <a:p>
            <a:fld id="{D3A1C050-F6FE-0E43-A9D0-F8EEADE3D1E4}" type="slidenum">
              <a:rPr lang="en-US" smtClean="0"/>
              <a:pPr/>
              <a:t>3</a:t>
            </a:fld>
            <a:endParaRPr lang="en-US"/>
          </a:p>
        </p:txBody>
      </p:sp>
    </p:spTree>
    <p:extLst>
      <p:ext uri="{BB962C8B-B14F-4D97-AF65-F5344CB8AC3E}">
        <p14:creationId xmlns:p14="http://schemas.microsoft.com/office/powerpoint/2010/main" val="93185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283"/>
            <a:ext cx="8229600" cy="659834"/>
          </a:xfrm>
        </p:spPr>
        <p:txBody>
          <a:bodyPr>
            <a:normAutofit fontScale="90000"/>
          </a:bodyPr>
          <a:lstStyle/>
          <a:p>
            <a:r>
              <a:rPr lang="en-US" dirty="0"/>
              <a:t>Procedures for the investigation, Day 1</a:t>
            </a:r>
          </a:p>
        </p:txBody>
      </p:sp>
      <p:sp>
        <p:nvSpPr>
          <p:cNvPr id="3" name="Content Placeholder 2"/>
          <p:cNvSpPr>
            <a:spLocks noGrp="1"/>
          </p:cNvSpPr>
          <p:nvPr>
            <p:ph idx="1"/>
          </p:nvPr>
        </p:nvSpPr>
        <p:spPr>
          <a:xfrm>
            <a:off x="187158" y="889778"/>
            <a:ext cx="8716210" cy="5294540"/>
          </a:xfrm>
        </p:spPr>
        <p:txBody>
          <a:bodyPr>
            <a:noAutofit/>
          </a:bodyPr>
          <a:lstStyle/>
          <a:p>
            <a:pPr marL="514350" lvl="0" indent="-514350">
              <a:buFont typeface="+mj-lt"/>
              <a:buAutoNum type="arabicPeriod"/>
            </a:pPr>
            <a:r>
              <a:rPr lang="en-US" sz="1600" dirty="0"/>
              <a:t>Get a small container for your mealworms during the investigation. Make sure the container is deep enough for mealworms to not crawl out, or has holes in the lid for ventilation so your mealworms have air. </a:t>
            </a:r>
          </a:p>
          <a:p>
            <a:pPr marL="514350" lvl="0" indent="-514350">
              <a:buFont typeface="+mj-lt"/>
              <a:buAutoNum type="arabicPeriod"/>
            </a:pPr>
            <a:r>
              <a:rPr lang="en-US" sz="1600" dirty="0"/>
              <a:t>If your mealworms are already in their meal bedding and container, you will need to separate the mealworms from the bedding. Using the end of a pencil, separate all the worms from the meal. If your worms come already separated from bedding, skip this step.</a:t>
            </a:r>
          </a:p>
          <a:p>
            <a:pPr marL="514350" lvl="0" indent="-514350">
              <a:buFont typeface="+mj-lt"/>
              <a:buAutoNum type="arabicPeriod"/>
            </a:pPr>
            <a:r>
              <a:rPr lang="en-US" sz="1600" dirty="0"/>
              <a:t>Place an empty small container onto the digital balance and “zero” out the scale. Then gently pour about 15 g of mealworms into this container. Record on your worksheet the “Mass of the mealworms before” box in Part C .</a:t>
            </a:r>
          </a:p>
          <a:p>
            <a:pPr marL="514350" lvl="0" indent="-514350">
              <a:buFont typeface="+mj-lt"/>
              <a:buAutoNum type="arabicPeriod"/>
            </a:pPr>
            <a:r>
              <a:rPr lang="en-US" sz="1600" dirty="0"/>
              <a:t>Cut a small piece off of the potato (about 10g) and place on the scale. Record on your worksheet the “Mass of the potato before” box in Part C . </a:t>
            </a:r>
          </a:p>
          <a:p>
            <a:pPr marL="514350" lvl="0" indent="-514350">
              <a:buFont typeface="+mj-lt"/>
              <a:buAutoNum type="arabicPeriod"/>
            </a:pPr>
            <a:r>
              <a:rPr lang="en-US" sz="1600" dirty="0"/>
              <a:t>Place the piece of potato that you massed into the container with worms.</a:t>
            </a:r>
          </a:p>
          <a:p>
            <a:pPr marL="514350" lvl="0" indent="-514350">
              <a:buFont typeface="+mj-lt"/>
              <a:buAutoNum type="arabicPeriod"/>
            </a:pPr>
            <a:r>
              <a:rPr lang="en-US" sz="1600" dirty="0"/>
              <a:t>Place the small container with the worms and food into a large disposable plastic container. </a:t>
            </a:r>
          </a:p>
          <a:p>
            <a:pPr marL="514350" indent="-514350">
              <a:buFont typeface="+mj-lt"/>
              <a:buAutoNum type="arabicPeriod"/>
            </a:pPr>
            <a:r>
              <a:rPr lang="en-US" sz="1600" dirty="0"/>
              <a:t>Measure the mass of the entire container with all of its contents. Record on your worksheet the “Mass of whole container before” box in Part C.</a:t>
            </a:r>
          </a:p>
          <a:p>
            <a:pPr marL="514350" lvl="0" indent="-514350">
              <a:buFont typeface="+mj-lt"/>
              <a:buAutoNum type="arabicPeriod"/>
            </a:pPr>
            <a:r>
              <a:rPr lang="en-US" sz="1600" dirty="0"/>
              <a:t>Place a petri dish with about 25 ml of blue BTB into the large disposable plastic  container near the container with the mealworms. Record the color of the BTB in the “Color of BTB before” box. Seal the large disposable plastic  container. </a:t>
            </a:r>
          </a:p>
          <a:p>
            <a:pPr marL="514350" lvl="0" indent="-514350">
              <a:buFont typeface="+mj-lt"/>
              <a:buAutoNum type="arabicPeriod"/>
            </a:pPr>
            <a:r>
              <a:rPr lang="en-US" sz="1600" dirty="0"/>
              <a:t>Complete Part B of your worksheet.</a:t>
            </a:r>
          </a:p>
        </p:txBody>
      </p:sp>
      <p:sp>
        <p:nvSpPr>
          <p:cNvPr id="4" name="Slide Number Placeholder 3"/>
          <p:cNvSpPr>
            <a:spLocks noGrp="1"/>
          </p:cNvSpPr>
          <p:nvPr>
            <p:ph type="sldNum" sz="quarter" idx="12"/>
          </p:nvPr>
        </p:nvSpPr>
        <p:spPr/>
        <p:txBody>
          <a:bodyPr/>
          <a:lstStyle/>
          <a:p>
            <a:fld id="{D3A1C050-F6FE-0E43-A9D0-F8EEADE3D1E4}" type="slidenum">
              <a:rPr lang="en-US" smtClean="0"/>
              <a:pPr/>
              <a:t>4</a:t>
            </a:fld>
            <a:endParaRPr lang="en-US"/>
          </a:p>
        </p:txBody>
      </p:sp>
    </p:spTree>
    <p:extLst>
      <p:ext uri="{BB962C8B-B14F-4D97-AF65-F5344CB8AC3E}">
        <p14:creationId xmlns:p14="http://schemas.microsoft.com/office/powerpoint/2010/main" val="435262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atin typeface="Calibri" charset="0"/>
              </a:rPr>
              <a:t>Let’s do the investigation!</a:t>
            </a:r>
          </a:p>
        </p:txBody>
      </p:sp>
      <p:sp>
        <p:nvSpPr>
          <p:cNvPr id="15362" name="Subtitle 2"/>
          <p:cNvSpPr>
            <a:spLocks noGrp="1"/>
          </p:cNvSpPr>
          <p:nvPr>
            <p:ph sz="half" idx="1"/>
          </p:nvPr>
        </p:nvSpPr>
        <p:spPr>
          <a:xfrm>
            <a:off x="457200" y="1600201"/>
            <a:ext cx="7896908" cy="1138410"/>
          </a:xfrm>
        </p:spPr>
        <p:txBody>
          <a:bodyPr/>
          <a:lstStyle/>
          <a:p>
            <a:r>
              <a:rPr lang="en-US" dirty="0">
                <a:solidFill>
                  <a:srgbClr val="000000"/>
                </a:solidFill>
                <a:latin typeface="Calibri" charset="0"/>
              </a:rPr>
              <a:t>What mass changes do you observe?</a:t>
            </a:r>
          </a:p>
          <a:p>
            <a:r>
              <a:rPr lang="en-US" dirty="0">
                <a:solidFill>
                  <a:srgbClr val="000000"/>
                </a:solidFill>
                <a:latin typeface="Calibri" charset="0"/>
              </a:rPr>
              <a:t>What changes in BTB do you observe?</a:t>
            </a:r>
          </a:p>
        </p:txBody>
      </p:sp>
      <p:pic>
        <p:nvPicPr>
          <p:cNvPr id="2" name="Picture 1" descr="MEALWORMS_FINALCOMP (0;03;10;17).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1259" y="2906904"/>
            <a:ext cx="6072201" cy="3415613"/>
          </a:xfrm>
          <a:prstGeom prst="rect">
            <a:avLst/>
          </a:prstGeom>
        </p:spPr>
      </p:pic>
      <p:sp>
        <p:nvSpPr>
          <p:cNvPr id="5" name="Slide Number Placeholder 4"/>
          <p:cNvSpPr>
            <a:spLocks noGrp="1"/>
          </p:cNvSpPr>
          <p:nvPr>
            <p:ph type="sldNum" sz="quarter" idx="12"/>
          </p:nvPr>
        </p:nvSpPr>
        <p:spPr/>
        <p:txBody>
          <a:bodyPr/>
          <a:lstStyle/>
          <a:p>
            <a:fld id="{D3A1C050-F6FE-0E43-A9D0-F8EEADE3D1E4}" type="slidenum">
              <a:rPr lang="en-US" smtClean="0"/>
              <a:pPr/>
              <a:t>5</a:t>
            </a:fld>
            <a:endParaRPr lang="en-US"/>
          </a:p>
        </p:txBody>
      </p:sp>
    </p:spTree>
    <p:extLst>
      <p:ext uri="{BB962C8B-B14F-4D97-AF65-F5344CB8AC3E}">
        <p14:creationId xmlns:p14="http://schemas.microsoft.com/office/powerpoint/2010/main" val="3149224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a:latin typeface="Calibri" charset="0"/>
              </a:rPr>
              <a:t>Possible BTB colors</a:t>
            </a:r>
          </a:p>
        </p:txBody>
      </p:sp>
      <p:pic>
        <p:nvPicPr>
          <p:cNvPr id="3" name="Picture 2" descr="ETHANOL_FINALCOMP (0;01;44;11).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9837" y="1712300"/>
            <a:ext cx="7298369" cy="4105333"/>
          </a:xfrm>
          <a:prstGeom prst="rect">
            <a:avLst/>
          </a:prstGeom>
        </p:spPr>
      </p:pic>
      <p:sp>
        <p:nvSpPr>
          <p:cNvPr id="5" name="Slide Number Placeholder 4"/>
          <p:cNvSpPr>
            <a:spLocks noGrp="1"/>
          </p:cNvSpPr>
          <p:nvPr>
            <p:ph type="sldNum" sz="quarter" idx="12"/>
          </p:nvPr>
        </p:nvSpPr>
        <p:spPr/>
        <p:txBody>
          <a:bodyPr/>
          <a:lstStyle/>
          <a:p>
            <a:fld id="{D3A1C050-F6FE-0E43-A9D0-F8EEADE3D1E4}" type="slidenum">
              <a:rPr lang="en-US" smtClean="0"/>
              <a:pPr/>
              <a:t>6</a:t>
            </a:fld>
            <a:endParaRPr lang="en-US"/>
          </a:p>
        </p:txBody>
      </p:sp>
    </p:spTree>
    <p:extLst>
      <p:ext uri="{BB962C8B-B14F-4D97-AF65-F5344CB8AC3E}">
        <p14:creationId xmlns:p14="http://schemas.microsoft.com/office/powerpoint/2010/main" val="133846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leave, Day 1</a:t>
            </a:r>
          </a:p>
        </p:txBody>
      </p:sp>
      <p:sp>
        <p:nvSpPr>
          <p:cNvPr id="3" name="Content Placeholder 2"/>
          <p:cNvSpPr>
            <a:spLocks noGrp="1"/>
          </p:cNvSpPr>
          <p:nvPr>
            <p:ph idx="1"/>
          </p:nvPr>
        </p:nvSpPr>
        <p:spPr/>
        <p:txBody>
          <a:bodyPr/>
          <a:lstStyle/>
          <a:p>
            <a:r>
              <a:rPr lang="en-US" dirty="0"/>
              <a:t>Complete Part B </a:t>
            </a:r>
          </a:p>
          <a:p>
            <a:r>
              <a:rPr lang="en-US" dirty="0"/>
              <a:t>Complete “before” column in Part C</a:t>
            </a:r>
          </a:p>
          <a:p>
            <a:r>
              <a:rPr lang="en-US" dirty="0"/>
              <a:t>Leave mealworms overnight in the sealed containers</a:t>
            </a:r>
          </a:p>
        </p:txBody>
      </p:sp>
      <p:sp>
        <p:nvSpPr>
          <p:cNvPr id="4" name="Slide Number Placeholder 3"/>
          <p:cNvSpPr>
            <a:spLocks noGrp="1"/>
          </p:cNvSpPr>
          <p:nvPr>
            <p:ph type="sldNum" sz="quarter" idx="12"/>
          </p:nvPr>
        </p:nvSpPr>
        <p:spPr/>
        <p:txBody>
          <a:bodyPr/>
          <a:lstStyle/>
          <a:p>
            <a:fld id="{D3A1C050-F6FE-0E43-A9D0-F8EEADE3D1E4}" type="slidenum">
              <a:rPr lang="en-US" smtClean="0"/>
              <a:pPr/>
              <a:t>7</a:t>
            </a:fld>
            <a:endParaRPr lang="en-US"/>
          </a:p>
        </p:txBody>
      </p:sp>
    </p:spTree>
    <p:extLst>
      <p:ext uri="{BB962C8B-B14F-4D97-AF65-F5344CB8AC3E}">
        <p14:creationId xmlns:p14="http://schemas.microsoft.com/office/powerpoint/2010/main" val="187935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283"/>
            <a:ext cx="8229600" cy="659834"/>
          </a:xfrm>
        </p:spPr>
        <p:txBody>
          <a:bodyPr>
            <a:normAutofit fontScale="90000"/>
          </a:bodyPr>
          <a:lstStyle/>
          <a:p>
            <a:r>
              <a:rPr lang="en-US" dirty="0"/>
              <a:t>Procedures for the investigation, Day 2</a:t>
            </a:r>
          </a:p>
        </p:txBody>
      </p:sp>
      <p:sp>
        <p:nvSpPr>
          <p:cNvPr id="3" name="Content Placeholder 2"/>
          <p:cNvSpPr>
            <a:spLocks noGrp="1"/>
          </p:cNvSpPr>
          <p:nvPr>
            <p:ph idx="1"/>
          </p:nvPr>
        </p:nvSpPr>
        <p:spPr>
          <a:xfrm>
            <a:off x="187158" y="889778"/>
            <a:ext cx="8716210" cy="5294540"/>
          </a:xfrm>
        </p:spPr>
        <p:txBody>
          <a:bodyPr>
            <a:noAutofit/>
          </a:bodyPr>
          <a:lstStyle/>
          <a:p>
            <a:pPr marL="0" lvl="0" indent="0">
              <a:buNone/>
            </a:pPr>
            <a:r>
              <a:rPr lang="en-US" sz="2800" dirty="0"/>
              <a:t>Final Mass: After 24 hours you will measure the mass of the potato and the mass of the mealworms. Use the same “zeroing” procedures as above. Record mass measurements in the “Measurements After” boxes. Observe the color of the BTB and record it in the “Changes in color of BTB” box.</a:t>
            </a:r>
          </a:p>
        </p:txBody>
      </p:sp>
      <p:sp>
        <p:nvSpPr>
          <p:cNvPr id="4" name="Slide Number Placeholder 3"/>
          <p:cNvSpPr>
            <a:spLocks noGrp="1"/>
          </p:cNvSpPr>
          <p:nvPr>
            <p:ph type="sldNum" sz="quarter" idx="12"/>
          </p:nvPr>
        </p:nvSpPr>
        <p:spPr/>
        <p:txBody>
          <a:bodyPr/>
          <a:lstStyle/>
          <a:p>
            <a:fld id="{D3A1C050-F6FE-0E43-A9D0-F8EEADE3D1E4}" type="slidenum">
              <a:rPr lang="en-US" smtClean="0"/>
              <a:pPr/>
              <a:t>8</a:t>
            </a:fld>
            <a:endParaRPr lang="en-US"/>
          </a:p>
        </p:txBody>
      </p:sp>
    </p:spTree>
    <p:extLst>
      <p:ext uri="{BB962C8B-B14F-4D97-AF65-F5344CB8AC3E}">
        <p14:creationId xmlns:p14="http://schemas.microsoft.com/office/powerpoint/2010/main" val="189678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latin typeface="Calibri" charset="0"/>
              </a:rPr>
              <a:t>Comparing group results</a:t>
            </a:r>
          </a:p>
        </p:txBody>
      </p:sp>
      <p:sp>
        <p:nvSpPr>
          <p:cNvPr id="3" name="Content Placeholder 2"/>
          <p:cNvSpPr>
            <a:spLocks noGrp="1"/>
          </p:cNvSpPr>
          <p:nvPr>
            <p:ph sz="half" idx="1"/>
          </p:nvPr>
        </p:nvSpPr>
        <p:spPr/>
        <p:txBody>
          <a:bodyPr rtlCol="0">
            <a:normAutofit/>
          </a:bodyPr>
          <a:lstStyle/>
          <a:p>
            <a:pPr marL="0" indent="0" fontAlgn="auto">
              <a:spcAft>
                <a:spcPts val="0"/>
              </a:spcAft>
              <a:buFont typeface="Arial" pitchFamily="34" charset="0"/>
              <a:buNone/>
              <a:defRPr/>
            </a:pPr>
            <a:r>
              <a:rPr lang="en-US" dirty="0">
                <a:ea typeface="+mn-ea"/>
                <a:cs typeface="+mn-cs"/>
              </a:rPr>
              <a:t>Results for mass changes</a:t>
            </a:r>
          </a:p>
          <a:p>
            <a:pPr fontAlgn="auto">
              <a:spcAft>
                <a:spcPts val="0"/>
              </a:spcAft>
              <a:buFont typeface="Arial" pitchFamily="34" charset="0"/>
              <a:buChar char="•"/>
              <a:defRPr/>
            </a:pPr>
            <a:r>
              <a:rPr lang="en-US" dirty="0">
                <a:ea typeface="+mn-ea"/>
                <a:cs typeface="+mn-cs"/>
              </a:rPr>
              <a:t>What patterns are there in measurements made by all the groups?</a:t>
            </a:r>
          </a:p>
          <a:p>
            <a:pPr fontAlgn="auto">
              <a:spcAft>
                <a:spcPts val="0"/>
              </a:spcAft>
              <a:buFont typeface="Arial" pitchFamily="34" charset="0"/>
              <a:buChar char="•"/>
              <a:defRPr/>
            </a:pPr>
            <a:r>
              <a:rPr lang="en-US" dirty="0">
                <a:ea typeface="+mn-ea"/>
                <a:cs typeface="+mn-cs"/>
              </a:rPr>
              <a:t>Do the patterns match your predictions?</a:t>
            </a:r>
          </a:p>
        </p:txBody>
      </p:sp>
      <p:sp>
        <p:nvSpPr>
          <p:cNvPr id="4" name="Content Placeholder 3"/>
          <p:cNvSpPr>
            <a:spLocks noGrp="1"/>
          </p:cNvSpPr>
          <p:nvPr>
            <p:ph sz="half" idx="2"/>
          </p:nvPr>
        </p:nvSpPr>
        <p:spPr/>
        <p:txBody>
          <a:bodyPr rtlCol="0">
            <a:normAutofit/>
          </a:bodyPr>
          <a:lstStyle/>
          <a:p>
            <a:pPr marL="0" indent="0" fontAlgn="auto">
              <a:spcAft>
                <a:spcPts val="0"/>
              </a:spcAft>
              <a:buFont typeface="Arial" pitchFamily="34" charset="0"/>
              <a:buNone/>
              <a:defRPr/>
            </a:pPr>
            <a:r>
              <a:rPr lang="en-US" dirty="0">
                <a:ea typeface="+mn-ea"/>
                <a:cs typeface="+mn-cs"/>
              </a:rPr>
              <a:t>Results for BTB changes</a:t>
            </a:r>
          </a:p>
          <a:p>
            <a:pPr fontAlgn="auto">
              <a:spcAft>
                <a:spcPts val="0"/>
              </a:spcAft>
              <a:buFont typeface="Arial" pitchFamily="34" charset="0"/>
              <a:buChar char="•"/>
              <a:defRPr/>
            </a:pPr>
            <a:r>
              <a:rPr lang="en-US" dirty="0">
                <a:ea typeface="+mn-ea"/>
                <a:cs typeface="+mn-cs"/>
              </a:rPr>
              <a:t>What patterns are there in observations made by all the groups?</a:t>
            </a:r>
          </a:p>
          <a:p>
            <a:pPr fontAlgn="auto">
              <a:spcAft>
                <a:spcPts val="0"/>
              </a:spcAft>
              <a:buFont typeface="Arial" pitchFamily="34" charset="0"/>
              <a:buChar char="•"/>
              <a:defRPr/>
            </a:pPr>
            <a:r>
              <a:rPr lang="en-US" dirty="0">
                <a:ea typeface="+mn-ea"/>
                <a:cs typeface="+mn-cs"/>
              </a:rPr>
              <a:t>Do the patterns match your predictions?</a:t>
            </a:r>
          </a:p>
        </p:txBody>
      </p:sp>
      <p:sp>
        <p:nvSpPr>
          <p:cNvPr id="5" name="Slide Number Placeholder 4"/>
          <p:cNvSpPr>
            <a:spLocks noGrp="1"/>
          </p:cNvSpPr>
          <p:nvPr>
            <p:ph type="sldNum" sz="quarter" idx="12"/>
          </p:nvPr>
        </p:nvSpPr>
        <p:spPr/>
        <p:txBody>
          <a:bodyPr/>
          <a:lstStyle/>
          <a:p>
            <a:fld id="{D3A1C050-F6FE-0E43-A9D0-F8EEADE3D1E4}" type="slidenum">
              <a:rPr lang="en-US" smtClean="0"/>
              <a:pPr/>
              <a:t>9</a:t>
            </a:fld>
            <a:endParaRPr lang="en-US"/>
          </a:p>
        </p:txBody>
      </p:sp>
    </p:spTree>
    <p:extLst>
      <p:ext uri="{BB962C8B-B14F-4D97-AF65-F5344CB8AC3E}">
        <p14:creationId xmlns:p14="http://schemas.microsoft.com/office/powerpoint/2010/main" val="4132674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2608</TotalTime>
  <Words>2135</Words>
  <Application>Microsoft Macintosh PowerPoint</Application>
  <PresentationFormat>On-screen Show (4:3)</PresentationFormat>
  <Paragraphs>227</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Animals Unit Activity 3.2 Observing Mealworms Eating</vt:lpstr>
      <vt:lpstr>Unit Map</vt:lpstr>
      <vt:lpstr>Materials for the investigation</vt:lpstr>
      <vt:lpstr>Procedures for the investigation, Day 1</vt:lpstr>
      <vt:lpstr>Let’s do the investigation!</vt:lpstr>
      <vt:lpstr>Possible BTB colors</vt:lpstr>
      <vt:lpstr>Before you leave, Day 1</vt:lpstr>
      <vt:lpstr>Procedures for the investigation, Day 2</vt:lpstr>
      <vt:lpstr>Comparing group results</vt:lpstr>
      <vt:lpstr>Mealworms eating video</vt:lpstr>
      <vt:lpstr>BTB Results for Ms. Angle’s class</vt:lpstr>
      <vt:lpstr>Weight results for Ms. Angle’s class</vt:lpstr>
      <vt:lpstr>Weight results for Ms. Angle’s class</vt:lpstr>
      <vt:lpstr>Explaining group results</vt:lpstr>
      <vt:lpstr>Revisit your predictions</vt:lpstr>
      <vt:lpstr>Exit Ticket</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Dauer</dc:creator>
  <cp:lastModifiedBy>Tompkins, Elizabeth</cp:lastModifiedBy>
  <cp:revision>80</cp:revision>
  <dcterms:created xsi:type="dcterms:W3CDTF">2014-04-16T14:40:57Z</dcterms:created>
  <dcterms:modified xsi:type="dcterms:W3CDTF">2019-09-11T16:37:25Z</dcterms:modified>
</cp:coreProperties>
</file>