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7"/>
  </p:notesMasterIdLst>
  <p:handoutMasterIdLst>
    <p:handoutMasterId r:id="rId18"/>
  </p:handoutMasterIdLst>
  <p:sldIdLst>
    <p:sldId id="279" r:id="rId3"/>
    <p:sldId id="296" r:id="rId4"/>
    <p:sldId id="289" r:id="rId5"/>
    <p:sldId id="293" r:id="rId6"/>
    <p:sldId id="294" r:id="rId7"/>
    <p:sldId id="295" r:id="rId8"/>
    <p:sldId id="298" r:id="rId9"/>
    <p:sldId id="299" r:id="rId10"/>
    <p:sldId id="301" r:id="rId11"/>
    <p:sldId id="302" r:id="rId12"/>
    <p:sldId id="303" r:id="rId13"/>
    <p:sldId id="291" r:id="rId14"/>
    <p:sldId id="304" r:id="rId15"/>
    <p:sldId id="27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7" autoAdjust="0"/>
    <p:restoredTop sz="67857" autoAdjust="0"/>
  </p:normalViewPr>
  <p:slideViewPr>
    <p:cSldViewPr snapToGrid="0" snapToObjects="1">
      <p:cViewPr>
        <p:scale>
          <a:sx n="90" d="100"/>
          <a:sy n="90" d="100"/>
        </p:scale>
        <p:origin x="1680" y="-71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2DF50D-21D7-7F4E-8017-195F3FC74AC2}" type="datetimeFigureOut">
              <a:rPr lang="en-US" smtClean="0"/>
              <a:pPr/>
              <a:t>4/7/20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EC0993-5D4C-D840-8BBD-4837800D5D2B}" type="slidenum">
              <a:rPr lang="en-US" smtClean="0"/>
              <a:pPr/>
              <a:t>‹#›</a:t>
            </a:fld>
            <a:endParaRPr lang="en-US"/>
          </a:p>
        </p:txBody>
      </p:sp>
    </p:spTree>
    <p:extLst>
      <p:ext uri="{BB962C8B-B14F-4D97-AF65-F5344CB8AC3E}">
        <p14:creationId xmlns:p14="http://schemas.microsoft.com/office/powerpoint/2010/main" val="42224868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348E9A-9C9B-F845-9A60-0AEE82910B40}" type="datetimeFigureOut">
              <a:rPr lang="en-US" smtClean="0"/>
              <a:pPr/>
              <a:t>4/7/20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6B7EDE-1D34-AF43-A72F-F106018D4F39}" type="slidenum">
              <a:rPr lang="en-US" smtClean="0"/>
              <a:pPr/>
              <a:t>‹#›</a:t>
            </a:fld>
            <a:endParaRPr lang="en-US"/>
          </a:p>
        </p:txBody>
      </p:sp>
    </p:spTree>
    <p:extLst>
      <p:ext uri="{BB962C8B-B14F-4D97-AF65-F5344CB8AC3E}">
        <p14:creationId xmlns:p14="http://schemas.microsoft.com/office/powerpoint/2010/main" val="29228368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Craig</a:t>
            </a:r>
            <a:r>
              <a:rPr lang="en-US" baseline="0" dirty="0"/>
              <a:t> Douglas, Michigan State University</a:t>
            </a:r>
          </a:p>
          <a:p>
            <a:endParaRPr lang="en-US" baseline="0"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1</a:t>
            </a:fld>
            <a:endParaRPr lang="en-US"/>
          </a:p>
        </p:txBody>
      </p:sp>
    </p:spTree>
    <p:extLst>
      <p:ext uri="{BB962C8B-B14F-4D97-AF65-F5344CB8AC3E}">
        <p14:creationId xmlns:p14="http://schemas.microsoft.com/office/powerpoint/2010/main" val="29399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Matter Change Question as it relates to BTB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10 of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3.1 Predictions and Planning about Mealworms Eating PPT. Discuss with students how BTB can be used to measure matter change in a system. Highlight that the BTB in a closed container can be observed before and after a change happens in the system.  Discuss the two possible conclusions students can draw from their observations:</a:t>
            </a:r>
          </a:p>
          <a:p>
            <a:pPr lvl="0"/>
            <a:r>
              <a:rPr lang="en-US" sz="1200" kern="1200" dirty="0">
                <a:solidFill>
                  <a:schemeClr val="tx1"/>
                </a:solidFill>
                <a:effectLst/>
                <a:latin typeface="+mn-lt"/>
                <a:ea typeface="+mn-ea"/>
                <a:cs typeface="+mn-cs"/>
              </a:rPr>
              <a:t>If the BTB changes from blue to yellow, then a chemical change may be producing CO</a:t>
            </a:r>
            <a:r>
              <a:rPr lang="en-US" sz="1200" kern="1200" baseline="-250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BTB changes from yellow to blue, then a chemical change may be using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as a reactant.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10</a:t>
            </a:fld>
            <a:endParaRPr lang="en-US"/>
          </a:p>
        </p:txBody>
      </p:sp>
    </p:spTree>
    <p:extLst>
      <p:ext uri="{BB962C8B-B14F-4D97-AF65-F5344CB8AC3E}">
        <p14:creationId xmlns:p14="http://schemas.microsoft.com/office/powerpoint/2010/main" val="1530489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1" kern="1200" dirty="0">
                <a:solidFill>
                  <a:schemeClr val="tx1"/>
                </a:solidFill>
                <a:effectLst/>
                <a:latin typeface="+mn-lt"/>
                <a:ea typeface="+mn-ea"/>
                <a:cs typeface="+mn-cs"/>
              </a:rPr>
              <a:t>Have students complete their predictions for Mealworms Eating: Part B of the Predictions and Planning Tool.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11 of the PPT. Have students find Part B on 3.1 Predictions and Planning about Mealworms Eating PPT and ask them to record their ideas as individuals for both the matter movement and matter change questions. </a:t>
            </a:r>
          </a:p>
          <a:p>
            <a:r>
              <a:rPr lang="en-US" sz="1200" kern="1200" dirty="0">
                <a:solidFill>
                  <a:schemeClr val="tx1"/>
                </a:solidFill>
                <a:effectLst/>
                <a:latin typeface="+mn-lt"/>
                <a:ea typeface="+mn-ea"/>
                <a:cs typeface="+mn-cs"/>
              </a:rPr>
              <a:t>Remind students that these are just </a:t>
            </a:r>
            <a:r>
              <a:rPr lang="en-US" sz="1200" i="1" kern="1200" dirty="0">
                <a:solidFill>
                  <a:schemeClr val="tx1"/>
                </a:solidFill>
                <a:effectLst/>
                <a:latin typeface="+mn-lt"/>
                <a:ea typeface="+mn-ea"/>
                <a:cs typeface="+mn-cs"/>
              </a:rPr>
              <a:t>predictions</a:t>
            </a:r>
            <a:r>
              <a:rPr lang="en-US" sz="1200" kern="1200" dirty="0">
                <a:solidFill>
                  <a:schemeClr val="tx1"/>
                </a:solidFill>
                <a:effectLst/>
                <a:latin typeface="+mn-lt"/>
                <a:ea typeface="+mn-ea"/>
                <a:cs typeface="+mn-cs"/>
              </a:rPr>
              <a:t>, and that there are no wrong answers at this point. Encourage them to write down all their ideas on the tool.</a:t>
            </a:r>
          </a:p>
          <a:p>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946B7EDE-1D34-AF43-A72F-F106018D4F39}" type="slidenum">
              <a:rPr lang="en-US" smtClean="0"/>
              <a:pPr/>
              <a:t>11</a:t>
            </a:fld>
            <a:endParaRPr lang="en-US"/>
          </a:p>
        </p:txBody>
      </p:sp>
    </p:spTree>
    <p:extLst>
      <p:ext uri="{BB962C8B-B14F-4D97-AF65-F5344CB8AC3E}">
        <p14:creationId xmlns:p14="http://schemas.microsoft.com/office/powerpoint/2010/main" val="41500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1" kern="1200" dirty="0">
                <a:solidFill>
                  <a:schemeClr val="tx1"/>
                </a:solidFill>
                <a:effectLst/>
                <a:latin typeface="+mn-lt"/>
                <a:ea typeface="+mn-ea"/>
                <a:cs typeface="+mn-cs"/>
              </a:rPr>
              <a:t>Have students discuss their predictions in pairs.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students have completed Part B of their Predictions and Planning Tools, show slide 12 of the PPT. Divide students into pairs and tell them to compare and contrast their predictions with each other and to look for differences and similarities.</a:t>
            </a:r>
          </a:p>
          <a:p>
            <a:pPr lvl="0"/>
            <a:r>
              <a:rPr lang="en-US" sz="1200" kern="1200" dirty="0">
                <a:solidFill>
                  <a:schemeClr val="tx1"/>
                </a:solidFill>
                <a:effectLst/>
                <a:latin typeface="+mn-lt"/>
                <a:ea typeface="+mn-ea"/>
                <a:cs typeface="+mn-cs"/>
              </a:rPr>
              <a:t>Give students 2-3 minutes to compare their predictions. As students are sharing, circulate through the groups. Consider engaging students by: </a:t>
            </a:r>
            <a:r>
              <a:rPr lang="en-US" sz="1200" i="1" kern="1200" dirty="0" err="1">
                <a:solidFill>
                  <a:schemeClr val="tx1"/>
                </a:solidFill>
                <a:effectLst/>
                <a:latin typeface="+mn-lt"/>
                <a:ea typeface="+mn-ea"/>
                <a:cs typeface="+mn-cs"/>
              </a:rPr>
              <a:t>Revoice</a:t>
            </a:r>
            <a:r>
              <a:rPr lang="en-US" sz="1200" i="1" kern="1200" dirty="0">
                <a:solidFill>
                  <a:schemeClr val="tx1"/>
                </a:solidFill>
                <a:effectLst/>
                <a:latin typeface="+mn-lt"/>
                <a:ea typeface="+mn-ea"/>
                <a:cs typeface="+mn-cs"/>
              </a:rPr>
              <a:t> what students said/wrote (for instance, I see/hear that you think the BTB will turn blue). Why do you think that? What do you two disagree about? Why do you disagree?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Pay attention to patterns in students’ predictions as well as predictions that diverge from any of the patterns. Both will be valuable to discuss next as a whole class.</a:t>
            </a:r>
            <a:r>
              <a:rPr lang="en-US" dirty="0">
                <a:effectLst/>
              </a:rPr>
              <a:t> </a:t>
            </a:r>
            <a:endParaRPr lang="zh-CN" altLang="en-US" dirty="0"/>
          </a:p>
        </p:txBody>
      </p:sp>
      <p:sp>
        <p:nvSpPr>
          <p:cNvPr id="4" name="灯片编号占位符 3"/>
          <p:cNvSpPr>
            <a:spLocks noGrp="1"/>
          </p:cNvSpPr>
          <p:nvPr>
            <p:ph type="sldNum" sz="quarter" idx="10"/>
          </p:nvPr>
        </p:nvSpPr>
        <p:spPr/>
        <p:txBody>
          <a:bodyPr/>
          <a:lstStyle/>
          <a:p>
            <a:fld id="{946B7EDE-1D34-AF43-A72F-F106018D4F39}" type="slidenum">
              <a:rPr lang="en-US" smtClean="0"/>
              <a:pPr/>
              <a:t>12</a:t>
            </a:fld>
            <a:endParaRPr lang="en-US"/>
          </a:p>
        </p:txBody>
      </p:sp>
    </p:spTree>
    <p:extLst>
      <p:ext uri="{BB962C8B-B14F-4D97-AF65-F5344CB8AC3E}">
        <p14:creationId xmlns:p14="http://schemas.microsoft.com/office/powerpoint/2010/main" val="2763810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Save the Predictions and Planning Tools for later.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13. Tell students that they will revisit their ideas after the investigation to see how their ideas changed over time.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794251F-03FA-0248-9853-A8500C1E7589}" type="slidenum">
              <a:rPr lang="en-US" smtClean="0"/>
              <a:t>13</a:t>
            </a:fld>
            <a:endParaRPr lang="en-US"/>
          </a:p>
        </p:txBody>
      </p:sp>
    </p:spTree>
    <p:extLst>
      <p:ext uri="{BB962C8B-B14F-4D97-AF65-F5344CB8AC3E}">
        <p14:creationId xmlns:p14="http://schemas.microsoft.com/office/powerpoint/2010/main" val="852645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Have students plan the investigation: Part C of the Predictions and Planning Tool.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students Slide 14 of the PPT and describe the instruments and materials necessary for carrying out the investigation. Have students begin planning their investigation. There are two main variations in how much control students can have over this planning process</a:t>
            </a:r>
          </a:p>
          <a:p>
            <a:pPr lvl="0"/>
            <a:r>
              <a:rPr lang="en-US" sz="1200" kern="1200" dirty="0">
                <a:solidFill>
                  <a:schemeClr val="tx1"/>
                </a:solidFill>
                <a:effectLst/>
                <a:latin typeface="+mn-lt"/>
                <a:ea typeface="+mn-ea"/>
                <a:cs typeface="+mn-cs"/>
              </a:rPr>
              <a:t>Minimal student control: Discuss student ideas for how an investigation could be set up. Then have students follow the lab instructions for lesson 3.2.</a:t>
            </a:r>
          </a:p>
          <a:p>
            <a:pPr lvl="0"/>
            <a:r>
              <a:rPr lang="en-US" sz="1200" kern="1200" dirty="0">
                <a:solidFill>
                  <a:schemeClr val="tx1"/>
                </a:solidFill>
                <a:effectLst/>
                <a:latin typeface="+mn-lt"/>
                <a:ea typeface="+mn-ea"/>
                <a:cs typeface="+mn-cs"/>
              </a:rPr>
              <a:t>Maximal student control: Students in class develop their own consensus plans that will replace the lab instructions in lesson 3.2. (They may use the Investigation Planning Tool for making their plans. Note the importance of having different student groups following the same plan so that they can come to a consensus about patterns in data in lesson 3.2 Some possible ideas of using lab materials are below:</a:t>
            </a:r>
          </a:p>
          <a:p>
            <a:pPr lvl="0"/>
            <a:r>
              <a:rPr lang="en-US" sz="1200" kern="1200" dirty="0">
                <a:solidFill>
                  <a:schemeClr val="tx1"/>
                </a:solidFill>
                <a:effectLst/>
                <a:latin typeface="+mn-lt"/>
                <a:ea typeface="+mn-ea"/>
                <a:cs typeface="+mn-cs"/>
              </a:rPr>
              <a:t>Students might choose to add controls to the experiment, for example including both a Petri dish of yellow bromothymol blue (BTB) (made from blowing into the blue BTB with a straw) and a Petri dish of blue BTB to the chamber.</a:t>
            </a:r>
          </a:p>
          <a:p>
            <a:r>
              <a:rPr lang="en-US" sz="1200" kern="1200">
                <a:solidFill>
                  <a:schemeClr val="tx1"/>
                </a:solidFill>
                <a:effectLst/>
                <a:latin typeface="+mn-lt"/>
                <a:ea typeface="+mn-ea"/>
                <a:cs typeface="+mn-cs"/>
              </a:rPr>
              <a:t>Students might also choose to set up a chamber with a Petri dish of blue BTB alone without the ethanol.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Credit: Michigan State University</a:t>
            </a:r>
            <a:r>
              <a:rPr lang="en-US" dirty="0">
                <a:effectLst/>
              </a:rPr>
              <a:t> </a:t>
            </a:r>
          </a:p>
          <a:p>
            <a:endParaRPr lang="en-US" dirty="0">
              <a:effectLst/>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14</a:t>
            </a:fld>
            <a:endParaRPr lang="en-US"/>
          </a:p>
        </p:txBody>
      </p:sp>
    </p:spTree>
    <p:extLst>
      <p:ext uri="{BB962C8B-B14F-4D97-AF65-F5344CB8AC3E}">
        <p14:creationId xmlns:p14="http://schemas.microsoft.com/office/powerpoint/2010/main" val="238545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Use the instructional model to show students where they are in the course of the unit.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2 of the 3.1 Predictions and Planning about Mealworms Eating PPT. </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2</a:t>
            </a:fld>
            <a:endParaRPr lang="en-US"/>
          </a:p>
        </p:txBody>
      </p:sp>
    </p:spTree>
    <p:extLst>
      <p:ext uri="{BB962C8B-B14F-4D97-AF65-F5344CB8AC3E}">
        <p14:creationId xmlns:p14="http://schemas.microsoft.com/office/powerpoint/2010/main" val="3784558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sz="1200" b="1" kern="1200" dirty="0">
                <a:solidFill>
                  <a:schemeClr val="tx1"/>
                </a:solidFill>
                <a:effectLst/>
                <a:latin typeface="+mn-lt"/>
                <a:ea typeface="+mn-ea"/>
                <a:cs typeface="+mn-cs"/>
              </a:rPr>
              <a:t>Introduce Lesson 3 by watching the first half of the Mealworms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Tell students that in this lesson, they will be investigating what happens when mealworms eat, move, and breathe to learn more about what happens to matter </a:t>
            </a:r>
            <a:r>
              <a:rPr lang="en-US" sz="1200" i="1" kern="1200" dirty="0">
                <a:solidFill>
                  <a:schemeClr val="tx1"/>
                </a:solidFill>
                <a:effectLst/>
                <a:latin typeface="+mn-lt"/>
                <a:ea typeface="+mn-ea"/>
                <a:cs typeface="+mn-cs"/>
              </a:rPr>
              <a:t>and energy</a:t>
            </a:r>
            <a:r>
              <a:rPr lang="en-US" sz="1200" kern="1200" dirty="0">
                <a:solidFill>
                  <a:schemeClr val="tx1"/>
                </a:solidFill>
                <a:effectLst/>
                <a:latin typeface="+mn-lt"/>
                <a:ea typeface="+mn-ea"/>
                <a:cs typeface="+mn-cs"/>
              </a:rPr>
              <a:t> during chemical changes. Show slide 3 of the PPT. </a:t>
            </a:r>
          </a:p>
          <a:p>
            <a:r>
              <a:rPr lang="en-US" sz="1200" kern="1200" dirty="0">
                <a:solidFill>
                  <a:schemeClr val="tx1"/>
                </a:solidFill>
                <a:effectLst/>
                <a:latin typeface="+mn-lt"/>
                <a:ea typeface="+mn-ea"/>
                <a:cs typeface="+mn-cs"/>
              </a:rPr>
              <a:t>Watch the Mealworms Video until the first intermission where Darryl and Nina ask students to make Predictions and Planning about what happens when mealworms eat. Pause the video to discuss the questions posed on the screen before students complete the Predictions and Planning tool.</a:t>
            </a:r>
            <a:r>
              <a:rPr lang="en-US" dirty="0">
                <a:effectLst/>
              </a:rPr>
              <a:t> </a:t>
            </a:r>
            <a:endParaRPr lang="zh-CN" altLang="en-US" dirty="0"/>
          </a:p>
        </p:txBody>
      </p:sp>
      <p:sp>
        <p:nvSpPr>
          <p:cNvPr id="4" name="灯片编号占位符 3"/>
          <p:cNvSpPr>
            <a:spLocks noGrp="1"/>
          </p:cNvSpPr>
          <p:nvPr>
            <p:ph type="sldNum" sz="quarter" idx="10"/>
          </p:nvPr>
        </p:nvSpPr>
        <p:spPr/>
        <p:txBody>
          <a:bodyPr/>
          <a:lstStyle/>
          <a:p>
            <a:fld id="{946B7EDE-1D34-AF43-A72F-F106018D4F39}" type="slidenum">
              <a:rPr lang="en-US" smtClean="0"/>
              <a:pPr/>
              <a:t>3</a:t>
            </a:fld>
            <a:endParaRPr lang="en-US"/>
          </a:p>
        </p:txBody>
      </p:sp>
    </p:spTree>
    <p:extLst>
      <p:ext uri="{BB962C8B-B14F-4D97-AF65-F5344CB8AC3E}">
        <p14:creationId xmlns:p14="http://schemas.microsoft.com/office/powerpoint/2010/main" val="84818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Review the Matter Movement Question.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4 of the PPT. Put a copy of the Three Questions 11 x 17 Poster on the wall for reference if it is not there already. Give each student one copy of the Three Questions Handout or have them take out their existing copies. </a:t>
            </a:r>
          </a:p>
          <a:p>
            <a:pPr lvl="0"/>
            <a:r>
              <a:rPr lang="en-US" sz="1200" kern="1200" dirty="0">
                <a:solidFill>
                  <a:schemeClr val="tx1"/>
                </a:solidFill>
                <a:effectLst/>
                <a:latin typeface="+mn-lt"/>
                <a:ea typeface="+mn-ea"/>
                <a:cs typeface="+mn-cs"/>
              </a:rPr>
              <a:t>Draw students’ attention to the poster and point out that each question is accompanied with “rules to follow” as well as ways to “connect atoms to evidence.” </a:t>
            </a:r>
          </a:p>
          <a:p>
            <a:r>
              <a:rPr lang="en-US" sz="1200" kern="1200" dirty="0">
                <a:solidFill>
                  <a:schemeClr val="tx1"/>
                </a:solidFill>
                <a:effectLst/>
                <a:latin typeface="+mn-lt"/>
                <a:ea typeface="+mn-ea"/>
                <a:cs typeface="+mn-cs"/>
              </a:rPr>
              <a:t>Have students highlight, underline, or box the following rule about matter: Atoms are bonded together in molecules.</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4</a:t>
            </a:fld>
            <a:endParaRPr lang="en-US"/>
          </a:p>
        </p:txBody>
      </p:sp>
    </p:spTree>
    <p:extLst>
      <p:ext uri="{BB962C8B-B14F-4D97-AF65-F5344CB8AC3E}">
        <p14:creationId xmlns:p14="http://schemas.microsoft.com/office/powerpoint/2010/main" val="260093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Review the Matter Change Question.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5 of the PPT.</a:t>
            </a:r>
          </a:p>
          <a:p>
            <a:r>
              <a:rPr lang="en-US" sz="1200" kern="1200" dirty="0">
                <a:solidFill>
                  <a:schemeClr val="tx1"/>
                </a:solidFill>
                <a:effectLst/>
                <a:latin typeface="+mn-lt"/>
                <a:ea typeface="+mn-ea"/>
                <a:cs typeface="+mn-cs"/>
              </a:rPr>
              <a:t>Have students highlight, underline, or box the following rule about matter: Atoms last forever.</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5</a:t>
            </a:fld>
            <a:endParaRPr lang="en-US"/>
          </a:p>
        </p:txBody>
      </p:sp>
    </p:spTree>
    <p:extLst>
      <p:ext uri="{BB962C8B-B14F-4D97-AF65-F5344CB8AC3E}">
        <p14:creationId xmlns:p14="http://schemas.microsoft.com/office/powerpoint/2010/main" val="215590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Review the Energy Change Question.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Display slide 6 of the PPT.</a:t>
            </a:r>
          </a:p>
          <a:p>
            <a:r>
              <a:rPr lang="en-US" sz="1200" kern="1200" dirty="0">
                <a:solidFill>
                  <a:schemeClr val="tx1"/>
                </a:solidFill>
                <a:effectLst/>
                <a:latin typeface="+mn-lt"/>
                <a:ea typeface="+mn-ea"/>
                <a:cs typeface="+mn-cs"/>
              </a:rPr>
              <a:t>Have students highlight, underline, or box the following rules about energy: Energy lasts forever, and energy can be transformed.</a:t>
            </a:r>
            <a:endParaRPr lang="en-US" dirty="0"/>
          </a:p>
        </p:txBody>
      </p:sp>
      <p:sp>
        <p:nvSpPr>
          <p:cNvPr id="4" name="Slide Number Placeholder 3"/>
          <p:cNvSpPr>
            <a:spLocks noGrp="1"/>
          </p:cNvSpPr>
          <p:nvPr>
            <p:ph type="sldNum" sz="quarter" idx="10"/>
          </p:nvPr>
        </p:nvSpPr>
        <p:spPr/>
        <p:txBody>
          <a:bodyPr/>
          <a:lstStyle/>
          <a:p>
            <a:fld id="{946B7EDE-1D34-AF43-A72F-F106018D4F39}" type="slidenum">
              <a:rPr lang="en-US" smtClean="0"/>
              <a:pPr/>
              <a:t>6</a:t>
            </a:fld>
            <a:endParaRPr lang="en-US"/>
          </a:p>
        </p:txBody>
      </p:sp>
    </p:spTree>
    <p:extLst>
      <p:ext uri="{BB962C8B-B14F-4D97-AF65-F5344CB8AC3E}">
        <p14:creationId xmlns:p14="http://schemas.microsoft.com/office/powerpoint/2010/main" val="218754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sz="1200" b="1" kern="1200" dirty="0">
                <a:solidFill>
                  <a:schemeClr val="tx1"/>
                </a:solidFill>
                <a:effectLst/>
                <a:latin typeface="+mn-lt"/>
                <a:ea typeface="+mn-ea"/>
                <a:cs typeface="+mn-cs"/>
              </a:rPr>
              <a:t>Have students complete Part A of the Predictions and Planning Tool for Mealworms Eating.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 7 of the PPT. Pass out one copy of 3.1 Predictions and Planning Tool for Mealworms Eating to each student and ask them to record their ideas as individuals for each of the Three Questions for mealworms eating. </a:t>
            </a:r>
          </a:p>
          <a:p>
            <a:r>
              <a:rPr lang="en-US" sz="1200" kern="1200" dirty="0">
                <a:solidFill>
                  <a:schemeClr val="tx1"/>
                </a:solidFill>
                <a:effectLst/>
                <a:latin typeface="+mn-lt"/>
                <a:ea typeface="+mn-ea"/>
                <a:cs typeface="+mn-cs"/>
              </a:rPr>
              <a:t>Remind students that these are just </a:t>
            </a:r>
            <a:r>
              <a:rPr lang="en-US" sz="1200" i="1" kern="1200" dirty="0">
                <a:solidFill>
                  <a:schemeClr val="tx1"/>
                </a:solidFill>
                <a:effectLst/>
                <a:latin typeface="+mn-lt"/>
                <a:ea typeface="+mn-ea"/>
                <a:cs typeface="+mn-cs"/>
              </a:rPr>
              <a:t>predictions</a:t>
            </a:r>
            <a:r>
              <a:rPr lang="en-US" sz="1200" kern="1200" dirty="0">
                <a:solidFill>
                  <a:schemeClr val="tx1"/>
                </a:solidFill>
                <a:effectLst/>
                <a:latin typeface="+mn-lt"/>
                <a:ea typeface="+mn-ea"/>
                <a:cs typeface="+mn-cs"/>
              </a:rPr>
              <a:t>, and that there are no wrong answers at this point. Encourage them to write down all of their ideas on the tool.</a:t>
            </a:r>
            <a:r>
              <a:rPr lang="en-US" dirty="0">
                <a:effectLst/>
              </a:rPr>
              <a:t> </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946B7EDE-1D34-AF43-A72F-F106018D4F39}" type="slidenum">
              <a:rPr lang="en-US" smtClean="0"/>
              <a:pPr/>
              <a:t>7</a:t>
            </a:fld>
            <a:endParaRPr lang="en-US"/>
          </a:p>
        </p:txBody>
      </p:sp>
    </p:spTree>
    <p:extLst>
      <p:ext uri="{BB962C8B-B14F-4D97-AF65-F5344CB8AC3E}">
        <p14:creationId xmlns:p14="http://schemas.microsoft.com/office/powerpoint/2010/main" val="239281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the Matter Movement Question as it relates to a digital balance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slides 8 and 9 of the 3.1 Predictions and Planning about Mealworms Eating PPT. Discuss with students how a digital balance can be used to measure matter moving into or out of a system. Highlight that the mass of the system can be measured before and after a change happens in a system. Discuss the two possible conclusions students can draw from their observations:</a:t>
            </a:r>
          </a:p>
          <a:p>
            <a:pPr lvl="0"/>
            <a:r>
              <a:rPr lang="en-US" sz="1200" kern="1200" dirty="0">
                <a:solidFill>
                  <a:schemeClr val="tx1"/>
                </a:solidFill>
                <a:effectLst/>
                <a:latin typeface="+mn-lt"/>
                <a:ea typeface="+mn-ea"/>
                <a:cs typeface="+mn-cs"/>
              </a:rPr>
              <a:t>If the mass of the system increases, then matter </a:t>
            </a:r>
            <a:r>
              <a:rPr lang="en-US" sz="1200" i="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have moved into the system (remember the facts about atoms)</a:t>
            </a:r>
          </a:p>
          <a:p>
            <a:r>
              <a:rPr lang="en-US" sz="1200" kern="1200" dirty="0">
                <a:solidFill>
                  <a:schemeClr val="tx1"/>
                </a:solidFill>
                <a:effectLst/>
                <a:latin typeface="+mn-lt"/>
                <a:ea typeface="+mn-ea"/>
                <a:cs typeface="+mn-cs"/>
              </a:rPr>
              <a:t>If the mass of the system decreases, then matter </a:t>
            </a:r>
            <a:r>
              <a:rPr lang="en-US" sz="1200" i="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have moved out of the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Credit: Michigan State University</a:t>
            </a:r>
            <a:r>
              <a:rPr lang="en-US" dirty="0">
                <a:effectLst/>
              </a:rPr>
              <a:t> </a:t>
            </a:r>
          </a:p>
          <a:p>
            <a:endParaRPr lang="en-US" dirty="0">
              <a:effectLst/>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8</a:t>
            </a:fld>
            <a:endParaRPr lang="en-US"/>
          </a:p>
        </p:txBody>
      </p:sp>
    </p:spTree>
    <p:extLst>
      <p:ext uri="{BB962C8B-B14F-4D97-AF65-F5344CB8AC3E}">
        <p14:creationId xmlns:p14="http://schemas.microsoft.com/office/powerpoint/2010/main" val="120087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the Matter Movement Question as it relates to a digital balance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Show slides 8 and 9 of the 3.1 Predictions and Planning about Mealworms Eating PPT. Discuss with students how a digital balance can be used to measure matter moving into or out of a system. Highlight that the mass of the system can be measured before and after a change happens in a system. Discuss the two possible conclusions students can draw from their observations:</a:t>
            </a:r>
          </a:p>
          <a:p>
            <a:pPr lvl="0"/>
            <a:r>
              <a:rPr lang="en-US" sz="1200" kern="1200" dirty="0">
                <a:solidFill>
                  <a:schemeClr val="tx1"/>
                </a:solidFill>
                <a:effectLst/>
                <a:latin typeface="+mn-lt"/>
                <a:ea typeface="+mn-ea"/>
                <a:cs typeface="+mn-cs"/>
              </a:rPr>
              <a:t>If the mass of the system increases, then matter </a:t>
            </a:r>
            <a:r>
              <a:rPr lang="en-US" sz="1200" i="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have moved into the system (remember the facts about atoms)</a:t>
            </a:r>
          </a:p>
          <a:p>
            <a:r>
              <a:rPr lang="en-US" sz="1200" kern="1200" dirty="0">
                <a:solidFill>
                  <a:schemeClr val="tx1"/>
                </a:solidFill>
                <a:effectLst/>
                <a:latin typeface="+mn-lt"/>
                <a:ea typeface="+mn-ea"/>
                <a:cs typeface="+mn-cs"/>
              </a:rPr>
              <a:t>If the mass of the system decreases, then matter </a:t>
            </a:r>
            <a:r>
              <a:rPr lang="en-US" sz="1200" i="1"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have moved out of the system.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 </a:t>
            </a:r>
            <a:r>
              <a:rPr lang="en-US" sz="1200" kern="1200" dirty="0" err="1">
                <a:solidFill>
                  <a:schemeClr val="tx1"/>
                </a:solidFill>
                <a:effectLst/>
                <a:latin typeface="+mn-lt"/>
                <a:ea typeface="+mn-ea"/>
                <a:cs typeface="+mn-cs"/>
              </a:rPr>
              <a:t>FableVision</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B7EDE-1D34-AF43-A72F-F106018D4F39}" type="slidenum">
              <a:rPr lang="en-US" smtClean="0"/>
              <a:pPr/>
              <a:t>9</a:t>
            </a:fld>
            <a:endParaRPr lang="en-US"/>
          </a:p>
        </p:txBody>
      </p:sp>
    </p:spTree>
    <p:extLst>
      <p:ext uri="{BB962C8B-B14F-4D97-AF65-F5344CB8AC3E}">
        <p14:creationId xmlns:p14="http://schemas.microsoft.com/office/powerpoint/2010/main" val="3637503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pic>
        <p:nvPicPr>
          <p:cNvPr id="7" name="Picture 6" descr="C:\Documents and Settings\Craig Douglas\My Documents\for JJ\Carbon TIME\logo\Carbon TIME 1 line small.png"/>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162" y="687134"/>
            <a:ext cx="2689225" cy="626110"/>
          </a:xfrm>
          <a:prstGeom prst="rect">
            <a:avLst/>
          </a:prstGeom>
          <a:noFill/>
          <a:ln>
            <a:noFill/>
          </a:ln>
        </p:spPr>
      </p:pic>
      <p:sp>
        <p:nvSpPr>
          <p:cNvPr id="9" name="TextBox 8"/>
          <p:cNvSpPr txBox="1"/>
          <p:nvPr userDrawn="1"/>
        </p:nvSpPr>
        <p:spPr>
          <a:xfrm>
            <a:off x="3366003" y="690424"/>
            <a:ext cx="2287787" cy="692497"/>
          </a:xfrm>
          <a:prstGeom prst="rect">
            <a:avLst/>
          </a:prstGeom>
          <a:noFill/>
        </p:spPr>
        <p:txBody>
          <a:bodyPr wrap="none" rtlCol="0">
            <a:spAutoFit/>
          </a:bodyPr>
          <a:lstStyle/>
          <a:p>
            <a:r>
              <a:rPr lang="en-US" sz="1300" i="1" kern="1200" dirty="0">
                <a:solidFill>
                  <a:schemeClr val="tx1"/>
                </a:solidFill>
                <a:effectLst/>
                <a:latin typeface="+mn-lt"/>
                <a:ea typeface="+mn-ea"/>
                <a:cs typeface="+mn-cs"/>
              </a:rPr>
              <a:t> </a:t>
            </a:r>
            <a:endParaRPr lang="en-US" sz="1300" kern="1200" dirty="0">
              <a:solidFill>
                <a:schemeClr val="tx1"/>
              </a:solidFill>
              <a:effectLst/>
              <a:latin typeface="+mn-lt"/>
              <a:ea typeface="+mn-ea"/>
              <a:cs typeface="+mn-cs"/>
            </a:endParaRPr>
          </a:p>
          <a:p>
            <a:r>
              <a:rPr lang="en-US" sz="1300" i="1" kern="1200" dirty="0">
                <a:solidFill>
                  <a:schemeClr val="tx1"/>
                </a:solidFill>
                <a:effectLst/>
                <a:latin typeface="+mn-lt"/>
                <a:ea typeface="+mn-ea"/>
                <a:cs typeface="+mn-cs"/>
              </a:rPr>
              <a:t>Environmental Literacy Project</a:t>
            </a:r>
            <a:br>
              <a:rPr lang="en-US" sz="1300" i="1" kern="1200" dirty="0">
                <a:solidFill>
                  <a:schemeClr val="tx1"/>
                </a:solidFill>
                <a:effectLst/>
                <a:latin typeface="+mn-lt"/>
                <a:ea typeface="+mn-ea"/>
                <a:cs typeface="+mn-cs"/>
              </a:rPr>
            </a:br>
            <a:r>
              <a:rPr lang="en-US" sz="1300" i="1" kern="1200" dirty="0">
                <a:solidFill>
                  <a:schemeClr val="tx1"/>
                </a:solidFill>
                <a:effectLst/>
                <a:latin typeface="+mn-lt"/>
                <a:ea typeface="+mn-ea"/>
                <a:cs typeface="+mn-cs"/>
              </a:rPr>
              <a:t>Michigan State University</a:t>
            </a:r>
            <a:r>
              <a:rPr lang="en-US" sz="1300" dirty="0">
                <a:effectLst/>
              </a:rPr>
              <a:t> </a:t>
            </a:r>
            <a:endParaRPr lang="en-US" sz="1300" dirty="0"/>
          </a:p>
        </p:txBody>
      </p:sp>
    </p:spTree>
    <p:extLst>
      <p:ext uri="{BB962C8B-B14F-4D97-AF65-F5344CB8AC3E}">
        <p14:creationId xmlns:p14="http://schemas.microsoft.com/office/powerpoint/2010/main" val="8905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5615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83201"/>
            <a:ext cx="2057400" cy="56429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483201"/>
            <a:ext cx="6019800" cy="5642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699412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3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47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524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649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521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642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855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89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04826"/>
            <a:ext cx="8229600" cy="4906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234009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104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641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9FBFB-AE27-4D39-90A6-112D33A99D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147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50747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31118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12471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137227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958504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88"/>
            <a:ext cx="3008313" cy="97951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455588"/>
            <a:ext cx="5111750" cy="5670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275227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3A1C050-F6FE-0E43-A9D0-F8EEADE3D1E4}" type="slidenum">
              <a:rPr lang="en-US" smtClean="0"/>
              <a:pPr/>
              <a:t>‹#›</a:t>
            </a:fld>
            <a:endParaRPr lang="en-US"/>
          </a:p>
        </p:txBody>
      </p:sp>
    </p:spTree>
    <p:extLst>
      <p:ext uri="{BB962C8B-B14F-4D97-AF65-F5344CB8AC3E}">
        <p14:creationId xmlns:p14="http://schemas.microsoft.com/office/powerpoint/2010/main" val="351028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9924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91020"/>
            <a:ext cx="8229600" cy="49067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411574"/>
            <a:ext cx="21336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fld id="{2BAAFF94-8111-A348-8301-1F63C1D0CE4E}" type="slidenum">
              <a:rPr lang="en-US" smtClean="0"/>
              <a:pPr/>
              <a:t>‹#›</a:t>
            </a:fld>
            <a:endParaRPr lang="en-US" dirty="0"/>
          </a:p>
        </p:txBody>
      </p:sp>
      <p:sp>
        <p:nvSpPr>
          <p:cNvPr id="9" name="Footer Placeholder 5"/>
          <p:cNvSpPr>
            <a:spLocks noGrp="1"/>
          </p:cNvSpPr>
          <p:nvPr>
            <p:ph type="ftr" sz="quarter" idx="3"/>
          </p:nvPr>
        </p:nvSpPr>
        <p:spPr>
          <a:xfrm>
            <a:off x="457200" y="6400800"/>
            <a:ext cx="5989674" cy="365125"/>
          </a:xfrm>
          <a:prstGeom prst="rect">
            <a:avLst/>
          </a:prstGeom>
        </p:spPr>
        <p:txBody>
          <a:bodyPr/>
          <a:lstStyle/>
          <a:p>
            <a:endParaRPr lang="en-US" dirty="0"/>
          </a:p>
        </p:txBody>
      </p:sp>
    </p:spTree>
    <p:extLst>
      <p:ext uri="{BB962C8B-B14F-4D97-AF65-F5344CB8AC3E}">
        <p14:creationId xmlns:p14="http://schemas.microsoft.com/office/powerpoint/2010/main" val="791356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pPr defTabSz="914400"/>
            <a:fld id="{30F9FBFB-AE27-4D39-90A6-112D33A99DEC}"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180142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arbontime.bscs.org/animals/activity-3.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130425"/>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ea typeface="ＭＳ Ｐゴシック" charset="-128"/>
              <a:cs typeface="ＭＳ Ｐゴシック" charset="-128"/>
            </a:endParaRPr>
          </a:p>
        </p:txBody>
      </p:sp>
      <p:sp>
        <p:nvSpPr>
          <p:cNvPr id="7" name="Subtitle 2"/>
          <p:cNvSpPr txBox="1">
            <a:spLocks/>
          </p:cNvSpPr>
          <p:nvPr/>
        </p:nvSpPr>
        <p:spPr>
          <a:xfrm>
            <a:off x="1371600" y="3886200"/>
            <a:ext cx="64008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solidFill>
                <a:srgbClr val="000000"/>
              </a:solidFill>
              <a:ea typeface="ＭＳ Ｐゴシック" charset="-128"/>
              <a:cs typeface="ＭＳ Ｐゴシック" charset="-128"/>
            </a:endParaRPr>
          </a:p>
        </p:txBody>
      </p:sp>
      <p:grpSp>
        <p:nvGrpSpPr>
          <p:cNvPr id="3" name="Group 2"/>
          <p:cNvGrpSpPr/>
          <p:nvPr/>
        </p:nvGrpSpPr>
        <p:grpSpPr>
          <a:xfrm>
            <a:off x="178036" y="294321"/>
            <a:ext cx="5954172" cy="684705"/>
            <a:chOff x="178036" y="294321"/>
            <a:chExt cx="5954172" cy="684705"/>
          </a:xfrm>
        </p:grpSpPr>
        <p:sp>
          <p:nvSpPr>
            <p:cNvPr id="6" name="TextBox 5"/>
            <p:cNvSpPr txBox="1"/>
            <p:nvPr/>
          </p:nvSpPr>
          <p:spPr>
            <a:xfrm>
              <a:off x="3003051" y="332695"/>
              <a:ext cx="3129157" cy="646331"/>
            </a:xfrm>
            <a:prstGeom prst="rect">
              <a:avLst/>
            </a:prstGeom>
            <a:noFill/>
          </p:spPr>
          <p:txBody>
            <a:bodyPr wrap="none" rtlCol="0">
              <a:spAutoFit/>
            </a:bodyPr>
            <a:lstStyle/>
            <a:p>
              <a:r>
                <a:rPr lang="en-US" sz="1200" i="1" dirty="0"/>
                <a:t>Carbon: Transformations in Matter and Energy</a:t>
              </a:r>
            </a:p>
            <a:p>
              <a:r>
                <a:rPr lang="en-US" sz="1200" i="1" dirty="0"/>
                <a:t>Environmental Literacy Project</a:t>
              </a:r>
              <a:br>
                <a:rPr lang="en-US" sz="1200" i="1" dirty="0"/>
              </a:br>
              <a:r>
                <a:rPr lang="en-US" sz="1200" i="1" dirty="0"/>
                <a:t>Michigan State University</a:t>
              </a:r>
              <a:r>
                <a:rPr lang="en-US" sz="1200" dirty="0">
                  <a:effectLst/>
                </a:rPr>
                <a:t> </a:t>
              </a:r>
              <a:endParaRPr lang="en-US" sz="1600" dirty="0"/>
            </a:p>
          </p:txBody>
        </p:sp>
        <p:pic>
          <p:nvPicPr>
            <p:cNvPr id="2" name="Picture 1" descr="Carbon TIME 1 line 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36" y="294321"/>
              <a:ext cx="2831104" cy="643007"/>
            </a:xfrm>
            <a:prstGeom prst="rect">
              <a:avLst/>
            </a:prstGeom>
          </p:spPr>
        </p:pic>
      </p:grpSp>
      <p:sp>
        <p:nvSpPr>
          <p:cNvPr id="12" name="Title 11"/>
          <p:cNvSpPr>
            <a:spLocks noGrp="1"/>
          </p:cNvSpPr>
          <p:nvPr>
            <p:ph type="title"/>
          </p:nvPr>
        </p:nvSpPr>
        <p:spPr>
          <a:xfrm>
            <a:off x="457200" y="1385385"/>
            <a:ext cx="8229600" cy="1838318"/>
          </a:xfrm>
        </p:spPr>
        <p:txBody>
          <a:bodyPr>
            <a:normAutofit fontScale="90000"/>
          </a:bodyPr>
          <a:lstStyle/>
          <a:p>
            <a:r>
              <a:rPr lang="en-US" i="1" dirty="0">
                <a:latin typeface="Arial"/>
                <a:cs typeface="Arial"/>
              </a:rPr>
              <a:t>Animals </a:t>
            </a:r>
            <a:r>
              <a:rPr lang="en-US" dirty="0">
                <a:latin typeface="Arial"/>
                <a:cs typeface="Arial"/>
              </a:rPr>
              <a:t>Unit</a:t>
            </a:r>
            <a:br>
              <a:rPr lang="en-US" dirty="0">
                <a:latin typeface="Arial"/>
                <a:cs typeface="Arial"/>
              </a:rPr>
            </a:br>
            <a:r>
              <a:rPr lang="en-US" dirty="0">
                <a:latin typeface="Arial"/>
                <a:cs typeface="Arial"/>
              </a:rPr>
              <a:t>Activity 3.1: Predictions and Planning about Mealworms Eating</a:t>
            </a:r>
          </a:p>
        </p:txBody>
      </p:sp>
      <p:pic>
        <p:nvPicPr>
          <p:cNvPr id="9" name="Picture 4" descr="mealworm0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64325" y="3695412"/>
            <a:ext cx="2221143"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FEA27380-1789-43AD-A363-A9C084C56BD4}"/>
              </a:ext>
            </a:extLst>
          </p:cNvPr>
          <p:cNvSpPr>
            <a:spLocks noGrp="1"/>
          </p:cNvSpPr>
          <p:nvPr>
            <p:ph type="sldNum" sz="quarter" idx="12"/>
          </p:nvPr>
        </p:nvSpPr>
        <p:spPr/>
        <p:txBody>
          <a:bodyPr/>
          <a:lstStyle/>
          <a:p>
            <a:fld id="{D3A1C050-F6FE-0E43-A9D0-F8EEADE3D1E4}" type="slidenum">
              <a:rPr lang="en-US" smtClean="0"/>
              <a:pPr/>
              <a:t>1</a:t>
            </a:fld>
            <a:endParaRPr lang="en-US"/>
          </a:p>
        </p:txBody>
      </p:sp>
    </p:spTree>
    <p:extLst>
      <p:ext uri="{BB962C8B-B14F-4D97-AF65-F5344CB8AC3E}">
        <p14:creationId xmlns:p14="http://schemas.microsoft.com/office/powerpoint/2010/main" val="211281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294157"/>
            <a:ext cx="5328138" cy="1815997"/>
          </a:xfrm>
        </p:spPr>
        <p:txBody>
          <a:bodyPr>
            <a:normAutofit/>
          </a:bodyPr>
          <a:lstStyle/>
          <a:p>
            <a:r>
              <a:rPr lang="en-US" dirty="0"/>
              <a:t>BTB: a tool to detect matter change</a:t>
            </a:r>
          </a:p>
        </p:txBody>
      </p:sp>
      <p:sp>
        <p:nvSpPr>
          <p:cNvPr id="3" name="Content Placeholder 2"/>
          <p:cNvSpPr>
            <a:spLocks noGrp="1"/>
          </p:cNvSpPr>
          <p:nvPr>
            <p:ph sz="half" idx="1"/>
          </p:nvPr>
        </p:nvSpPr>
        <p:spPr>
          <a:xfrm>
            <a:off x="643055" y="2283799"/>
            <a:ext cx="7985129" cy="4074714"/>
          </a:xfrm>
        </p:spPr>
        <p:txBody>
          <a:bodyPr>
            <a:normAutofit lnSpcReduction="10000"/>
          </a:bodyPr>
          <a:lstStyle/>
          <a:p>
            <a:pPr marL="0" indent="0">
              <a:buNone/>
            </a:pPr>
            <a:r>
              <a:rPr lang="en-US" dirty="0"/>
              <a:t>How can you use BTB to detect a </a:t>
            </a:r>
            <a:r>
              <a:rPr lang="en-US" i="1" dirty="0"/>
              <a:t>matter change in a system?</a:t>
            </a:r>
          </a:p>
          <a:p>
            <a:pPr marL="514350" indent="-514350">
              <a:buFont typeface="+mj-lt"/>
              <a:buAutoNum type="arabicPeriod"/>
            </a:pPr>
            <a:r>
              <a:rPr lang="en-US" dirty="0"/>
              <a:t>Put BTB in a closed container with the system, then observe the color </a:t>
            </a:r>
            <a:r>
              <a:rPr lang="en-US" i="1" dirty="0"/>
              <a:t>before</a:t>
            </a:r>
            <a:r>
              <a:rPr lang="en-US" dirty="0"/>
              <a:t> and </a:t>
            </a:r>
            <a:r>
              <a:rPr lang="en-US" i="1" dirty="0"/>
              <a:t>after</a:t>
            </a:r>
            <a:r>
              <a:rPr lang="en-US" dirty="0"/>
              <a:t> a change happens in the system.</a:t>
            </a:r>
          </a:p>
          <a:p>
            <a:pPr marL="514350" indent="-514350">
              <a:buFont typeface="+mj-lt"/>
              <a:buAutoNum type="arabicPeriod"/>
            </a:pPr>
            <a:r>
              <a:rPr lang="en-US" dirty="0"/>
              <a:t>Possible conclusions:</a:t>
            </a:r>
          </a:p>
          <a:p>
            <a:pPr marL="914400" lvl="1" indent="-514350">
              <a:buFont typeface="+mj-lt"/>
              <a:buAutoNum type="alphaLcPeriod"/>
            </a:pPr>
            <a:r>
              <a:rPr lang="en-US" dirty="0"/>
              <a:t>If the BTB changes from blue to yellow, then a chemical change may be producing CO</a:t>
            </a:r>
            <a:r>
              <a:rPr lang="en-US" baseline="-25000" dirty="0"/>
              <a:t>2</a:t>
            </a:r>
          </a:p>
          <a:p>
            <a:pPr marL="914400" lvl="1" indent="-514350">
              <a:buFont typeface="+mj-lt"/>
              <a:buAutoNum type="alphaLcPeriod"/>
            </a:pPr>
            <a:r>
              <a:rPr lang="en-US" dirty="0"/>
              <a:t>If the BTB changes from yellow to blue, then a chemical change may be using CO</a:t>
            </a:r>
            <a:r>
              <a:rPr lang="en-US" baseline="-25000" dirty="0"/>
              <a:t>2</a:t>
            </a:r>
            <a:r>
              <a:rPr lang="en-US" dirty="0"/>
              <a:t> as a reactant.</a:t>
            </a:r>
            <a:endParaRPr lang="en-US" baseline="-25000" dirty="0"/>
          </a:p>
        </p:txBody>
      </p:sp>
      <p:sp>
        <p:nvSpPr>
          <p:cNvPr id="4" name="Slide Number Placeholder 3"/>
          <p:cNvSpPr>
            <a:spLocks noGrp="1"/>
          </p:cNvSpPr>
          <p:nvPr>
            <p:ph type="sldNum" sz="quarter" idx="12"/>
          </p:nvPr>
        </p:nvSpPr>
        <p:spPr/>
        <p:txBody>
          <a:bodyPr/>
          <a:lstStyle/>
          <a:p>
            <a:fld id="{D3A1C050-F6FE-0E43-A9D0-F8EEADE3D1E4}" type="slidenum">
              <a:rPr lang="en-US" smtClean="0"/>
              <a:pPr/>
              <a:t>10</a:t>
            </a:fld>
            <a:endParaRPr lang="en-US"/>
          </a:p>
        </p:txBody>
      </p:sp>
      <p:pic>
        <p:nvPicPr>
          <p:cNvPr id="6" name="Picture 5" descr="ETHANOL_FINALCOMP (0;01;44;11).tif">
            <a:extLst>
              <a:ext uri="{FF2B5EF4-FFF2-40B4-BE49-F238E27FC236}">
                <a16:creationId xmlns:a16="http://schemas.microsoft.com/office/drawing/2014/main" id="{80F2820C-DBDE-C744-9D46-53236675E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742" y="435904"/>
            <a:ext cx="2976442" cy="1674249"/>
          </a:xfrm>
          <a:prstGeom prst="rect">
            <a:avLst/>
          </a:prstGeom>
        </p:spPr>
      </p:pic>
    </p:spTree>
    <p:extLst>
      <p:ext uri="{BB962C8B-B14F-4D97-AF65-F5344CB8AC3E}">
        <p14:creationId xmlns:p14="http://schemas.microsoft.com/office/powerpoint/2010/main" val="2933165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027"/>
            <a:ext cx="8229600" cy="1076345"/>
          </a:xfrm>
        </p:spPr>
        <p:txBody>
          <a:bodyPr>
            <a:noAutofit/>
          </a:bodyPr>
          <a:lstStyle/>
          <a:p>
            <a:pPr algn="ctr"/>
            <a:r>
              <a:rPr lang="en-US" sz="3600" b="0" dirty="0"/>
              <a:t>B. Your predictions about what the investigation tools will show</a:t>
            </a:r>
          </a:p>
        </p:txBody>
      </p:sp>
      <p:sp>
        <p:nvSpPr>
          <p:cNvPr id="5" name="Text Placeholder 4"/>
          <p:cNvSpPr>
            <a:spLocks noGrp="1"/>
          </p:cNvSpPr>
          <p:nvPr>
            <p:ph type="body" sz="half" idx="2"/>
          </p:nvPr>
        </p:nvSpPr>
        <p:spPr>
          <a:xfrm>
            <a:off x="283029" y="1264647"/>
            <a:ext cx="8403771" cy="1369702"/>
          </a:xfrm>
        </p:spPr>
        <p:txBody>
          <a:bodyPr>
            <a:normAutofit/>
          </a:bodyPr>
          <a:lstStyle/>
          <a:p>
            <a:r>
              <a:rPr lang="en-US" sz="2400" dirty="0"/>
              <a:t>Complete and discuss Part B of the Predictions and Planning Tool</a:t>
            </a:r>
          </a:p>
          <a:p>
            <a:r>
              <a:rPr lang="en-US" sz="2400" dirty="0"/>
              <a:t>Be sure you are following the rules of Matter Movement and Matter Change as you make your predictions!</a:t>
            </a:r>
          </a:p>
        </p:txBody>
      </p:sp>
      <p:sp>
        <p:nvSpPr>
          <p:cNvPr id="4" name="Slide Number Placeholder 3"/>
          <p:cNvSpPr>
            <a:spLocks noGrp="1"/>
          </p:cNvSpPr>
          <p:nvPr>
            <p:ph type="sldNum" sz="quarter" idx="12"/>
          </p:nvPr>
        </p:nvSpPr>
        <p:spPr/>
        <p:txBody>
          <a:bodyPr/>
          <a:lstStyle/>
          <a:p>
            <a:fld id="{D3A1C050-F6FE-0E43-A9D0-F8EEADE3D1E4}" type="slidenum">
              <a:rPr lang="en-US" smtClean="0"/>
              <a:pPr/>
              <a:t>11</a:t>
            </a:fld>
            <a:endParaRPr lang="en-US"/>
          </a:p>
        </p:txBody>
      </p:sp>
      <p:pic>
        <p:nvPicPr>
          <p:cNvPr id="3" name="Picture 2">
            <a:extLst>
              <a:ext uri="{FF2B5EF4-FFF2-40B4-BE49-F238E27FC236}">
                <a16:creationId xmlns:a16="http://schemas.microsoft.com/office/drawing/2014/main" id="{2973ED45-8BC6-E34A-98AF-CDE9FA7D7F65}"/>
              </a:ext>
            </a:extLst>
          </p:cNvPr>
          <p:cNvPicPr>
            <a:picLocks noChangeAspect="1"/>
          </p:cNvPicPr>
          <p:nvPr/>
        </p:nvPicPr>
        <p:blipFill>
          <a:blip r:embed="rId3"/>
          <a:srcRect/>
          <a:stretch/>
        </p:blipFill>
        <p:spPr>
          <a:xfrm>
            <a:off x="283029" y="2963920"/>
            <a:ext cx="8296759" cy="2043302"/>
          </a:xfrm>
          <a:prstGeom prst="rect">
            <a:avLst/>
          </a:prstGeom>
          <a:ln>
            <a:solidFill>
              <a:schemeClr val="tx1"/>
            </a:solidFill>
          </a:ln>
        </p:spPr>
      </p:pic>
    </p:spTree>
    <p:extLst>
      <p:ext uri="{BB962C8B-B14F-4D97-AF65-F5344CB8AC3E}">
        <p14:creationId xmlns:p14="http://schemas.microsoft.com/office/powerpoint/2010/main" val="152707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ideas with a partner</a:t>
            </a:r>
          </a:p>
        </p:txBody>
      </p:sp>
      <p:sp>
        <p:nvSpPr>
          <p:cNvPr id="3" name="Content Placeholder 2"/>
          <p:cNvSpPr>
            <a:spLocks noGrp="1"/>
          </p:cNvSpPr>
          <p:nvPr>
            <p:ph idx="1"/>
          </p:nvPr>
        </p:nvSpPr>
        <p:spPr/>
        <p:txBody>
          <a:bodyPr/>
          <a:lstStyle/>
          <a:p>
            <a:pPr marL="0" indent="0">
              <a:buNone/>
            </a:pPr>
            <a:r>
              <a:rPr lang="en-US" dirty="0"/>
              <a:t>Compare and contrast your Predictions and Planning with one another.</a:t>
            </a:r>
            <a:endParaRPr lang="en-US" altLang="zh-CN" dirty="0"/>
          </a:p>
          <a:p>
            <a:pPr marL="0" indent="0">
              <a:buNone/>
            </a:pPr>
            <a:endParaRPr lang="en-US" dirty="0"/>
          </a:p>
        </p:txBody>
      </p:sp>
      <p:sp>
        <p:nvSpPr>
          <p:cNvPr id="4" name="Slide Number Placeholder 3"/>
          <p:cNvSpPr>
            <a:spLocks noGrp="1"/>
          </p:cNvSpPr>
          <p:nvPr>
            <p:ph type="sldNum" sz="quarter" idx="12"/>
          </p:nvPr>
        </p:nvSpPr>
        <p:spPr/>
        <p:txBody>
          <a:bodyPr/>
          <a:lstStyle/>
          <a:p>
            <a:fld id="{D3A1C050-F6FE-0E43-A9D0-F8EEADE3D1E4}" type="slidenum">
              <a:rPr lang="en-US" smtClean="0"/>
              <a:pPr/>
              <a:t>12</a:t>
            </a:fld>
            <a:endParaRPr lang="en-US"/>
          </a:p>
        </p:txBody>
      </p:sp>
    </p:spTree>
    <p:extLst>
      <p:ext uri="{BB962C8B-B14F-4D97-AF65-F5344CB8AC3E}">
        <p14:creationId xmlns:p14="http://schemas.microsoft.com/office/powerpoint/2010/main" val="849004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for Later</a:t>
            </a:r>
          </a:p>
        </p:txBody>
      </p:sp>
      <p:sp>
        <p:nvSpPr>
          <p:cNvPr id="3" name="Content Placeholder 2"/>
          <p:cNvSpPr>
            <a:spLocks noGrp="1"/>
          </p:cNvSpPr>
          <p:nvPr>
            <p:ph idx="1"/>
          </p:nvPr>
        </p:nvSpPr>
        <p:spPr/>
        <p:txBody>
          <a:bodyPr/>
          <a:lstStyle/>
          <a:p>
            <a:r>
              <a:rPr lang="en-US" dirty="0"/>
              <a:t>Later, you will compare your ideas from today to the results of your investigation and </a:t>
            </a:r>
            <a:r>
              <a:rPr lang="en-US"/>
              <a:t>to scientific </a:t>
            </a:r>
            <a:r>
              <a:rPr lang="en-US" dirty="0"/>
              <a:t>explanations.</a:t>
            </a:r>
          </a:p>
          <a:p>
            <a:endParaRPr lang="en-US" dirty="0"/>
          </a:p>
        </p:txBody>
      </p:sp>
      <p:sp>
        <p:nvSpPr>
          <p:cNvPr id="4" name="Slide Number Placeholder 3">
            <a:extLst>
              <a:ext uri="{FF2B5EF4-FFF2-40B4-BE49-F238E27FC236}">
                <a16:creationId xmlns:a16="http://schemas.microsoft.com/office/drawing/2014/main" id="{E160AD8A-B3AA-4D17-B17D-DB85839E2145}"/>
              </a:ext>
            </a:extLst>
          </p:cNvPr>
          <p:cNvSpPr>
            <a:spLocks noGrp="1"/>
          </p:cNvSpPr>
          <p:nvPr>
            <p:ph type="sldNum" sz="quarter" idx="12"/>
          </p:nvPr>
        </p:nvSpPr>
        <p:spPr/>
        <p:txBody>
          <a:bodyPr/>
          <a:lstStyle/>
          <a:p>
            <a:fld id="{D3A1C050-F6FE-0E43-A9D0-F8EEADE3D1E4}" type="slidenum">
              <a:rPr lang="en-US" smtClean="0"/>
              <a:pPr/>
              <a:t>13</a:t>
            </a:fld>
            <a:endParaRPr lang="en-US"/>
          </a:p>
        </p:txBody>
      </p:sp>
    </p:spTree>
    <p:extLst>
      <p:ext uri="{BB962C8B-B14F-4D97-AF65-F5344CB8AC3E}">
        <p14:creationId xmlns:p14="http://schemas.microsoft.com/office/powerpoint/2010/main" val="2865214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normAutofit/>
          </a:bodyPr>
          <a:lstStyle/>
          <a:p>
            <a:r>
              <a:rPr lang="en-US" dirty="0">
                <a:latin typeface="Calibri" charset="0"/>
              </a:rPr>
              <a:t>Planning the investigation</a:t>
            </a:r>
          </a:p>
        </p:txBody>
      </p:sp>
      <p:sp>
        <p:nvSpPr>
          <p:cNvPr id="13314" name="Content Placeholder 2"/>
          <p:cNvSpPr>
            <a:spLocks noGrp="1"/>
          </p:cNvSpPr>
          <p:nvPr>
            <p:ph sz="half" idx="1"/>
          </p:nvPr>
        </p:nvSpPr>
        <p:spPr>
          <a:xfrm>
            <a:off x="474900" y="1600200"/>
            <a:ext cx="3017714" cy="4525963"/>
          </a:xfrm>
        </p:spPr>
        <p:txBody>
          <a:bodyPr/>
          <a:lstStyle/>
          <a:p>
            <a:r>
              <a:rPr lang="en-US" sz="3200" dirty="0">
                <a:latin typeface="Calibri" charset="0"/>
              </a:rPr>
              <a:t>How will you measure mass changes?</a:t>
            </a:r>
          </a:p>
          <a:p>
            <a:r>
              <a:rPr lang="en-US" sz="3200" dirty="0">
                <a:latin typeface="Calibri" charset="0"/>
              </a:rPr>
              <a:t>How will you observe changes in the color of BTB?</a:t>
            </a:r>
          </a:p>
        </p:txBody>
      </p:sp>
      <p:pic>
        <p:nvPicPr>
          <p:cNvPr id="13315" name="Picture 5" descr="03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20400" y="1852860"/>
            <a:ext cx="5045409" cy="3397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30AA10F-E73D-4FFA-B5A7-836A38646B3F}"/>
              </a:ext>
            </a:extLst>
          </p:cNvPr>
          <p:cNvSpPr>
            <a:spLocks noGrp="1"/>
          </p:cNvSpPr>
          <p:nvPr>
            <p:ph type="sldNum" sz="quarter" idx="12"/>
          </p:nvPr>
        </p:nvSpPr>
        <p:spPr/>
        <p:txBody>
          <a:bodyPr/>
          <a:lstStyle/>
          <a:p>
            <a:fld id="{D3A1C050-F6FE-0E43-A9D0-F8EEADE3D1E4}" type="slidenum">
              <a:rPr lang="en-US" smtClean="0"/>
              <a:pPr/>
              <a:t>14</a:t>
            </a:fld>
            <a:endParaRPr lang="en-US"/>
          </a:p>
        </p:txBody>
      </p:sp>
    </p:spTree>
    <p:extLst>
      <p:ext uri="{BB962C8B-B14F-4D97-AF65-F5344CB8AC3E}">
        <p14:creationId xmlns:p14="http://schemas.microsoft.com/office/powerpoint/2010/main" val="171248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F65DF6-CE3F-2C47-B2D4-AF49881A1E08}"/>
              </a:ext>
            </a:extLst>
          </p:cNvPr>
          <p:cNvPicPr>
            <a:picLocks noChangeAspect="1"/>
          </p:cNvPicPr>
          <p:nvPr/>
        </p:nvPicPr>
        <p:blipFill>
          <a:blip r:embed="rId3"/>
          <a:srcRect/>
          <a:stretch/>
        </p:blipFill>
        <p:spPr>
          <a:xfrm>
            <a:off x="202909" y="840905"/>
            <a:ext cx="8738181" cy="5176189"/>
          </a:xfrm>
          <a:prstGeom prst="rect">
            <a:avLst/>
          </a:prstGeom>
        </p:spPr>
      </p:pic>
      <p:sp>
        <p:nvSpPr>
          <p:cNvPr id="4" name="Title 3"/>
          <p:cNvSpPr>
            <a:spLocks noGrp="1"/>
          </p:cNvSpPr>
          <p:nvPr>
            <p:ph type="title"/>
          </p:nvPr>
        </p:nvSpPr>
        <p:spPr/>
        <p:txBody>
          <a:bodyPr/>
          <a:lstStyle/>
          <a:p>
            <a:r>
              <a:rPr lang="en-US" dirty="0"/>
              <a:t>Unit Map</a:t>
            </a:r>
          </a:p>
        </p:txBody>
      </p:sp>
      <p:sp>
        <p:nvSpPr>
          <p:cNvPr id="3" name="Slide Number Placeholder 2"/>
          <p:cNvSpPr>
            <a:spLocks noGrp="1"/>
          </p:cNvSpPr>
          <p:nvPr>
            <p:ph type="sldNum" sz="quarter" idx="12"/>
          </p:nvPr>
        </p:nvSpPr>
        <p:spPr/>
        <p:txBody>
          <a:bodyPr/>
          <a:lstStyle/>
          <a:p>
            <a:fld id="{D3A1C050-F6FE-0E43-A9D0-F8EEADE3D1E4}" type="slidenum">
              <a:rPr lang="en-US" smtClean="0"/>
              <a:pPr/>
              <a:t>2</a:t>
            </a:fld>
            <a:endParaRPr lang="en-US"/>
          </a:p>
        </p:txBody>
      </p:sp>
      <p:sp>
        <p:nvSpPr>
          <p:cNvPr id="7" name="Oval Callout 6"/>
          <p:cNvSpPr>
            <a:spLocks noChangeArrowheads="1"/>
          </p:cNvSpPr>
          <p:nvPr/>
        </p:nvSpPr>
        <p:spPr bwMode="auto">
          <a:xfrm>
            <a:off x="457200" y="1449602"/>
            <a:ext cx="924560" cy="924560"/>
          </a:xfrm>
          <a:prstGeom prst="wedgeEllipseCallout">
            <a:avLst>
              <a:gd name="adj1" fmla="val 88324"/>
              <a:gd name="adj2" fmla="val 21725"/>
            </a:avLst>
          </a:prstGeom>
          <a:solidFill>
            <a:schemeClr val="tx1">
              <a:lumMod val="65000"/>
              <a:lumOff val="35000"/>
            </a:schemeClr>
          </a:solidFill>
          <a:ln w="9525">
            <a:solidFill>
              <a:schemeClr val="tx1">
                <a:lumMod val="50000"/>
                <a:lumOff val="50000"/>
              </a:schemeClr>
            </a:solidFill>
            <a:miter lim="800000"/>
            <a:headEnd/>
            <a:tailEnd/>
          </a:ln>
          <a:effectLst>
            <a:outerShdw dist="23000" dir="5400000" rotWithShape="0">
              <a:srgbClr val="808080">
                <a:alpha val="34998"/>
              </a:srgbClr>
            </a:outerShdw>
          </a:effectLst>
        </p:spPr>
        <p:txBody>
          <a:bodyPr rot="0" vert="horz" wrap="square" lIns="91440" tIns="45720" rIns="91440" bIns="45720" anchor="ctr" anchorCtr="0" upright="1">
            <a:noAutofit/>
          </a:bodyPr>
          <a:lstStyle/>
          <a:p>
            <a:pPr marL="0" marR="0" algn="ctr">
              <a:spcBef>
                <a:spcPts val="0"/>
              </a:spcBef>
              <a:spcAft>
                <a:spcPts val="600"/>
              </a:spcAft>
            </a:pPr>
            <a:r>
              <a:rPr lang="en-US" sz="1100">
                <a:solidFill>
                  <a:srgbClr val="FFFFFF"/>
                </a:solidFill>
                <a:effectLst/>
                <a:latin typeface="Arial"/>
                <a:ea typeface="Times New Roman"/>
              </a:rPr>
              <a:t>You are here</a:t>
            </a:r>
            <a:endParaRPr lang="en-US" sz="1100">
              <a:effectLst/>
              <a:latin typeface="Arial"/>
              <a:ea typeface="Times New Roman"/>
            </a:endParaRPr>
          </a:p>
        </p:txBody>
      </p:sp>
    </p:spTree>
    <p:extLst>
      <p:ext uri="{BB962C8B-B14F-4D97-AF65-F5344CB8AC3E}">
        <p14:creationId xmlns:p14="http://schemas.microsoft.com/office/powerpoint/2010/main" val="817546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Mealworms video</a:t>
            </a:r>
          </a:p>
        </p:txBody>
      </p:sp>
      <p:sp>
        <p:nvSpPr>
          <p:cNvPr id="4" name="Slide Number Placeholder 3"/>
          <p:cNvSpPr>
            <a:spLocks noGrp="1"/>
          </p:cNvSpPr>
          <p:nvPr>
            <p:ph type="sldNum" sz="quarter" idx="12"/>
          </p:nvPr>
        </p:nvSpPr>
        <p:spPr/>
        <p:txBody>
          <a:bodyPr/>
          <a:lstStyle/>
          <a:p>
            <a:fld id="{D3A1C050-F6FE-0E43-A9D0-F8EEADE3D1E4}" type="slidenum">
              <a:rPr lang="en-US" smtClean="0"/>
              <a:pPr/>
              <a:t>3</a:t>
            </a:fld>
            <a:endParaRPr lang="en-US"/>
          </a:p>
        </p:txBody>
      </p:sp>
      <p:pic>
        <p:nvPicPr>
          <p:cNvPr id="4098" name="Picture 2">
            <a:hlinkClick r:id="rId3"/>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5278"/>
          <a:stretch/>
        </p:blipFill>
        <p:spPr bwMode="auto">
          <a:xfrm>
            <a:off x="457200" y="1643856"/>
            <a:ext cx="8229600" cy="43848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093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39396" y="2025035"/>
            <a:ext cx="5030185" cy="2719020"/>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3189" y="1872606"/>
            <a:ext cx="2579319" cy="3193443"/>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28662">
            <a:off x="5327601" y="1760819"/>
            <a:ext cx="3494249" cy="3722376"/>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1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81932" y="1952011"/>
            <a:ext cx="2034475" cy="562588"/>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Public\Documents\for JJ\Three Questions\three question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8387" y="228600"/>
            <a:ext cx="4467225" cy="5302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29"/>
          <p:cNvSpPr>
            <a:spLocks noChangeArrowheads="1"/>
          </p:cNvSpPr>
          <p:nvPr/>
        </p:nvSpPr>
        <p:spPr bwMode="auto">
          <a:xfrm>
            <a:off x="152400" y="1524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 Box 42"/>
          <p:cNvSpPr txBox="1"/>
          <p:nvPr/>
        </p:nvSpPr>
        <p:spPr>
          <a:xfrm>
            <a:off x="2941103" y="2481831"/>
            <a:ext cx="2772492" cy="15758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400" b="1" dirty="0">
                <a:solidFill>
                  <a:srgbClr val="000000"/>
                </a:solidFill>
                <a:effectLst/>
                <a:latin typeface="+mj-lt"/>
                <a:ea typeface="Times New Roman"/>
                <a:cs typeface="Arial" pitchFamily="34" charset="0"/>
              </a:rPr>
              <a:t>Rules to Follow</a:t>
            </a:r>
            <a:endParaRPr lang="en-US" sz="1400" dirty="0">
              <a:effectLst/>
              <a:latin typeface="+mj-lt"/>
              <a:ea typeface="Calibri"/>
              <a:cs typeface="Arial" pitchFamily="34" charset="0"/>
            </a:endParaRPr>
          </a:p>
          <a:p>
            <a:pPr marL="0" marR="0">
              <a:lnSpc>
                <a:spcPct val="115000"/>
              </a:lnSpc>
              <a:spcBef>
                <a:spcPts val="0"/>
              </a:spcBef>
              <a:spcAft>
                <a:spcPts val="300"/>
              </a:spcAft>
            </a:pPr>
            <a:r>
              <a:rPr lang="en-US" sz="1100" dirty="0">
                <a:solidFill>
                  <a:srgbClr val="000000"/>
                </a:solidFill>
                <a:effectLst/>
                <a:latin typeface="+mj-lt"/>
                <a:ea typeface="Times New Roman"/>
                <a:cs typeface="Arial" pitchFamily="34" charset="0"/>
              </a:rPr>
              <a:t>All materials (solids, liquids, and gases) are made of atoms that are bonded together in molecules.</a:t>
            </a:r>
            <a:endParaRPr lang="en-US" sz="1100" dirty="0">
              <a:effectLst/>
              <a:latin typeface="+mj-lt"/>
              <a:ea typeface="Calibri"/>
              <a:cs typeface="Arial" pitchFamily="34" charset="0"/>
            </a:endParaRPr>
          </a:p>
          <a:p>
            <a:pPr marL="0" marR="0">
              <a:lnSpc>
                <a:spcPct val="115000"/>
              </a:lnSpc>
              <a:spcBef>
                <a:spcPts val="0"/>
              </a:spcBef>
              <a:spcAft>
                <a:spcPts val="300"/>
              </a:spcAft>
            </a:pPr>
            <a:r>
              <a:rPr lang="en-US" sz="1100" b="1" dirty="0">
                <a:solidFill>
                  <a:srgbClr val="000000"/>
                </a:solidFill>
                <a:effectLst/>
                <a:latin typeface="+mj-lt"/>
                <a:ea typeface="Times New Roman"/>
                <a:cs typeface="Arial" pitchFamily="34" charset="0"/>
              </a:rPr>
              <a:t>Scale</a:t>
            </a:r>
            <a:r>
              <a:rPr lang="en-US" sz="1100" dirty="0">
                <a:solidFill>
                  <a:srgbClr val="000000"/>
                </a:solidFill>
                <a:effectLst/>
                <a:latin typeface="+mj-lt"/>
                <a:ea typeface="Times New Roman"/>
                <a:cs typeface="Arial" pitchFamily="34" charset="0"/>
              </a:rPr>
              <a:t>: The movement question can be answered at the atomic-molecular, cellular, or macroscopic scale.</a:t>
            </a:r>
            <a:endParaRPr lang="en-US" sz="1100" dirty="0">
              <a:effectLst/>
              <a:latin typeface="+mj-lt"/>
              <a:ea typeface="Calibri"/>
              <a:cs typeface="Arial" pitchFamily="34" charset="0"/>
            </a:endParaRPr>
          </a:p>
        </p:txBody>
      </p:sp>
      <p:sp>
        <p:nvSpPr>
          <p:cNvPr id="14" name="Text Box 8"/>
          <p:cNvSpPr txBox="1"/>
          <p:nvPr/>
        </p:nvSpPr>
        <p:spPr>
          <a:xfrm>
            <a:off x="730211" y="2514600"/>
            <a:ext cx="1927255" cy="190646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400" b="1" dirty="0">
                <a:solidFill>
                  <a:srgbClr val="000000"/>
                </a:solidFill>
                <a:effectLst/>
                <a:latin typeface="+mj-lt"/>
                <a:ea typeface="Times New Roman"/>
                <a:cs typeface="Times New Roman"/>
              </a:rPr>
              <a:t>Question</a:t>
            </a:r>
            <a:endParaRPr lang="en-US" sz="1400" dirty="0">
              <a:effectLst/>
              <a:latin typeface="+mj-lt"/>
              <a:ea typeface="Calibri"/>
              <a:cs typeface="Times New Roman"/>
            </a:endParaRPr>
          </a:p>
          <a:p>
            <a:pPr marL="0" marR="0" algn="ctr">
              <a:lnSpc>
                <a:spcPct val="115000"/>
              </a:lnSpc>
              <a:spcBef>
                <a:spcPts val="0"/>
              </a:spcBef>
              <a:spcAft>
                <a:spcPts val="300"/>
              </a:spcAft>
            </a:pPr>
            <a:r>
              <a:rPr lang="en-US" sz="1200" dirty="0">
                <a:solidFill>
                  <a:srgbClr val="000000"/>
                </a:solidFill>
                <a:effectLst/>
                <a:latin typeface="+mj-lt"/>
                <a:ea typeface="Times New Roman"/>
                <a:cs typeface="Times New Roman"/>
              </a:rPr>
              <a:t>Where are molecules moving?</a:t>
            </a:r>
            <a:endParaRPr lang="en-US" sz="1200" dirty="0">
              <a:effectLst/>
              <a:latin typeface="+mj-lt"/>
              <a:ea typeface="Calibri"/>
              <a:cs typeface="Times New Roman"/>
            </a:endParaRPr>
          </a:p>
          <a:p>
            <a:pPr marL="228600" marR="0">
              <a:lnSpc>
                <a:spcPct val="115000"/>
              </a:lnSpc>
              <a:spcBef>
                <a:spcPts val="0"/>
              </a:spcBef>
              <a:spcAft>
                <a:spcPts val="300"/>
              </a:spcAft>
            </a:pPr>
            <a:r>
              <a:rPr lang="en-US" sz="1100" dirty="0">
                <a:solidFill>
                  <a:srgbClr val="000000"/>
                </a:solidFill>
                <a:effectLst/>
                <a:latin typeface="+mj-lt"/>
                <a:ea typeface="Times New Roman"/>
                <a:cs typeface="Times New Roman"/>
              </a:rPr>
              <a:t>How do molecules move to the location of the chemical change? </a:t>
            </a:r>
            <a:endParaRPr lang="en-US" sz="1100" dirty="0">
              <a:effectLst/>
              <a:latin typeface="+mj-lt"/>
              <a:ea typeface="Calibri"/>
              <a:cs typeface="Times New Roman"/>
            </a:endParaRPr>
          </a:p>
          <a:p>
            <a:pPr marL="0" marR="0">
              <a:lnSpc>
                <a:spcPct val="115000"/>
              </a:lnSpc>
              <a:spcBef>
                <a:spcPts val="0"/>
              </a:spcBef>
              <a:spcAft>
                <a:spcPts val="300"/>
              </a:spcAft>
            </a:pPr>
            <a:r>
              <a:rPr lang="en-US" sz="1100" dirty="0">
                <a:solidFill>
                  <a:srgbClr val="000000"/>
                </a:solidFill>
                <a:effectLst/>
                <a:latin typeface="+mj-lt"/>
                <a:ea typeface="Times New Roman"/>
                <a:cs typeface="Times New Roman"/>
              </a:rPr>
              <a:t>How do molecules move away from the location of the chemical change?</a:t>
            </a:r>
            <a:endParaRPr lang="en-US" sz="1100" dirty="0">
              <a:effectLst/>
              <a:latin typeface="+mj-lt"/>
              <a:ea typeface="Calibri"/>
              <a:cs typeface="Times New Roman"/>
            </a:endParaRPr>
          </a:p>
        </p:txBody>
      </p:sp>
      <p:sp>
        <p:nvSpPr>
          <p:cNvPr id="15" name="Text Box 9"/>
          <p:cNvSpPr txBox="1"/>
          <p:nvPr/>
        </p:nvSpPr>
        <p:spPr>
          <a:xfrm>
            <a:off x="5867400" y="2481831"/>
            <a:ext cx="2819400" cy="16515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400" b="1" dirty="0">
                <a:solidFill>
                  <a:srgbClr val="000000"/>
                </a:solidFill>
                <a:effectLst/>
                <a:latin typeface="+mj-lt"/>
                <a:ea typeface="Times New Roman"/>
                <a:cs typeface="Arial" pitchFamily="34" charset="0"/>
              </a:rPr>
              <a:t>Evidence We </a:t>
            </a:r>
            <a:br>
              <a:rPr lang="en-US" sz="1400" b="1" dirty="0">
                <a:solidFill>
                  <a:srgbClr val="000000"/>
                </a:solidFill>
                <a:effectLst/>
                <a:latin typeface="+mj-lt"/>
                <a:ea typeface="Times New Roman"/>
                <a:cs typeface="Arial" pitchFamily="34" charset="0"/>
              </a:rPr>
            </a:br>
            <a:r>
              <a:rPr lang="en-US" sz="1400" b="1" dirty="0">
                <a:solidFill>
                  <a:srgbClr val="000000"/>
                </a:solidFill>
                <a:effectLst/>
                <a:latin typeface="+mj-lt"/>
                <a:ea typeface="Times New Roman"/>
                <a:cs typeface="Arial" pitchFamily="34" charset="0"/>
              </a:rPr>
              <a:t>Can Observe</a:t>
            </a:r>
            <a:endParaRPr lang="en-US" sz="1400" dirty="0">
              <a:effectLst/>
              <a:latin typeface="+mj-lt"/>
              <a:ea typeface="Calibri"/>
              <a:cs typeface="Arial" pitchFamily="34" charset="0"/>
            </a:endParaRPr>
          </a:p>
          <a:p>
            <a:pPr marL="0" marR="0">
              <a:lnSpc>
                <a:spcPct val="115000"/>
              </a:lnSpc>
              <a:spcBef>
                <a:spcPts val="0"/>
              </a:spcBef>
              <a:spcAft>
                <a:spcPts val="300"/>
              </a:spcAft>
            </a:pPr>
            <a:r>
              <a:rPr lang="en-US" sz="1100" dirty="0">
                <a:solidFill>
                  <a:srgbClr val="000000"/>
                </a:solidFill>
                <a:effectLst/>
                <a:latin typeface="+mj-lt"/>
                <a:ea typeface="Times New Roman"/>
                <a:cs typeface="Arial" pitchFamily="34" charset="0"/>
              </a:rPr>
              <a:t>Moving solids, liquids, and gases are made of moving molecules.</a:t>
            </a:r>
            <a:endParaRPr lang="en-US" sz="1100" dirty="0">
              <a:effectLst/>
              <a:latin typeface="+mj-lt"/>
              <a:ea typeface="Calibri"/>
              <a:cs typeface="Arial" pitchFamily="34" charset="0"/>
            </a:endParaRPr>
          </a:p>
          <a:p>
            <a:pPr marL="0" marR="0">
              <a:lnSpc>
                <a:spcPct val="115000"/>
              </a:lnSpc>
              <a:spcBef>
                <a:spcPts val="0"/>
              </a:spcBef>
              <a:spcAft>
                <a:spcPts val="300"/>
              </a:spcAft>
            </a:pPr>
            <a:r>
              <a:rPr lang="en-US" sz="1100" dirty="0">
                <a:solidFill>
                  <a:srgbClr val="000000"/>
                </a:solidFill>
                <a:effectLst/>
                <a:latin typeface="+mj-lt"/>
                <a:ea typeface="Times New Roman"/>
                <a:cs typeface="Arial" pitchFamily="34" charset="0"/>
              </a:rPr>
              <a:t>A change in mass shows that molecules are moving.</a:t>
            </a:r>
            <a:endParaRPr lang="en-US" sz="1100" dirty="0">
              <a:effectLst/>
              <a:latin typeface="+mj-lt"/>
              <a:ea typeface="Calibri"/>
              <a:cs typeface="Arial" pitchFamily="34" charset="0"/>
            </a:endParaRPr>
          </a:p>
        </p:txBody>
      </p:sp>
      <p:pic>
        <p:nvPicPr>
          <p:cNvPr id="40"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127" y="3352800"/>
            <a:ext cx="406472" cy="412117"/>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3889" y="3927320"/>
            <a:ext cx="406474" cy="412117"/>
          </a:xfrm>
          <a:prstGeom prst="rect">
            <a:avLst/>
          </a:prstGeom>
          <a:noFill/>
          <a:extLst>
            <a:ext uri="{909E8E84-426E-40dd-AFC4-6F175D3DCCD1}">
              <a14:hiddenFill xmlns="" xmlns:a14="http://schemas.microsoft.com/office/drawing/2010/main">
                <a:solidFill>
                  <a:srgbClr val="FFFFFF"/>
                </a:solidFill>
              </a14:hiddenFill>
            </a:ext>
          </a:extLst>
        </p:spPr>
      </p:pic>
      <p:sp>
        <p:nvSpPr>
          <p:cNvPr id="43" name="Rectangle 40"/>
          <p:cNvSpPr>
            <a:spLocks noChangeArrowheads="1"/>
          </p:cNvSpPr>
          <p:nvPr/>
        </p:nvSpPr>
        <p:spPr bwMode="auto">
          <a:xfrm>
            <a:off x="228600" y="1109225"/>
            <a:ext cx="86868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Answer each of the questions (numbered 1-4) below to explain how matter and energy move and change in a system.  Note that matter movement is addressed at both the beginning (1) and end (4) of your explanation.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E05E251D-1671-4F83-BAA5-A446B5CB6637}"/>
              </a:ext>
            </a:extLst>
          </p:cNvPr>
          <p:cNvSpPr>
            <a:spLocks noGrp="1"/>
          </p:cNvSpPr>
          <p:nvPr>
            <p:ph type="sldNum" sz="quarter" idx="12"/>
          </p:nvPr>
        </p:nvSpPr>
        <p:spPr/>
        <p:txBody>
          <a:bodyPr/>
          <a:lstStyle/>
          <a:p>
            <a:fld id="{30F9FBFB-AE27-4D39-90A6-112D33A99DEC}"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1498930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39396" y="2025035"/>
            <a:ext cx="5030185" cy="2719020"/>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3189" y="1872606"/>
            <a:ext cx="2579319" cy="3193443"/>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28662">
            <a:off x="5327601" y="1760819"/>
            <a:ext cx="3494249" cy="372237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1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81932" y="1952011"/>
            <a:ext cx="2034475" cy="56258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Box 16"/>
          <p:cNvSpPr txBox="1"/>
          <p:nvPr/>
        </p:nvSpPr>
        <p:spPr>
          <a:xfrm>
            <a:off x="5867400" y="2362199"/>
            <a:ext cx="2895599" cy="240280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400" b="1" dirty="0">
                <a:effectLst/>
                <a:latin typeface="+mj-lt"/>
                <a:ea typeface="Times New Roman"/>
                <a:cs typeface="Arial" pitchFamily="34" charset="0"/>
              </a:rPr>
              <a:t>Evidence We </a:t>
            </a:r>
            <a:br>
              <a:rPr lang="en-US" sz="1400" b="1" dirty="0">
                <a:effectLst/>
                <a:latin typeface="+mj-lt"/>
                <a:ea typeface="Times New Roman"/>
                <a:cs typeface="Arial" pitchFamily="34" charset="0"/>
              </a:rPr>
            </a:br>
            <a:r>
              <a:rPr lang="en-US" sz="1400" b="1" dirty="0">
                <a:effectLst/>
                <a:latin typeface="+mj-lt"/>
                <a:ea typeface="Times New Roman"/>
                <a:cs typeface="Arial" pitchFamily="34" charset="0"/>
              </a:rPr>
              <a:t>Can Observe</a:t>
            </a:r>
            <a:endParaRPr lang="en-US" sz="1400" dirty="0">
              <a:effectLst/>
              <a:latin typeface="+mj-lt"/>
              <a:ea typeface="Calibri"/>
              <a:cs typeface="Arial" pitchFamily="34" charset="0"/>
            </a:endParaRPr>
          </a:p>
          <a:p>
            <a:pPr marL="0" marR="0">
              <a:lnSpc>
                <a:spcPct val="115000"/>
              </a:lnSpc>
              <a:spcBef>
                <a:spcPts val="0"/>
              </a:spcBef>
              <a:spcAft>
                <a:spcPts val="300"/>
              </a:spcAft>
            </a:pPr>
            <a:r>
              <a:rPr lang="en-US" sz="1100" dirty="0">
                <a:effectLst/>
                <a:latin typeface="+mj-lt"/>
                <a:ea typeface="Times New Roman"/>
                <a:cs typeface="Arial" pitchFamily="34" charset="0"/>
              </a:rPr>
              <a:t>BTB can indicate CO</a:t>
            </a:r>
            <a:r>
              <a:rPr lang="en-US" sz="1100" baseline="-25000" dirty="0">
                <a:effectLst/>
                <a:latin typeface="+mj-lt"/>
                <a:ea typeface="Times New Roman"/>
                <a:cs typeface="Arial" pitchFamily="34" charset="0"/>
              </a:rPr>
              <a:t>2</a:t>
            </a:r>
            <a:r>
              <a:rPr lang="en-US" sz="1100" dirty="0">
                <a:effectLst/>
                <a:latin typeface="+mj-lt"/>
                <a:ea typeface="Times New Roman"/>
                <a:cs typeface="Arial" pitchFamily="34" charset="0"/>
              </a:rPr>
              <a:t> in the air.</a:t>
            </a:r>
            <a:endParaRPr lang="en-US" sz="1100" dirty="0">
              <a:effectLst/>
              <a:latin typeface="+mj-lt"/>
              <a:ea typeface="Calibri"/>
              <a:cs typeface="Arial" pitchFamily="34" charset="0"/>
            </a:endParaRPr>
          </a:p>
          <a:p>
            <a:pPr marL="0" marR="0">
              <a:lnSpc>
                <a:spcPct val="115000"/>
              </a:lnSpc>
              <a:spcBef>
                <a:spcPts val="0"/>
              </a:spcBef>
            </a:pPr>
            <a:r>
              <a:rPr lang="en-US" sz="1100" dirty="0">
                <a:effectLst/>
                <a:latin typeface="+mj-lt"/>
                <a:ea typeface="Times New Roman"/>
                <a:cs typeface="Arial" pitchFamily="34" charset="0"/>
              </a:rPr>
              <a:t>Organic materials are made up of molecules containing carbon atoms:</a:t>
            </a:r>
            <a:endParaRPr lang="en-US" sz="1100" dirty="0">
              <a:effectLst/>
              <a:latin typeface="+mj-lt"/>
              <a:ea typeface="Calibri"/>
              <a:cs typeface="Arial" pitchFamily="34" charset="0"/>
            </a:endParaRPr>
          </a:p>
          <a:p>
            <a:pPr marL="228600" marR="0" lvl="0">
              <a:lnSpc>
                <a:spcPct val="115000"/>
              </a:lnSpc>
              <a:spcBef>
                <a:spcPts val="0"/>
              </a:spcBef>
              <a:buSzPts val="1000"/>
            </a:pPr>
            <a:r>
              <a:rPr lang="en-US" sz="1100" dirty="0">
                <a:effectLst/>
                <a:latin typeface="+mj-lt"/>
                <a:ea typeface="Times New Roman"/>
                <a:cs typeface="Arial" pitchFamily="34" charset="0"/>
              </a:rPr>
              <a:t>• fuels</a:t>
            </a:r>
            <a:r>
              <a:rPr lang="en-US" sz="1100" dirty="0">
                <a:latin typeface="+mj-lt"/>
                <a:ea typeface="Times New Roman"/>
                <a:cs typeface="Arial" pitchFamily="34" charset="0"/>
              </a:rPr>
              <a:t>	</a:t>
            </a:r>
            <a:r>
              <a:rPr lang="en-US" sz="1100" dirty="0">
                <a:effectLst/>
                <a:latin typeface="+mj-lt"/>
                <a:ea typeface="Times New Roman"/>
                <a:cs typeface="Arial" pitchFamily="34" charset="0"/>
              </a:rPr>
              <a:t>• foods</a:t>
            </a:r>
            <a:endParaRPr lang="en-US" sz="1100" dirty="0">
              <a:effectLst/>
              <a:latin typeface="+mj-lt"/>
              <a:ea typeface="Calibri"/>
              <a:cs typeface="Arial" pitchFamily="34" charset="0"/>
            </a:endParaRPr>
          </a:p>
          <a:p>
            <a:pPr marL="228600" marR="0" lvl="0">
              <a:lnSpc>
                <a:spcPct val="115000"/>
              </a:lnSpc>
              <a:spcBef>
                <a:spcPts val="0"/>
              </a:spcBef>
              <a:buSzPts val="1000"/>
            </a:pPr>
            <a:r>
              <a:rPr lang="en-US" sz="1100" dirty="0">
                <a:effectLst/>
                <a:latin typeface="+mj-lt"/>
                <a:ea typeface="Times New Roman"/>
                <a:cs typeface="Arial" pitchFamily="34" charset="0"/>
              </a:rPr>
              <a:t>• living and dead plants and animals</a:t>
            </a:r>
          </a:p>
          <a:p>
            <a:pPr marL="228600" marR="0" lvl="0">
              <a:lnSpc>
                <a:spcPct val="115000"/>
              </a:lnSpc>
              <a:spcBef>
                <a:spcPts val="0"/>
              </a:spcBef>
              <a:buSzPct val="100000"/>
            </a:pPr>
            <a:r>
              <a:rPr lang="en-US" sz="1100" dirty="0">
                <a:ea typeface="Times New Roman"/>
                <a:cs typeface="Arial" pitchFamily="34" charset="0"/>
              </a:rPr>
              <a:t>• </a:t>
            </a:r>
            <a:r>
              <a:rPr lang="en-US" sz="1100" dirty="0">
                <a:effectLst/>
                <a:latin typeface="+mj-lt"/>
                <a:ea typeface="Times New Roman"/>
                <a:cs typeface="Arial" pitchFamily="34" charset="0"/>
              </a:rPr>
              <a:t>decomposers</a:t>
            </a:r>
            <a:endParaRPr lang="en-US" sz="1100" dirty="0">
              <a:effectLst/>
              <a:latin typeface="+mj-lt"/>
              <a:ea typeface="Calibri"/>
              <a:cs typeface="Arial" pitchFamily="34" charset="0"/>
            </a:endParaRPr>
          </a:p>
        </p:txBody>
      </p:sp>
      <p:sp>
        <p:nvSpPr>
          <p:cNvPr id="16" name="Text Box 14"/>
          <p:cNvSpPr txBox="1"/>
          <p:nvPr/>
        </p:nvSpPr>
        <p:spPr>
          <a:xfrm>
            <a:off x="685800" y="2514599"/>
            <a:ext cx="2044072" cy="195275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400" b="1" dirty="0">
                <a:solidFill>
                  <a:srgbClr val="000000"/>
                </a:solidFill>
                <a:effectLst/>
                <a:latin typeface="+mj-lt"/>
                <a:ea typeface="Times New Roman"/>
                <a:cs typeface="Arial" pitchFamily="34" charset="0"/>
              </a:rPr>
              <a:t>Question</a:t>
            </a:r>
            <a:endParaRPr lang="en-US" sz="1400" dirty="0">
              <a:effectLst/>
              <a:latin typeface="+mj-lt"/>
              <a:ea typeface="Calibri"/>
              <a:cs typeface="Arial" pitchFamily="34" charset="0"/>
            </a:endParaRPr>
          </a:p>
          <a:p>
            <a:pPr marL="0" marR="0" algn="ctr">
              <a:lnSpc>
                <a:spcPct val="115000"/>
              </a:lnSpc>
              <a:spcBef>
                <a:spcPts val="0"/>
              </a:spcBef>
              <a:spcAft>
                <a:spcPts val="300"/>
              </a:spcAft>
            </a:pPr>
            <a:r>
              <a:rPr lang="en-US" sz="1200" dirty="0">
                <a:solidFill>
                  <a:srgbClr val="000000"/>
                </a:solidFill>
                <a:effectLst/>
                <a:latin typeface="+mj-lt"/>
                <a:ea typeface="Times New Roman"/>
                <a:cs typeface="Arial" pitchFamily="34" charset="0"/>
              </a:rPr>
              <a:t>How are atoms in molecules being rearranged into </a:t>
            </a:r>
            <a:br>
              <a:rPr lang="en-US" sz="1200" dirty="0">
                <a:solidFill>
                  <a:srgbClr val="000000"/>
                </a:solidFill>
                <a:effectLst/>
                <a:latin typeface="+mj-lt"/>
                <a:ea typeface="Times New Roman"/>
                <a:cs typeface="Arial" pitchFamily="34" charset="0"/>
              </a:rPr>
            </a:br>
            <a:r>
              <a:rPr lang="en-US" sz="1200" dirty="0">
                <a:solidFill>
                  <a:srgbClr val="000000"/>
                </a:solidFill>
                <a:effectLst/>
                <a:latin typeface="+mj-lt"/>
                <a:ea typeface="Times New Roman"/>
                <a:cs typeface="Arial" pitchFamily="34" charset="0"/>
              </a:rPr>
              <a:t>different molecules?</a:t>
            </a:r>
            <a:endParaRPr lang="en-US" sz="1200" dirty="0">
              <a:effectLst/>
              <a:latin typeface="+mj-lt"/>
              <a:ea typeface="Calibri"/>
              <a:cs typeface="Arial" pitchFamily="34" charset="0"/>
            </a:endParaRPr>
          </a:p>
          <a:p>
            <a:pPr marL="228600" marR="0" indent="228600">
              <a:lnSpc>
                <a:spcPct val="115000"/>
              </a:lnSpc>
              <a:spcBef>
                <a:spcPts val="0"/>
              </a:spcBef>
              <a:spcAft>
                <a:spcPts val="300"/>
              </a:spcAft>
            </a:pPr>
            <a:r>
              <a:rPr lang="en-US" sz="1100" dirty="0">
                <a:solidFill>
                  <a:srgbClr val="000000"/>
                </a:solidFill>
                <a:effectLst/>
                <a:latin typeface="+mj-lt"/>
                <a:ea typeface="Times New Roman"/>
                <a:cs typeface="Arial" pitchFamily="34" charset="0"/>
              </a:rPr>
              <a:t>What molecules are carbon atoms in before and after the chemical change?</a:t>
            </a:r>
            <a:endParaRPr lang="en-US" sz="1100" dirty="0">
              <a:effectLst/>
              <a:latin typeface="+mj-lt"/>
              <a:ea typeface="Calibri"/>
              <a:cs typeface="Arial" pitchFamily="34" charset="0"/>
            </a:endParaRPr>
          </a:p>
          <a:p>
            <a:pPr marL="0" marR="0">
              <a:lnSpc>
                <a:spcPct val="115000"/>
              </a:lnSpc>
              <a:spcBef>
                <a:spcPts val="0"/>
              </a:spcBef>
              <a:spcAft>
                <a:spcPts val="300"/>
              </a:spcAft>
            </a:pPr>
            <a:r>
              <a:rPr lang="en-US" sz="1100" dirty="0">
                <a:solidFill>
                  <a:srgbClr val="000000"/>
                </a:solidFill>
                <a:effectLst/>
                <a:latin typeface="+mj-lt"/>
                <a:ea typeface="Times New Roman"/>
                <a:cs typeface="Arial" pitchFamily="34" charset="0"/>
              </a:rPr>
              <a:t>What other molecules are involved?</a:t>
            </a:r>
            <a:endParaRPr lang="en-US" sz="1100" dirty="0">
              <a:effectLst/>
              <a:latin typeface="+mj-lt"/>
              <a:ea typeface="Calibri"/>
              <a:cs typeface="Arial" pitchFamily="34" charset="0"/>
            </a:endParaRPr>
          </a:p>
        </p:txBody>
      </p:sp>
      <p:pic>
        <p:nvPicPr>
          <p:cNvPr id="17"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670" y="2841901"/>
            <a:ext cx="405845" cy="41148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 Box 10"/>
          <p:cNvSpPr txBox="1"/>
          <p:nvPr/>
        </p:nvSpPr>
        <p:spPr>
          <a:xfrm>
            <a:off x="2942508" y="2438400"/>
            <a:ext cx="2772492" cy="154652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400" b="1" dirty="0">
                <a:effectLst/>
                <a:latin typeface="+mj-lt"/>
                <a:ea typeface="Times New Roman"/>
                <a:cs typeface="Arial" pitchFamily="34" charset="0"/>
              </a:rPr>
              <a:t>Rules to Follow</a:t>
            </a:r>
            <a:endParaRPr lang="en-US" sz="1400" dirty="0">
              <a:effectLst/>
              <a:latin typeface="+mj-lt"/>
              <a:ea typeface="Calibri"/>
              <a:cs typeface="Arial" pitchFamily="34" charset="0"/>
            </a:endParaRPr>
          </a:p>
          <a:p>
            <a:pPr marR="0">
              <a:lnSpc>
                <a:spcPct val="115000"/>
              </a:lnSpc>
              <a:spcBef>
                <a:spcPts val="0"/>
              </a:spcBef>
              <a:spcAft>
                <a:spcPts val="300"/>
              </a:spcAft>
            </a:pPr>
            <a:r>
              <a:rPr lang="en-US" sz="1100" b="1" dirty="0">
                <a:effectLst/>
                <a:latin typeface="+mj-lt"/>
                <a:ea typeface="Times New Roman"/>
                <a:cs typeface="Arial" pitchFamily="34" charset="0"/>
              </a:rPr>
              <a:t>Atoms last forever</a:t>
            </a:r>
            <a:r>
              <a:rPr lang="en-US" sz="1100" dirty="0">
                <a:effectLst/>
                <a:latin typeface="+mj-lt"/>
                <a:ea typeface="Times New Roman"/>
                <a:cs typeface="Arial" pitchFamily="34" charset="0"/>
              </a:rPr>
              <a:t> in combustion and living systems.</a:t>
            </a:r>
            <a:endParaRPr lang="en-US" sz="1100" dirty="0">
              <a:effectLst/>
              <a:latin typeface="+mj-lt"/>
              <a:ea typeface="Calibri"/>
              <a:cs typeface="Arial" pitchFamily="34" charset="0"/>
            </a:endParaRPr>
          </a:p>
          <a:p>
            <a:pPr marR="0">
              <a:lnSpc>
                <a:spcPct val="115000"/>
              </a:lnSpc>
              <a:spcBef>
                <a:spcPts val="0"/>
              </a:spcBef>
              <a:spcAft>
                <a:spcPts val="300"/>
              </a:spcAft>
            </a:pPr>
            <a:r>
              <a:rPr lang="en-US" sz="1100" b="1" dirty="0">
                <a:effectLst/>
                <a:latin typeface="+mj-lt"/>
                <a:ea typeface="Times New Roman"/>
                <a:cs typeface="Arial" pitchFamily="34" charset="0"/>
              </a:rPr>
              <a:t>Atoms can be rearranged </a:t>
            </a:r>
            <a:r>
              <a:rPr lang="en-US" sz="1100" dirty="0">
                <a:effectLst/>
                <a:latin typeface="+mj-lt"/>
                <a:ea typeface="Times New Roman"/>
                <a:cs typeface="Arial" pitchFamily="34" charset="0"/>
              </a:rPr>
              <a:t>to make new molecules, but not created or destroyed.</a:t>
            </a:r>
            <a:endParaRPr lang="en-US" sz="1100" dirty="0">
              <a:effectLst/>
              <a:latin typeface="+mj-lt"/>
              <a:ea typeface="Calibri"/>
              <a:cs typeface="Arial" pitchFamily="34" charset="0"/>
            </a:endParaRPr>
          </a:p>
          <a:p>
            <a:pPr marR="0">
              <a:lnSpc>
                <a:spcPct val="115000"/>
              </a:lnSpc>
              <a:spcBef>
                <a:spcPts val="0"/>
              </a:spcBef>
              <a:spcAft>
                <a:spcPts val="300"/>
              </a:spcAft>
            </a:pPr>
            <a:r>
              <a:rPr lang="en-US" sz="1100" dirty="0">
                <a:effectLst/>
                <a:latin typeface="+mj-lt"/>
                <a:ea typeface="Times New Roman"/>
                <a:cs typeface="Arial" pitchFamily="34" charset="0"/>
              </a:rPr>
              <a:t>Carbon atoms are bound to other atoms in molecules.</a:t>
            </a:r>
            <a:endParaRPr lang="en-US" sz="1100" dirty="0">
              <a:effectLst/>
              <a:latin typeface="+mj-lt"/>
              <a:ea typeface="Calibri"/>
              <a:cs typeface="Arial" pitchFamily="34" charset="0"/>
            </a:endParaRPr>
          </a:p>
          <a:p>
            <a:pPr marL="0" marR="0">
              <a:lnSpc>
                <a:spcPct val="115000"/>
              </a:lnSpc>
              <a:spcBef>
                <a:spcPts val="0"/>
              </a:spcBef>
              <a:spcAft>
                <a:spcPts val="300"/>
              </a:spcAft>
            </a:pPr>
            <a:r>
              <a:rPr lang="en-US" sz="1100" b="1" dirty="0">
                <a:effectLst/>
                <a:latin typeface="+mj-lt"/>
                <a:ea typeface="Times New Roman"/>
                <a:cs typeface="Arial" pitchFamily="34" charset="0"/>
              </a:rPr>
              <a:t>Scale</a:t>
            </a:r>
            <a:r>
              <a:rPr lang="en-US" sz="1100" dirty="0">
                <a:effectLst/>
                <a:latin typeface="+mj-lt"/>
                <a:ea typeface="Times New Roman"/>
                <a:cs typeface="Arial" pitchFamily="34" charset="0"/>
              </a:rPr>
              <a:t>: The chemical change question is always answered at the atomic-molecular scale.</a:t>
            </a:r>
            <a:endParaRPr lang="en-US" sz="1100" dirty="0">
              <a:effectLst/>
              <a:latin typeface="+mj-lt"/>
              <a:ea typeface="Calibri"/>
              <a:cs typeface="Arial" pitchFamily="34" charset="0"/>
            </a:endParaRPr>
          </a:p>
        </p:txBody>
      </p:sp>
      <p:pic>
        <p:nvPicPr>
          <p:cNvPr id="20" name="Picture 2" descr="C:\Users\Public\Documents\for JJ\Three Questions\three question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8387" y="228600"/>
            <a:ext cx="4467225" cy="530225"/>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ectangle 29"/>
          <p:cNvSpPr>
            <a:spLocks noChangeArrowheads="1"/>
          </p:cNvSpPr>
          <p:nvPr/>
        </p:nvSpPr>
        <p:spPr bwMode="auto">
          <a:xfrm>
            <a:off x="152400" y="1524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40"/>
          <p:cNvSpPr>
            <a:spLocks noChangeArrowheads="1"/>
          </p:cNvSpPr>
          <p:nvPr/>
        </p:nvSpPr>
        <p:spPr bwMode="auto">
          <a:xfrm>
            <a:off x="228600" y="1109225"/>
            <a:ext cx="86868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Answer each of the questions (numbered 1-4) below to explain how matter and energy move and change in a system.  Note that matter movement is addressed at both the beginning (1) and end (4) of </a:t>
            </a:r>
            <a:r>
              <a:rPr kumimoji="0" 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your explanation.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E108A86D-495D-449C-AA31-F8987479CEF7}"/>
              </a:ext>
            </a:extLst>
          </p:cNvPr>
          <p:cNvSpPr>
            <a:spLocks noGrp="1"/>
          </p:cNvSpPr>
          <p:nvPr>
            <p:ph type="sldNum" sz="quarter" idx="12"/>
          </p:nvPr>
        </p:nvSpPr>
        <p:spPr/>
        <p:txBody>
          <a:bodyPr/>
          <a:lstStyle/>
          <a:p>
            <a:fld id="{30F9FBFB-AE27-4D39-90A6-112D33A99DEC}"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90945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ublic\Documents\for JJ\Three Questions\three ques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387" y="228600"/>
            <a:ext cx="4467225" cy="53022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29"/>
          <p:cNvSpPr>
            <a:spLocks noChangeArrowheads="1"/>
          </p:cNvSpPr>
          <p:nvPr/>
        </p:nvSpPr>
        <p:spPr bwMode="auto">
          <a:xfrm>
            <a:off x="152400" y="1524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0"/>
          <p:cNvSpPr>
            <a:spLocks noChangeArrowheads="1"/>
          </p:cNvSpPr>
          <p:nvPr/>
        </p:nvSpPr>
        <p:spPr bwMode="auto">
          <a:xfrm>
            <a:off x="228600" y="1109225"/>
            <a:ext cx="86868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Answer each of the questions (numbered 1-4) below to explain how matter and energy move and change in a system.  Note that matter movement is addressed at both the beginning (1) and end (4) of your explanation.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9396" y="2025035"/>
            <a:ext cx="5030185" cy="271901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3189" y="1872606"/>
            <a:ext cx="2579319" cy="319344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628662">
            <a:off x="5327601" y="1761214"/>
            <a:ext cx="3494249" cy="3721585"/>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Box 31"/>
          <p:cNvSpPr txBox="1"/>
          <p:nvPr/>
        </p:nvSpPr>
        <p:spPr>
          <a:xfrm>
            <a:off x="562321" y="2352656"/>
            <a:ext cx="2181053" cy="18907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400" b="1" dirty="0">
                <a:solidFill>
                  <a:srgbClr val="000000"/>
                </a:solidFill>
                <a:effectLst/>
                <a:latin typeface="+mj-lt"/>
                <a:ea typeface="Times New Roman"/>
                <a:cs typeface="Times New Roman"/>
              </a:rPr>
              <a:t>Question</a:t>
            </a:r>
            <a:endParaRPr lang="en-US" sz="1400" dirty="0">
              <a:effectLst/>
              <a:latin typeface="+mj-lt"/>
              <a:ea typeface="Calibri"/>
              <a:cs typeface="Times New Roman"/>
            </a:endParaRPr>
          </a:p>
          <a:p>
            <a:pPr marL="0" marR="0" algn="ctr">
              <a:lnSpc>
                <a:spcPct val="115000"/>
              </a:lnSpc>
              <a:spcBef>
                <a:spcPts val="0"/>
              </a:spcBef>
              <a:spcAft>
                <a:spcPts val="300"/>
              </a:spcAft>
            </a:pPr>
            <a:r>
              <a:rPr lang="en-US" sz="1200" dirty="0">
                <a:solidFill>
                  <a:srgbClr val="000000"/>
                </a:solidFill>
                <a:effectLst/>
                <a:latin typeface="+mj-lt"/>
                <a:ea typeface="Times New Roman"/>
                <a:cs typeface="Times New Roman"/>
              </a:rPr>
              <a:t>What is happening </a:t>
            </a:r>
            <a:br>
              <a:rPr lang="en-US" sz="1200" dirty="0">
                <a:solidFill>
                  <a:srgbClr val="000000"/>
                </a:solidFill>
                <a:effectLst/>
                <a:latin typeface="+mj-lt"/>
                <a:ea typeface="Times New Roman"/>
                <a:cs typeface="Times New Roman"/>
              </a:rPr>
            </a:br>
            <a:r>
              <a:rPr lang="en-US" sz="1200" dirty="0">
                <a:solidFill>
                  <a:srgbClr val="000000"/>
                </a:solidFill>
                <a:effectLst/>
                <a:latin typeface="+mj-lt"/>
                <a:ea typeface="Times New Roman"/>
                <a:cs typeface="Times New Roman"/>
              </a:rPr>
              <a:t>to energy?</a:t>
            </a:r>
            <a:endParaRPr lang="en-US" sz="1200" dirty="0">
              <a:effectLst/>
              <a:latin typeface="+mj-lt"/>
              <a:ea typeface="Calibri"/>
              <a:cs typeface="Times New Roman"/>
            </a:endParaRPr>
          </a:p>
          <a:p>
            <a:pPr marL="457200" marR="0">
              <a:lnSpc>
                <a:spcPct val="115000"/>
              </a:lnSpc>
              <a:spcBef>
                <a:spcPts val="0"/>
              </a:spcBef>
              <a:spcAft>
                <a:spcPts val="300"/>
              </a:spcAft>
            </a:pPr>
            <a:r>
              <a:rPr lang="en-US" sz="1100" dirty="0">
                <a:solidFill>
                  <a:srgbClr val="000000"/>
                </a:solidFill>
                <a:effectLst/>
                <a:latin typeface="+mj-lt"/>
                <a:ea typeface="Times New Roman"/>
                <a:cs typeface="Times New Roman"/>
              </a:rPr>
              <a:t>What forms of energy are involved?</a:t>
            </a:r>
            <a:endParaRPr lang="en-US" sz="1100" dirty="0">
              <a:effectLst/>
              <a:latin typeface="+mj-lt"/>
              <a:ea typeface="Calibri"/>
              <a:cs typeface="Times New Roman"/>
            </a:endParaRPr>
          </a:p>
          <a:p>
            <a:pPr marL="228600" marR="0">
              <a:lnSpc>
                <a:spcPct val="115000"/>
              </a:lnSpc>
              <a:spcBef>
                <a:spcPts val="0"/>
              </a:spcBef>
              <a:spcAft>
                <a:spcPts val="300"/>
              </a:spcAft>
            </a:pPr>
            <a:r>
              <a:rPr lang="en-US" sz="1100" dirty="0">
                <a:solidFill>
                  <a:srgbClr val="000000"/>
                </a:solidFill>
                <a:effectLst/>
                <a:latin typeface="+mj-lt"/>
                <a:ea typeface="Times New Roman"/>
                <a:cs typeface="Times New Roman"/>
              </a:rPr>
              <a:t>What energy transformations take place during the chemical change?</a:t>
            </a:r>
            <a:endParaRPr lang="en-US" sz="1100" dirty="0">
              <a:effectLst/>
              <a:latin typeface="+mj-lt"/>
              <a:ea typeface="Calibri"/>
              <a:cs typeface="Times New Roman"/>
            </a:endParaRPr>
          </a:p>
        </p:txBody>
      </p:sp>
      <p:sp>
        <p:nvSpPr>
          <p:cNvPr id="12" name="Text Box 37"/>
          <p:cNvSpPr txBox="1"/>
          <p:nvPr/>
        </p:nvSpPr>
        <p:spPr>
          <a:xfrm>
            <a:off x="5861352" y="2352656"/>
            <a:ext cx="2895600" cy="236978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400" b="1" dirty="0">
                <a:effectLst/>
                <a:latin typeface="+mj-lt"/>
                <a:ea typeface="Times New Roman"/>
                <a:cs typeface="Times New Roman"/>
              </a:rPr>
              <a:t>Evidence We </a:t>
            </a:r>
            <a:br>
              <a:rPr lang="en-US" sz="1400" b="1" dirty="0">
                <a:effectLst/>
                <a:latin typeface="+mj-lt"/>
                <a:ea typeface="Times New Roman"/>
                <a:cs typeface="Times New Roman"/>
              </a:rPr>
            </a:br>
            <a:r>
              <a:rPr lang="en-US" sz="1400" b="1" dirty="0">
                <a:effectLst/>
                <a:latin typeface="+mj-lt"/>
                <a:ea typeface="Times New Roman"/>
                <a:cs typeface="Times New Roman"/>
              </a:rPr>
              <a:t>Can Observe</a:t>
            </a:r>
            <a:endParaRPr lang="en-US" sz="1400" dirty="0">
              <a:effectLst/>
              <a:latin typeface="+mj-lt"/>
              <a:ea typeface="Calibri"/>
              <a:cs typeface="Times New Roman"/>
            </a:endParaRPr>
          </a:p>
          <a:p>
            <a:pPr marL="0" marR="0">
              <a:lnSpc>
                <a:spcPct val="115000"/>
              </a:lnSpc>
              <a:spcBef>
                <a:spcPts val="0"/>
              </a:spcBef>
              <a:spcAft>
                <a:spcPts val="300"/>
              </a:spcAft>
            </a:pPr>
            <a:r>
              <a:rPr lang="en-US" sz="1100" dirty="0">
                <a:effectLst/>
                <a:latin typeface="+mj-lt"/>
                <a:ea typeface="Times New Roman"/>
                <a:cs typeface="Times New Roman"/>
              </a:rPr>
              <a:t>We can observe indicators of different forms of energy before and after chemical changes:</a:t>
            </a:r>
            <a:endParaRPr lang="en-US" sz="1100" dirty="0">
              <a:effectLst/>
              <a:latin typeface="+mj-lt"/>
              <a:ea typeface="Calibri"/>
              <a:cs typeface="Times New Roman"/>
            </a:endParaRPr>
          </a:p>
          <a:p>
            <a:pPr marL="457200" indent="-171450">
              <a:lnSpc>
                <a:spcPct val="115000"/>
              </a:lnSpc>
              <a:spcAft>
                <a:spcPts val="300"/>
              </a:spcAft>
              <a:buSzPts val="1000"/>
              <a:buFont typeface="Arial" pitchFamily="34" charset="0"/>
              <a:buChar char="•"/>
            </a:pPr>
            <a:r>
              <a:rPr lang="en-US" sz="1100" dirty="0">
                <a:effectLst/>
                <a:latin typeface="+mj-lt"/>
                <a:ea typeface="Times New Roman"/>
                <a:cs typeface="Times New Roman"/>
              </a:rPr>
              <a:t>light energy</a:t>
            </a:r>
            <a:endParaRPr lang="en-US" sz="1100" dirty="0">
              <a:latin typeface="+mj-lt"/>
              <a:ea typeface="Times New Roman"/>
              <a:cs typeface="Times New Roman"/>
            </a:endParaRPr>
          </a:p>
          <a:p>
            <a:pPr marL="457200" indent="-171450">
              <a:lnSpc>
                <a:spcPct val="115000"/>
              </a:lnSpc>
              <a:spcAft>
                <a:spcPts val="300"/>
              </a:spcAft>
              <a:buSzPts val="1000"/>
              <a:buFont typeface="Arial" pitchFamily="34" charset="0"/>
              <a:buChar char="•"/>
            </a:pPr>
            <a:r>
              <a:rPr lang="en-US" sz="1100" dirty="0">
                <a:effectLst/>
                <a:latin typeface="+mj-lt"/>
                <a:ea typeface="Times New Roman"/>
                <a:cs typeface="Times New Roman"/>
              </a:rPr>
              <a:t>chemical energy stored in organic materials</a:t>
            </a:r>
            <a:endParaRPr lang="en-US" sz="1100" dirty="0">
              <a:effectLst/>
              <a:latin typeface="+mj-lt"/>
              <a:ea typeface="Calibri"/>
              <a:cs typeface="Times New Roman"/>
            </a:endParaRPr>
          </a:p>
          <a:p>
            <a:pPr marL="457200" marR="0" lvl="0" indent="-171450">
              <a:lnSpc>
                <a:spcPct val="115000"/>
              </a:lnSpc>
              <a:spcBef>
                <a:spcPts val="0"/>
              </a:spcBef>
              <a:spcAft>
                <a:spcPts val="300"/>
              </a:spcAft>
              <a:buSzPts val="1000"/>
              <a:buFont typeface="Arial" pitchFamily="34" charset="0"/>
              <a:buChar char="•"/>
            </a:pPr>
            <a:r>
              <a:rPr lang="en-US" sz="1100" dirty="0">
                <a:effectLst/>
                <a:latin typeface="+mj-lt"/>
                <a:ea typeface="Times New Roman"/>
                <a:cs typeface="Times New Roman"/>
              </a:rPr>
              <a:t>motion energy</a:t>
            </a:r>
            <a:endParaRPr lang="en-US" sz="1100" dirty="0">
              <a:latin typeface="+mj-lt"/>
              <a:ea typeface="Times New Roman"/>
              <a:cs typeface="Times New Roman"/>
            </a:endParaRPr>
          </a:p>
          <a:p>
            <a:pPr marL="457200" indent="-171450">
              <a:lnSpc>
                <a:spcPct val="115000"/>
              </a:lnSpc>
              <a:spcAft>
                <a:spcPts val="300"/>
              </a:spcAft>
              <a:buSzPts val="1000"/>
              <a:buFont typeface="Arial" pitchFamily="34" charset="0"/>
              <a:buChar char="•"/>
            </a:pPr>
            <a:r>
              <a:rPr lang="en-US" sz="1100" dirty="0">
                <a:latin typeface="+mj-lt"/>
                <a:ea typeface="Times New Roman"/>
                <a:cs typeface="Times New Roman"/>
              </a:rPr>
              <a:t>heat energy</a:t>
            </a:r>
            <a:endParaRPr lang="en-US" sz="1100" dirty="0">
              <a:latin typeface="+mj-lt"/>
              <a:ea typeface="Calibri"/>
              <a:cs typeface="Times New Roman"/>
            </a:endParaRPr>
          </a:p>
        </p:txBody>
      </p:sp>
      <p:sp>
        <p:nvSpPr>
          <p:cNvPr id="13" name="Text Box 32"/>
          <p:cNvSpPr txBox="1"/>
          <p:nvPr/>
        </p:nvSpPr>
        <p:spPr>
          <a:xfrm>
            <a:off x="2946399" y="2432061"/>
            <a:ext cx="2754934" cy="221613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300"/>
              </a:spcAft>
            </a:pPr>
            <a:r>
              <a:rPr lang="en-US" sz="1400" b="1" dirty="0">
                <a:effectLst/>
                <a:latin typeface="+mj-lt"/>
                <a:ea typeface="Times New Roman"/>
                <a:cs typeface="Arial" pitchFamily="34" charset="0"/>
              </a:rPr>
              <a:t>Rules to Follow</a:t>
            </a:r>
            <a:endParaRPr lang="en-US" sz="1400" dirty="0">
              <a:effectLst/>
              <a:latin typeface="+mj-lt"/>
              <a:ea typeface="Calibri"/>
              <a:cs typeface="Arial" pitchFamily="34" charset="0"/>
            </a:endParaRPr>
          </a:p>
          <a:p>
            <a:pPr marR="0">
              <a:lnSpc>
                <a:spcPct val="115000"/>
              </a:lnSpc>
              <a:spcBef>
                <a:spcPts val="0"/>
              </a:spcBef>
              <a:spcAft>
                <a:spcPts val="300"/>
              </a:spcAft>
            </a:pPr>
            <a:r>
              <a:rPr lang="en-US" sz="1100" b="1" dirty="0">
                <a:effectLst/>
                <a:latin typeface="+mj-lt"/>
                <a:ea typeface="Times New Roman"/>
                <a:cs typeface="Arial" pitchFamily="34" charset="0"/>
              </a:rPr>
              <a:t>Energy lasts forever</a:t>
            </a:r>
            <a:r>
              <a:rPr lang="en-US" sz="1100" dirty="0">
                <a:effectLst/>
                <a:latin typeface="+mj-lt"/>
                <a:ea typeface="Times New Roman"/>
                <a:cs typeface="Arial" pitchFamily="34" charset="0"/>
              </a:rPr>
              <a:t> in combustion and living systems.</a:t>
            </a:r>
            <a:endParaRPr lang="en-US" sz="1100" dirty="0">
              <a:effectLst/>
              <a:latin typeface="+mj-lt"/>
              <a:ea typeface="Calibri"/>
              <a:cs typeface="Arial" pitchFamily="34" charset="0"/>
            </a:endParaRPr>
          </a:p>
          <a:p>
            <a:pPr marR="0">
              <a:lnSpc>
                <a:spcPct val="115000"/>
              </a:lnSpc>
              <a:spcBef>
                <a:spcPts val="0"/>
              </a:spcBef>
              <a:spcAft>
                <a:spcPts val="300"/>
              </a:spcAft>
            </a:pPr>
            <a:r>
              <a:rPr lang="en-US" sz="1100" b="1" dirty="0">
                <a:effectLst/>
                <a:latin typeface="+mj-lt"/>
                <a:ea typeface="Times New Roman"/>
                <a:cs typeface="Arial" pitchFamily="34" charset="0"/>
              </a:rPr>
              <a:t>Energy can be transformed</a:t>
            </a:r>
            <a:r>
              <a:rPr lang="en-US" sz="1100" dirty="0">
                <a:effectLst/>
                <a:latin typeface="+mj-lt"/>
                <a:ea typeface="Times New Roman"/>
                <a:cs typeface="Arial" pitchFamily="34" charset="0"/>
              </a:rPr>
              <a:t>, but not created or destroyed. </a:t>
            </a:r>
            <a:endParaRPr lang="en-US" sz="1100" dirty="0">
              <a:effectLst/>
              <a:latin typeface="+mj-lt"/>
              <a:ea typeface="Calibri"/>
              <a:cs typeface="Arial" pitchFamily="34" charset="0"/>
            </a:endParaRPr>
          </a:p>
          <a:p>
            <a:pPr marR="0">
              <a:lnSpc>
                <a:spcPct val="115000"/>
              </a:lnSpc>
              <a:spcBef>
                <a:spcPts val="0"/>
              </a:spcBef>
              <a:spcAft>
                <a:spcPts val="300"/>
              </a:spcAft>
            </a:pPr>
            <a:r>
              <a:rPr lang="en-US" sz="1100" dirty="0">
                <a:effectLst/>
                <a:latin typeface="+mj-lt"/>
                <a:ea typeface="Times New Roman"/>
                <a:cs typeface="Arial" pitchFamily="34" charset="0"/>
              </a:rPr>
              <a:t>C-C and C-H bonds have more stored chemical energy than C-O and H-O bonds.</a:t>
            </a:r>
            <a:endParaRPr lang="en-US" sz="1100" dirty="0">
              <a:effectLst/>
              <a:latin typeface="+mj-lt"/>
              <a:ea typeface="Calibri"/>
              <a:cs typeface="Arial" pitchFamily="34" charset="0"/>
            </a:endParaRPr>
          </a:p>
          <a:p>
            <a:pPr marR="0">
              <a:lnSpc>
                <a:spcPct val="115000"/>
              </a:lnSpc>
              <a:spcBef>
                <a:spcPts val="0"/>
              </a:spcBef>
              <a:spcAft>
                <a:spcPts val="300"/>
              </a:spcAft>
            </a:pPr>
            <a:r>
              <a:rPr lang="en-US" sz="1100" b="1" dirty="0">
                <a:effectLst/>
                <a:latin typeface="+mj-lt"/>
                <a:ea typeface="Times New Roman"/>
                <a:cs typeface="Arial" pitchFamily="34" charset="0"/>
              </a:rPr>
              <a:t>Scale</a:t>
            </a:r>
            <a:r>
              <a:rPr lang="en-US" sz="1100" dirty="0">
                <a:effectLst/>
                <a:latin typeface="+mj-lt"/>
                <a:ea typeface="Times New Roman"/>
                <a:cs typeface="Arial" pitchFamily="34" charset="0"/>
              </a:rPr>
              <a:t>: The energy question can be answered at the atomic-molecular, cellular, or macroscopic scales.</a:t>
            </a:r>
            <a:endParaRPr lang="en-US" sz="1100" dirty="0">
              <a:effectLst/>
              <a:latin typeface="+mj-lt"/>
              <a:ea typeface="Calibri"/>
              <a:cs typeface="Arial" pitchFamily="34" charset="0"/>
            </a:endParaRPr>
          </a:p>
        </p:txBody>
      </p:sp>
      <p:pic>
        <p:nvPicPr>
          <p:cNvPr id="14"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881932" y="1952011"/>
            <a:ext cx="2034475" cy="562589"/>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11592" y="2667612"/>
            <a:ext cx="405845" cy="41025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E0E3EE0-E3CF-4AEE-B264-2A26A84BBA09}"/>
              </a:ext>
            </a:extLst>
          </p:cNvPr>
          <p:cNvSpPr>
            <a:spLocks noGrp="1"/>
          </p:cNvSpPr>
          <p:nvPr>
            <p:ph type="sldNum" sz="quarter" idx="12"/>
          </p:nvPr>
        </p:nvSpPr>
        <p:spPr/>
        <p:txBody>
          <a:bodyPr/>
          <a:lstStyle/>
          <a:p>
            <a:fld id="{30F9FBFB-AE27-4D39-90A6-112D33A99DEC}"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1794301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027"/>
            <a:ext cx="8229600" cy="1328301"/>
          </a:xfrm>
        </p:spPr>
        <p:txBody>
          <a:bodyPr>
            <a:noAutofit/>
          </a:bodyPr>
          <a:lstStyle/>
          <a:p>
            <a:pPr algn="ctr"/>
            <a:r>
              <a:rPr lang="en-US" sz="4400" b="0" dirty="0"/>
              <a:t>A. Your Ideas about what happens when mealworms grow and move</a:t>
            </a:r>
          </a:p>
        </p:txBody>
      </p:sp>
      <p:sp>
        <p:nvSpPr>
          <p:cNvPr id="5" name="Text Placeholder 4"/>
          <p:cNvSpPr>
            <a:spLocks noGrp="1"/>
          </p:cNvSpPr>
          <p:nvPr>
            <p:ph type="body" sz="half" idx="2"/>
          </p:nvPr>
        </p:nvSpPr>
        <p:spPr>
          <a:xfrm>
            <a:off x="283029" y="1852469"/>
            <a:ext cx="8403771" cy="2072760"/>
          </a:xfrm>
        </p:spPr>
        <p:txBody>
          <a:bodyPr>
            <a:normAutofit/>
          </a:bodyPr>
          <a:lstStyle/>
          <a:p>
            <a:r>
              <a:rPr lang="en-US" sz="2800" dirty="0"/>
              <a:t>Complete and discuss Part A of the Predictions and Planning Tool</a:t>
            </a:r>
          </a:p>
          <a:p>
            <a:r>
              <a:rPr lang="en-US" sz="2800" dirty="0"/>
              <a:t>How have your ideas changed since you wrote about a child growing on the Expressing Ideas Tool?</a:t>
            </a:r>
          </a:p>
        </p:txBody>
      </p:sp>
      <p:sp>
        <p:nvSpPr>
          <p:cNvPr id="4" name="Slide Number Placeholder 3"/>
          <p:cNvSpPr>
            <a:spLocks noGrp="1"/>
          </p:cNvSpPr>
          <p:nvPr>
            <p:ph type="sldNum" sz="quarter" idx="12"/>
          </p:nvPr>
        </p:nvSpPr>
        <p:spPr/>
        <p:txBody>
          <a:bodyPr/>
          <a:lstStyle/>
          <a:p>
            <a:fld id="{D3A1C050-F6FE-0E43-A9D0-F8EEADE3D1E4}" type="slidenum">
              <a:rPr lang="en-US" smtClean="0"/>
              <a:pPr/>
              <a:t>7</a:t>
            </a:fld>
            <a:endParaRPr lang="en-US"/>
          </a:p>
        </p:txBody>
      </p:sp>
      <p:pic>
        <p:nvPicPr>
          <p:cNvPr id="3" name="Picture 2">
            <a:extLst>
              <a:ext uri="{FF2B5EF4-FFF2-40B4-BE49-F238E27FC236}">
                <a16:creationId xmlns:a16="http://schemas.microsoft.com/office/drawing/2014/main" id="{4BFE7383-5E1B-B14C-81B0-7A9CAEBE509D}"/>
              </a:ext>
            </a:extLst>
          </p:cNvPr>
          <p:cNvPicPr>
            <a:picLocks noChangeAspect="1"/>
          </p:cNvPicPr>
          <p:nvPr/>
        </p:nvPicPr>
        <p:blipFill>
          <a:blip r:embed="rId3"/>
          <a:stretch>
            <a:fillRect/>
          </a:stretch>
        </p:blipFill>
        <p:spPr>
          <a:xfrm>
            <a:off x="283029" y="3925229"/>
            <a:ext cx="8264623" cy="1975073"/>
          </a:xfrm>
          <a:prstGeom prst="rect">
            <a:avLst/>
          </a:prstGeom>
          <a:ln>
            <a:solidFill>
              <a:schemeClr val="tx1"/>
            </a:solidFill>
          </a:ln>
        </p:spPr>
      </p:pic>
    </p:spTree>
    <p:extLst>
      <p:ext uri="{BB962C8B-B14F-4D97-AF65-F5344CB8AC3E}">
        <p14:creationId xmlns:p14="http://schemas.microsoft.com/office/powerpoint/2010/main" val="119484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normAutofit/>
          </a:bodyPr>
          <a:lstStyle/>
          <a:p>
            <a:r>
              <a:rPr lang="en-US" dirty="0">
                <a:latin typeface="Calibri" charset="0"/>
              </a:rPr>
              <a:t>Tools for the Investigation</a:t>
            </a:r>
          </a:p>
        </p:txBody>
      </p:sp>
      <p:sp>
        <p:nvSpPr>
          <p:cNvPr id="13314" name="Content Placeholder 2"/>
          <p:cNvSpPr>
            <a:spLocks noGrp="1"/>
          </p:cNvSpPr>
          <p:nvPr>
            <p:ph sz="half" idx="1"/>
          </p:nvPr>
        </p:nvSpPr>
        <p:spPr>
          <a:xfrm>
            <a:off x="474900" y="1600200"/>
            <a:ext cx="3017714" cy="4525963"/>
          </a:xfrm>
        </p:spPr>
        <p:txBody>
          <a:bodyPr/>
          <a:lstStyle/>
          <a:p>
            <a:r>
              <a:rPr lang="en-US" sz="3200" dirty="0">
                <a:latin typeface="Calibri" charset="0"/>
              </a:rPr>
              <a:t>Container that traps air</a:t>
            </a:r>
          </a:p>
          <a:p>
            <a:r>
              <a:rPr lang="en-US" sz="3200" dirty="0">
                <a:latin typeface="Calibri" charset="0"/>
              </a:rPr>
              <a:t>Digital balance</a:t>
            </a:r>
          </a:p>
          <a:p>
            <a:r>
              <a:rPr lang="en-US" sz="3200" dirty="0">
                <a:latin typeface="Calibri" charset="0"/>
              </a:rPr>
              <a:t>BTB</a:t>
            </a:r>
          </a:p>
          <a:p>
            <a:r>
              <a:rPr lang="en-US" sz="3200" dirty="0">
                <a:latin typeface="Calibri" charset="0"/>
              </a:rPr>
              <a:t>Your eyes</a:t>
            </a:r>
          </a:p>
        </p:txBody>
      </p:sp>
      <p:pic>
        <p:nvPicPr>
          <p:cNvPr id="6" name="Picture 5" descr="ETHANOL_FINALCOMP (0;01;14;20).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138783"/>
            <a:ext cx="4628496" cy="2603529"/>
          </a:xfrm>
          <a:prstGeom prst="rect">
            <a:avLst/>
          </a:prstGeom>
        </p:spPr>
      </p:pic>
      <p:sp>
        <p:nvSpPr>
          <p:cNvPr id="2" name="Slide Number Placeholder 1">
            <a:extLst>
              <a:ext uri="{FF2B5EF4-FFF2-40B4-BE49-F238E27FC236}">
                <a16:creationId xmlns:a16="http://schemas.microsoft.com/office/drawing/2014/main" id="{0176DAFA-1A73-42D8-9148-83B014144215}"/>
              </a:ext>
            </a:extLst>
          </p:cNvPr>
          <p:cNvSpPr>
            <a:spLocks noGrp="1"/>
          </p:cNvSpPr>
          <p:nvPr>
            <p:ph type="sldNum" sz="quarter" idx="12"/>
          </p:nvPr>
        </p:nvSpPr>
        <p:spPr/>
        <p:txBody>
          <a:bodyPr/>
          <a:lstStyle/>
          <a:p>
            <a:fld id="{D3A1C050-F6FE-0E43-A9D0-F8EEADE3D1E4}" type="slidenum">
              <a:rPr lang="en-US" smtClean="0"/>
              <a:pPr/>
              <a:t>8</a:t>
            </a:fld>
            <a:endParaRPr lang="en-US"/>
          </a:p>
        </p:txBody>
      </p:sp>
    </p:spTree>
    <p:extLst>
      <p:ext uri="{BB962C8B-B14F-4D97-AF65-F5344CB8AC3E}">
        <p14:creationId xmlns:p14="http://schemas.microsoft.com/office/powerpoint/2010/main" val="240902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294157"/>
            <a:ext cx="5328138" cy="1815997"/>
          </a:xfrm>
        </p:spPr>
        <p:txBody>
          <a:bodyPr>
            <a:normAutofit fontScale="90000"/>
          </a:bodyPr>
          <a:lstStyle/>
          <a:p>
            <a:r>
              <a:rPr lang="en-US" dirty="0"/>
              <a:t>Digital balance: a tool to measure matter movement</a:t>
            </a:r>
          </a:p>
        </p:txBody>
      </p:sp>
      <p:sp>
        <p:nvSpPr>
          <p:cNvPr id="3" name="Content Placeholder 2"/>
          <p:cNvSpPr>
            <a:spLocks noGrp="1"/>
          </p:cNvSpPr>
          <p:nvPr>
            <p:ph sz="half" idx="1"/>
          </p:nvPr>
        </p:nvSpPr>
        <p:spPr>
          <a:xfrm>
            <a:off x="643055" y="2283799"/>
            <a:ext cx="7985129" cy="4074714"/>
          </a:xfrm>
        </p:spPr>
        <p:txBody>
          <a:bodyPr>
            <a:normAutofit lnSpcReduction="10000"/>
          </a:bodyPr>
          <a:lstStyle/>
          <a:p>
            <a:pPr marL="0" indent="0">
              <a:buNone/>
            </a:pPr>
            <a:r>
              <a:rPr lang="en-US" dirty="0"/>
              <a:t>How can you use a digital balance to measure </a:t>
            </a:r>
            <a:r>
              <a:rPr lang="en-US" i="1" dirty="0"/>
              <a:t>matter moving into or out of a system?</a:t>
            </a:r>
          </a:p>
          <a:p>
            <a:pPr marL="514350" indent="-514350">
              <a:buFont typeface="+mj-lt"/>
              <a:buAutoNum type="arabicPeriod"/>
            </a:pPr>
            <a:r>
              <a:rPr lang="en-US" dirty="0"/>
              <a:t>Measure the mass of the system </a:t>
            </a:r>
            <a:r>
              <a:rPr lang="en-US" i="1" dirty="0"/>
              <a:t>before</a:t>
            </a:r>
            <a:r>
              <a:rPr lang="en-US" dirty="0"/>
              <a:t> and </a:t>
            </a:r>
            <a:r>
              <a:rPr lang="en-US" i="1" dirty="0"/>
              <a:t>after</a:t>
            </a:r>
            <a:r>
              <a:rPr lang="en-US" dirty="0"/>
              <a:t> a change happens in the system.</a:t>
            </a:r>
          </a:p>
          <a:p>
            <a:pPr marL="514350" indent="-514350">
              <a:buFont typeface="+mj-lt"/>
              <a:buAutoNum type="arabicPeriod"/>
            </a:pPr>
            <a:r>
              <a:rPr lang="en-US" dirty="0"/>
              <a:t>Possible conclusions:</a:t>
            </a:r>
          </a:p>
          <a:p>
            <a:pPr marL="914400" lvl="1" indent="-514350">
              <a:buFont typeface="+mj-lt"/>
              <a:buAutoNum type="alphaLcPeriod"/>
            </a:pPr>
            <a:r>
              <a:rPr lang="en-US" dirty="0"/>
              <a:t>If the mass of the system increases, then matter </a:t>
            </a:r>
            <a:r>
              <a:rPr lang="en-US" i="1" dirty="0"/>
              <a:t>must</a:t>
            </a:r>
            <a:r>
              <a:rPr lang="en-US" dirty="0"/>
              <a:t> have moved into the system (remember the facts about atoms)</a:t>
            </a:r>
          </a:p>
          <a:p>
            <a:pPr marL="914400" lvl="1" indent="-514350">
              <a:buFont typeface="+mj-lt"/>
              <a:buAutoNum type="alphaLcPeriod"/>
            </a:pPr>
            <a:r>
              <a:rPr lang="en-US" dirty="0"/>
              <a:t>If the mass of the system decreases, then matter </a:t>
            </a:r>
            <a:r>
              <a:rPr lang="en-US" i="1" dirty="0"/>
              <a:t>must</a:t>
            </a:r>
            <a:r>
              <a:rPr lang="en-US" dirty="0"/>
              <a:t> have moved out of the system.</a:t>
            </a:r>
          </a:p>
        </p:txBody>
      </p:sp>
      <p:sp>
        <p:nvSpPr>
          <p:cNvPr id="4" name="Slide Number Placeholder 3"/>
          <p:cNvSpPr>
            <a:spLocks noGrp="1"/>
          </p:cNvSpPr>
          <p:nvPr>
            <p:ph type="sldNum" sz="quarter" idx="12"/>
          </p:nvPr>
        </p:nvSpPr>
        <p:spPr/>
        <p:txBody>
          <a:bodyPr/>
          <a:lstStyle/>
          <a:p>
            <a:fld id="{D3A1C050-F6FE-0E43-A9D0-F8EEADE3D1E4}" type="slidenum">
              <a:rPr lang="en-US" smtClean="0"/>
              <a:pPr/>
              <a:t>9</a:t>
            </a:fld>
            <a:endParaRPr lang="en-US"/>
          </a:p>
        </p:txBody>
      </p:sp>
      <p:pic>
        <p:nvPicPr>
          <p:cNvPr id="7" name="Picture 6" descr="ETHANOL_FINALCOMP (0;02;06;01).tif"/>
          <p:cNvPicPr>
            <a:picLocks noChangeAspect="1"/>
          </p:cNvPicPr>
          <p:nvPr/>
        </p:nvPicPr>
        <p:blipFill rotWithShape="1">
          <a:blip r:embed="rId3">
            <a:extLst>
              <a:ext uri="{28A0092B-C50C-407E-A947-70E740481C1C}">
                <a14:useLocalDpi xmlns:a14="http://schemas.microsoft.com/office/drawing/2010/main" val="0"/>
              </a:ext>
            </a:extLst>
          </a:blip>
          <a:srcRect l="25049"/>
          <a:stretch/>
        </p:blipFill>
        <p:spPr>
          <a:xfrm>
            <a:off x="5977056" y="294157"/>
            <a:ext cx="2651129" cy="1989642"/>
          </a:xfrm>
          <a:prstGeom prst="rect">
            <a:avLst/>
          </a:prstGeom>
        </p:spPr>
      </p:pic>
    </p:spTree>
    <p:extLst>
      <p:ext uri="{BB962C8B-B14F-4D97-AF65-F5344CB8AC3E}">
        <p14:creationId xmlns:p14="http://schemas.microsoft.com/office/powerpoint/2010/main" val="745777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2791</TotalTime>
  <Words>2136</Words>
  <Application>Microsoft Macintosh PowerPoint</Application>
  <PresentationFormat>On-screen Show (4:3)</PresentationFormat>
  <Paragraphs>161</Paragraphs>
  <Slides>14</Slides>
  <Notes>14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14</vt:i4>
      </vt:variant>
    </vt:vector>
  </HeadingPairs>
  <TitlesOfParts>
    <vt:vector size="18" baseType="lpstr">
      <vt:lpstr>Arial</vt:lpstr>
      <vt:lpstr>Calibri</vt:lpstr>
      <vt:lpstr>Office Theme</vt:lpstr>
      <vt:lpstr>1_Office Theme</vt:lpstr>
      <vt:lpstr>Animals Unit Activity 3.1: Predictions and Planning about Mealworms Eating</vt:lpstr>
      <vt:lpstr>Unit Map</vt:lpstr>
      <vt:lpstr>Mealworms video</vt:lpstr>
      <vt:lpstr>PowerPoint Presentation</vt:lpstr>
      <vt:lpstr>PowerPoint Presentation</vt:lpstr>
      <vt:lpstr>PowerPoint Presentation</vt:lpstr>
      <vt:lpstr>A. Your Ideas about what happens when mealworms grow and move</vt:lpstr>
      <vt:lpstr>Tools for the Investigation</vt:lpstr>
      <vt:lpstr>Digital balance: a tool to measure matter movement</vt:lpstr>
      <vt:lpstr>BTB: a tool to detect matter change</vt:lpstr>
      <vt:lpstr>B. Your predictions about what the investigation tools will show</vt:lpstr>
      <vt:lpstr>Comparing ideas with a partner</vt:lpstr>
      <vt:lpstr>Save for Later</vt:lpstr>
      <vt:lpstr>Planning the investigation</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Dauer</dc:creator>
  <cp:lastModifiedBy>Tompkins, Elizabeth</cp:lastModifiedBy>
  <cp:revision>102</cp:revision>
  <dcterms:created xsi:type="dcterms:W3CDTF">2014-04-16T13:49:00Z</dcterms:created>
  <dcterms:modified xsi:type="dcterms:W3CDTF">2020-04-07T16:49:47Z</dcterms:modified>
</cp:coreProperties>
</file>